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59" r:id="rId2"/>
    <p:sldId id="264" r:id="rId3"/>
    <p:sldId id="285" r:id="rId4"/>
    <p:sldId id="303" r:id="rId5"/>
    <p:sldId id="304" r:id="rId6"/>
    <p:sldId id="305" r:id="rId7"/>
    <p:sldId id="306" r:id="rId8"/>
    <p:sldId id="320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5" r:id="rId17"/>
    <p:sldId id="317" r:id="rId18"/>
    <p:sldId id="318" r:id="rId19"/>
    <p:sldId id="319" r:id="rId20"/>
    <p:sldId id="260" r:id="rId2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66FFFF"/>
    <a:srgbClr val="FFFFFF"/>
    <a:srgbClr val="1C1C1C"/>
    <a:srgbClr val="292929"/>
    <a:srgbClr val="333333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62" autoAdjust="0"/>
    <p:restoredTop sz="94660"/>
  </p:normalViewPr>
  <p:slideViewPr>
    <p:cSldViewPr>
      <p:cViewPr varScale="1">
        <p:scale>
          <a:sx n="109" d="100"/>
          <a:sy n="109" d="100"/>
        </p:scale>
        <p:origin x="129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 dirty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 dirty="0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 dirty="0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B8A90A6-1B47-423A-8AB9-6FC0B0FE5B6F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99470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2F1244-4120-4A9B-BE9A-0D82DC18196E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8080761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FEE22D-60A4-456B-B9D1-89F8CE9C6B8D}" type="slidenum">
              <a:rPr lang="de-DE" altLang="de-DE"/>
              <a:pPr/>
              <a:t>1</a:t>
            </a:fld>
            <a:endParaRPr lang="de-DE" altLang="de-DE" dirty="0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681038"/>
            <a:ext cx="4538663" cy="3403600"/>
          </a:xfrm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2650" y="4357688"/>
            <a:ext cx="5080000" cy="4084637"/>
          </a:xfrm>
        </p:spPr>
        <p:txBody>
          <a:bodyPr/>
          <a:lstStyle/>
          <a:p>
            <a:endParaRPr lang="de-DE" altLang="de-DE" sz="1600" b="1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6C79BF-3654-4AFC-95DD-0055EB408200}" type="slidenum">
              <a:rPr lang="de-DE" altLang="de-DE"/>
              <a:pPr/>
              <a:t>2</a:t>
            </a:fld>
            <a:endParaRPr lang="de-DE" altLang="de-DE" dirty="0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A7AAE7-6860-4799-8263-56698533E2B3}" type="slidenum">
              <a:rPr lang="de-DE" altLang="de-DE"/>
              <a:pPr/>
              <a:t>20</a:t>
            </a:fld>
            <a:endParaRPr lang="de-DE" altLang="de-DE" dirty="0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681038"/>
            <a:ext cx="4538663" cy="3403600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2650" y="4357688"/>
            <a:ext cx="5080000" cy="4084637"/>
          </a:xfrm>
        </p:spPr>
        <p:txBody>
          <a:bodyPr/>
          <a:lstStyle/>
          <a:p>
            <a:endParaRPr lang="de-AT" altLang="de-DE" sz="1600" b="1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74C37B-06B5-467C-8F3D-FC1B32B87E02}" type="slidenum">
              <a:rPr lang="de-AT" altLang="de-DE"/>
              <a:pPr/>
              <a:t>‹Nr.›</a:t>
            </a:fld>
            <a:endParaRPr lang="de-AT" altLang="de-DE" dirty="0"/>
          </a:p>
        </p:txBody>
      </p:sp>
    </p:spTree>
    <p:extLst>
      <p:ext uri="{BB962C8B-B14F-4D97-AF65-F5344CB8AC3E}">
        <p14:creationId xmlns:p14="http://schemas.microsoft.com/office/powerpoint/2010/main" val="1169407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80BDC4-1F8F-4B6F-886C-1B213B965D12}" type="slidenum">
              <a:rPr lang="de-AT" altLang="de-DE"/>
              <a:pPr/>
              <a:t>‹Nr.›</a:t>
            </a:fld>
            <a:endParaRPr lang="de-AT" altLang="de-DE" dirty="0"/>
          </a:p>
        </p:txBody>
      </p:sp>
    </p:spTree>
    <p:extLst>
      <p:ext uri="{BB962C8B-B14F-4D97-AF65-F5344CB8AC3E}">
        <p14:creationId xmlns:p14="http://schemas.microsoft.com/office/powerpoint/2010/main" val="52547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43688" y="333375"/>
            <a:ext cx="2105025" cy="57594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3850" y="333375"/>
            <a:ext cx="6167438" cy="57594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F2EF79-EEDC-40F7-8692-EA48DD8959C0}" type="slidenum">
              <a:rPr lang="de-AT" altLang="de-DE"/>
              <a:pPr/>
              <a:t>‹Nr.›</a:t>
            </a:fld>
            <a:endParaRPr lang="de-AT" altLang="de-DE" dirty="0"/>
          </a:p>
        </p:txBody>
      </p:sp>
    </p:spTree>
    <p:extLst>
      <p:ext uri="{BB962C8B-B14F-4D97-AF65-F5344CB8AC3E}">
        <p14:creationId xmlns:p14="http://schemas.microsoft.com/office/powerpoint/2010/main" val="617477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CBF14C-1BA3-41F2-9177-57EA28E01933}" type="slidenum">
              <a:rPr lang="de-AT" altLang="de-DE"/>
              <a:pPr/>
              <a:t>‹Nr.›</a:t>
            </a:fld>
            <a:endParaRPr lang="de-AT" altLang="de-DE" dirty="0"/>
          </a:p>
        </p:txBody>
      </p:sp>
    </p:spTree>
    <p:extLst>
      <p:ext uri="{BB962C8B-B14F-4D97-AF65-F5344CB8AC3E}">
        <p14:creationId xmlns:p14="http://schemas.microsoft.com/office/powerpoint/2010/main" val="1737271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75B3566-0C55-4D98-B409-7678DC45E360}" type="slidenum">
              <a:rPr lang="de-AT" altLang="de-DE"/>
              <a:pPr/>
              <a:t>‹Nr.›</a:t>
            </a:fld>
            <a:endParaRPr lang="de-AT" altLang="de-DE" dirty="0"/>
          </a:p>
        </p:txBody>
      </p:sp>
    </p:spTree>
    <p:extLst>
      <p:ext uri="{BB962C8B-B14F-4D97-AF65-F5344CB8AC3E}">
        <p14:creationId xmlns:p14="http://schemas.microsoft.com/office/powerpoint/2010/main" val="1256455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23850" y="1557338"/>
            <a:ext cx="4135438" cy="4535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1688" y="1557338"/>
            <a:ext cx="4137025" cy="4535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5C3CDB-E8E6-46B8-B33B-66991947CF94}" type="slidenum">
              <a:rPr lang="de-AT" altLang="de-DE"/>
              <a:pPr/>
              <a:t>‹Nr.›</a:t>
            </a:fld>
            <a:endParaRPr lang="de-AT" altLang="de-DE" dirty="0"/>
          </a:p>
        </p:txBody>
      </p:sp>
    </p:spTree>
    <p:extLst>
      <p:ext uri="{BB962C8B-B14F-4D97-AF65-F5344CB8AC3E}">
        <p14:creationId xmlns:p14="http://schemas.microsoft.com/office/powerpoint/2010/main" val="2716216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1DD5CD-196E-451B-ACC4-76FFA46DA841}" type="slidenum">
              <a:rPr lang="de-AT" altLang="de-DE"/>
              <a:pPr/>
              <a:t>‹Nr.›</a:t>
            </a:fld>
            <a:endParaRPr lang="de-AT" altLang="de-DE" dirty="0"/>
          </a:p>
        </p:txBody>
      </p:sp>
    </p:spTree>
    <p:extLst>
      <p:ext uri="{BB962C8B-B14F-4D97-AF65-F5344CB8AC3E}">
        <p14:creationId xmlns:p14="http://schemas.microsoft.com/office/powerpoint/2010/main" val="2222136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6007CD-C687-451E-AAC0-71BA8E019C15}" type="slidenum">
              <a:rPr lang="de-AT" altLang="de-DE"/>
              <a:pPr/>
              <a:t>‹Nr.›</a:t>
            </a:fld>
            <a:endParaRPr lang="de-AT" altLang="de-DE" dirty="0"/>
          </a:p>
        </p:txBody>
      </p:sp>
    </p:spTree>
    <p:extLst>
      <p:ext uri="{BB962C8B-B14F-4D97-AF65-F5344CB8AC3E}">
        <p14:creationId xmlns:p14="http://schemas.microsoft.com/office/powerpoint/2010/main" val="1041971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F65656-9F9C-4B57-BA87-2085831B343C}" type="slidenum">
              <a:rPr lang="de-AT" altLang="de-DE"/>
              <a:pPr/>
              <a:t>‹Nr.›</a:t>
            </a:fld>
            <a:endParaRPr lang="de-AT" altLang="de-DE" dirty="0"/>
          </a:p>
        </p:txBody>
      </p:sp>
    </p:spTree>
    <p:extLst>
      <p:ext uri="{BB962C8B-B14F-4D97-AF65-F5344CB8AC3E}">
        <p14:creationId xmlns:p14="http://schemas.microsoft.com/office/powerpoint/2010/main" val="467026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CF0BDFC-BA56-47D0-8CC4-A136A932512E}" type="slidenum">
              <a:rPr lang="de-AT" altLang="de-DE"/>
              <a:pPr/>
              <a:t>‹Nr.›</a:t>
            </a:fld>
            <a:endParaRPr lang="de-AT" altLang="de-DE" dirty="0"/>
          </a:p>
        </p:txBody>
      </p:sp>
    </p:spTree>
    <p:extLst>
      <p:ext uri="{BB962C8B-B14F-4D97-AF65-F5344CB8AC3E}">
        <p14:creationId xmlns:p14="http://schemas.microsoft.com/office/powerpoint/2010/main" val="303670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 smtClean="0"/>
              <a:t>Bild durch Klicken auf Symbol hinzufügen</a:t>
            </a:r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alt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613B75-94ED-4FCA-B6E3-0D0ABD8CC885}" type="slidenum">
              <a:rPr lang="de-AT" altLang="de-DE"/>
              <a:pPr/>
              <a:t>‹Nr.›</a:t>
            </a:fld>
            <a:endParaRPr lang="de-AT" altLang="de-DE" dirty="0"/>
          </a:p>
        </p:txBody>
      </p:sp>
    </p:spTree>
    <p:extLst>
      <p:ext uri="{BB962C8B-B14F-4D97-AF65-F5344CB8AC3E}">
        <p14:creationId xmlns:p14="http://schemas.microsoft.com/office/powerpoint/2010/main" val="3497875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333375"/>
            <a:ext cx="8389938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 smtClean="0"/>
              <a:t>Klicken Sie, um das Titelformat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557338"/>
            <a:ext cx="8424863" cy="453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 smtClean="0"/>
              <a:t>Klicken Sie, um die Formate des Vorlagentextes zu bearbeiten</a:t>
            </a:r>
          </a:p>
          <a:p>
            <a:pPr lvl="1"/>
            <a:r>
              <a:rPr lang="de-AT" altLang="de-DE" smtClean="0"/>
              <a:t>Zweite Ebene</a:t>
            </a:r>
          </a:p>
          <a:p>
            <a:pPr lvl="2"/>
            <a:r>
              <a:rPr lang="de-AT" altLang="de-DE" smtClean="0"/>
              <a:t>Dritte Ebene</a:t>
            </a:r>
          </a:p>
          <a:p>
            <a:pPr lvl="3"/>
            <a:r>
              <a:rPr lang="de-AT" altLang="de-DE" smtClean="0"/>
              <a:t>Vierte Ebene</a:t>
            </a:r>
          </a:p>
          <a:p>
            <a:pPr lvl="4"/>
            <a:r>
              <a:rPr lang="de-AT" altLang="de-DE" smtClean="0"/>
              <a:t>Fünfte Ebene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de-AT" altLang="de-DE" dirty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18E1A1BF-6290-4308-957C-301FFB9F1042}" type="slidenum">
              <a:rPr lang="de-AT" altLang="de-DE"/>
              <a:pPr/>
              <a:t>‹Nr.›</a:t>
            </a:fld>
            <a:endParaRPr lang="de-AT" altLang="de-DE" dirty="0"/>
          </a:p>
        </p:txBody>
      </p:sp>
      <p:pic>
        <p:nvPicPr>
          <p:cNvPr id="10247" name="Picture 7" descr="3_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4425"/>
            <a:ext cx="8604250" cy="50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8" name="Picture 8" descr="bmvit_Signet3c_skl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7088" y="6184900"/>
            <a:ext cx="1943100" cy="514350"/>
          </a:xfrm>
          <a:prstGeom prst="rect">
            <a:avLst/>
          </a:prstGeom>
          <a:solidFill>
            <a:schemeClr val="tx1">
              <a:alpha val="22000"/>
            </a:schemeClr>
          </a:solidFill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-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8664575" cy="1863725"/>
          </a:xfrm>
          <a:gradFill rotWithShape="1">
            <a:gsLst>
              <a:gs pos="0">
                <a:srgbClr val="66CCFF">
                  <a:alpha val="70000"/>
                </a:srgbClr>
              </a:gs>
              <a:gs pos="100000">
                <a:schemeClr val="bg1"/>
              </a:gs>
            </a:gsLst>
            <a:lin ang="5400000" scaled="1"/>
          </a:gra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ts val="4600"/>
              </a:lnSpc>
            </a:pPr>
            <a:r>
              <a:rPr lang="de-DE" altLang="de-DE" dirty="0"/>
              <a:t>Finanzierung eines neuen Seilbahnprojektes in Form von Leasing</a:t>
            </a:r>
            <a:endParaRPr lang="de-AT" alt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dirty="0" smtClean="0"/>
              <a:t>Leasingfinanzierung</a:t>
            </a:r>
            <a:endParaRPr lang="de-DE" altLang="de-DE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96752"/>
            <a:ext cx="8424863" cy="4896073"/>
          </a:xfrm>
        </p:spPr>
        <p:txBody>
          <a:bodyPr/>
          <a:lstStyle/>
          <a:p>
            <a:endParaRPr lang="de-DE" sz="2800" dirty="0" smtClean="0"/>
          </a:p>
          <a:p>
            <a:r>
              <a:rPr lang="de-DE" sz="2800" dirty="0" smtClean="0"/>
              <a:t>Finanzierung </a:t>
            </a:r>
            <a:r>
              <a:rPr lang="de-DE" sz="2800" dirty="0"/>
              <a:t>oder Teilfinanzierung der Investition in Form eines </a:t>
            </a:r>
            <a:r>
              <a:rPr lang="de-DE" sz="2800" b="1" dirty="0"/>
              <a:t>Leasinggeschäftes</a:t>
            </a:r>
            <a:r>
              <a:rPr lang="de-DE" sz="2800" dirty="0"/>
              <a:t> </a:t>
            </a:r>
            <a:r>
              <a:rPr lang="de-DE" sz="2800" dirty="0" smtClean="0"/>
              <a:t>möglich, </a:t>
            </a:r>
            <a:r>
              <a:rPr lang="de-DE" sz="2800" b="1" dirty="0" smtClean="0"/>
              <a:t>bei</a:t>
            </a:r>
          </a:p>
          <a:p>
            <a:endParaRPr lang="de-DE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de-DE" sz="2800" b="1" dirty="0" smtClean="0"/>
              <a:t>vollem </a:t>
            </a:r>
            <a:r>
              <a:rPr lang="de-DE" sz="2800" b="1" dirty="0"/>
              <a:t>und </a:t>
            </a:r>
            <a:r>
              <a:rPr lang="de-DE" sz="2800" b="1" dirty="0" smtClean="0"/>
              <a:t>unbeschränktem </a:t>
            </a:r>
            <a:r>
              <a:rPr lang="de-DE" sz="2800" b="1" dirty="0"/>
              <a:t>Nutzungsrecht </a:t>
            </a:r>
            <a:r>
              <a:rPr lang="de-DE" sz="2800" dirty="0" smtClean="0"/>
              <a:t>für das </a:t>
            </a:r>
            <a:r>
              <a:rPr lang="de-DE" sz="2800" b="1" dirty="0" smtClean="0"/>
              <a:t>Seilbahnunternehmen</a:t>
            </a:r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2984260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dirty="0" smtClean="0"/>
              <a:t>Leasingfinanzierung</a:t>
            </a:r>
            <a:endParaRPr lang="de-DE" altLang="de-DE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96752"/>
            <a:ext cx="8424863" cy="4896073"/>
          </a:xfrm>
        </p:spPr>
        <p:txBody>
          <a:bodyPr/>
          <a:lstStyle/>
          <a:p>
            <a:endParaRPr lang="de-DE" sz="2800" dirty="0" smtClean="0"/>
          </a:p>
          <a:p>
            <a:r>
              <a:rPr lang="de-DE" sz="2800" dirty="0" smtClean="0"/>
              <a:t>Der </a:t>
            </a:r>
            <a:r>
              <a:rPr lang="de-DE" sz="2800" b="1" dirty="0"/>
              <a:t>Leasingvertrag</a:t>
            </a:r>
            <a:r>
              <a:rPr lang="de-DE" sz="2800" dirty="0"/>
              <a:t> ist </a:t>
            </a:r>
            <a:r>
              <a:rPr lang="de-DE" sz="2800" b="1" dirty="0"/>
              <a:t>im</a:t>
            </a:r>
            <a:r>
              <a:rPr lang="de-DE" sz="2800" dirty="0"/>
              <a:t> </a:t>
            </a:r>
            <a:r>
              <a:rPr lang="de-DE" sz="2800" b="1" dirty="0"/>
              <a:t>Konzessionsverfahren</a:t>
            </a:r>
            <a:r>
              <a:rPr lang="de-DE" sz="2800" dirty="0"/>
              <a:t> </a:t>
            </a:r>
            <a:r>
              <a:rPr lang="de-DE" sz="2800" b="1" dirty="0"/>
              <a:t>vorzulegen</a:t>
            </a:r>
            <a:r>
              <a:rPr lang="de-DE" sz="2800" dirty="0"/>
              <a:t>. </a:t>
            </a:r>
            <a:endParaRPr lang="de-DE" sz="2800" dirty="0" smtClean="0"/>
          </a:p>
          <a:p>
            <a:endParaRPr lang="de-DE" sz="2800" dirty="0"/>
          </a:p>
          <a:p>
            <a:r>
              <a:rPr lang="de-DE" sz="2800" dirty="0" smtClean="0"/>
              <a:t>Der </a:t>
            </a:r>
            <a:r>
              <a:rPr lang="de-DE" sz="2800" dirty="0"/>
              <a:t>Vertrag muss </a:t>
            </a:r>
            <a:r>
              <a:rPr lang="de-DE" sz="2800" b="1" dirty="0"/>
              <a:t>nachweislich</a:t>
            </a:r>
            <a:r>
              <a:rPr lang="de-DE" sz="2800" dirty="0"/>
              <a:t> </a:t>
            </a:r>
            <a:r>
              <a:rPr lang="de-DE" sz="2800" b="1" dirty="0"/>
              <a:t>für beide Vertragspartner</a:t>
            </a:r>
            <a:r>
              <a:rPr lang="de-DE" sz="2800" dirty="0"/>
              <a:t> </a:t>
            </a:r>
            <a:r>
              <a:rPr lang="de-DE" sz="2800" b="1" dirty="0"/>
              <a:t>vollinhaltlich</a:t>
            </a:r>
            <a:r>
              <a:rPr lang="de-DE" sz="2800" dirty="0"/>
              <a:t> </a:t>
            </a:r>
            <a:r>
              <a:rPr lang="de-DE" sz="2800" b="1" dirty="0"/>
              <a:t>verbindlich</a:t>
            </a:r>
            <a:r>
              <a:rPr lang="de-DE" sz="2800" dirty="0"/>
              <a:t> sein.</a:t>
            </a:r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2285590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Leasingfinanzierung</a:t>
            </a:r>
            <a:endParaRPr lang="de-DE" altLang="de-DE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84784"/>
            <a:ext cx="8424863" cy="4608041"/>
          </a:xfrm>
        </p:spPr>
        <p:txBody>
          <a:bodyPr/>
          <a:lstStyle/>
          <a:p>
            <a:endParaRPr lang="de-DE" sz="2800" dirty="0"/>
          </a:p>
          <a:p>
            <a:r>
              <a:rPr lang="de-DE" sz="2800" b="1" dirty="0" smtClean="0"/>
              <a:t>Zweckmäßige</a:t>
            </a:r>
            <a:r>
              <a:rPr lang="de-DE" sz="2800" dirty="0" smtClean="0"/>
              <a:t> Bestimmung im Vertrag wäre:</a:t>
            </a:r>
          </a:p>
          <a:p>
            <a:pPr marL="0" indent="0">
              <a:buNone/>
            </a:pPr>
            <a:endParaRPr lang="de-DE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de-DE" sz="2800" b="1" dirty="0" smtClean="0"/>
              <a:t>Rechtswirksamkeit</a:t>
            </a:r>
            <a:r>
              <a:rPr lang="de-DE" sz="2800" dirty="0" smtClean="0"/>
              <a:t> erst </a:t>
            </a:r>
            <a:r>
              <a:rPr lang="de-DE" sz="2800" b="1" dirty="0"/>
              <a:t>mit rechtskräftiger </a:t>
            </a:r>
            <a:r>
              <a:rPr lang="de-DE" sz="2800" b="1" dirty="0" smtClean="0"/>
              <a:t>Konzessionsverleihung</a:t>
            </a:r>
            <a:endParaRPr lang="de-AT" sz="2800" b="1" dirty="0" smtClean="0"/>
          </a:p>
          <a:p>
            <a:endParaRPr lang="de-AT" sz="2800" dirty="0"/>
          </a:p>
          <a:p>
            <a:endParaRPr lang="de-AT" sz="2800" dirty="0"/>
          </a:p>
          <a:p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3568161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Leasingfinanzierung</a:t>
            </a:r>
            <a:endParaRPr lang="de-DE" altLang="de-DE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84784"/>
            <a:ext cx="8424863" cy="4608041"/>
          </a:xfrm>
        </p:spPr>
        <p:txBody>
          <a:bodyPr/>
          <a:lstStyle/>
          <a:p>
            <a:r>
              <a:rPr lang="de-DE" sz="2800" b="1" dirty="0" smtClean="0"/>
              <a:t>Objekt</a:t>
            </a:r>
            <a:r>
              <a:rPr lang="de-DE" sz="2800" dirty="0" smtClean="0"/>
              <a:t> des Leasinggeschäftes ist </a:t>
            </a:r>
            <a:r>
              <a:rPr lang="de-DE" sz="2800" b="1" dirty="0" smtClean="0"/>
              <a:t>genau</a:t>
            </a:r>
            <a:r>
              <a:rPr lang="de-DE" sz="2800" dirty="0" smtClean="0"/>
              <a:t> zu </a:t>
            </a:r>
            <a:r>
              <a:rPr lang="de-DE" sz="2800" b="1" dirty="0" smtClean="0"/>
              <a:t>definieren</a:t>
            </a:r>
            <a:r>
              <a:rPr lang="de-DE" sz="2800" dirty="0" smtClean="0"/>
              <a:t>:</a:t>
            </a:r>
          </a:p>
          <a:p>
            <a:pPr marL="0" indent="0">
              <a:buNone/>
            </a:pPr>
            <a:endParaRPr lang="de-DE" sz="2800" dirty="0" smtClean="0"/>
          </a:p>
          <a:p>
            <a:r>
              <a:rPr lang="de-DE" sz="2800" b="1" dirty="0" smtClean="0"/>
              <a:t>Gesamtanlage</a:t>
            </a:r>
            <a:r>
              <a:rPr lang="de-DE" sz="2800" dirty="0" smtClean="0"/>
              <a:t> </a:t>
            </a:r>
            <a:r>
              <a:rPr lang="de-DE" sz="2800" dirty="0"/>
              <a:t>(bestehend aus den Stationen, den immobilen Betriebsvorrichtungen und den Mobilien</a:t>
            </a:r>
            <a:r>
              <a:rPr lang="de-DE" sz="2800" dirty="0" smtClean="0"/>
              <a:t>),</a:t>
            </a:r>
          </a:p>
          <a:p>
            <a:pPr marL="0" indent="0">
              <a:buNone/>
            </a:pPr>
            <a:endParaRPr lang="de-DE" sz="2800" dirty="0" smtClean="0"/>
          </a:p>
          <a:p>
            <a:r>
              <a:rPr lang="de-DE" sz="2800" b="1" dirty="0" smtClean="0"/>
              <a:t>Stationen</a:t>
            </a:r>
            <a:r>
              <a:rPr lang="de-DE" sz="2800" dirty="0" smtClean="0"/>
              <a:t>,</a:t>
            </a:r>
          </a:p>
          <a:p>
            <a:endParaRPr lang="de-DE" sz="2800" dirty="0" smtClean="0"/>
          </a:p>
          <a:p>
            <a:endParaRPr lang="de-DE" sz="2800" dirty="0"/>
          </a:p>
          <a:p>
            <a:endParaRPr lang="de-AT" sz="2800" dirty="0"/>
          </a:p>
          <a:p>
            <a:pPr>
              <a:buFont typeface="Wingdings" panose="05000000000000000000" pitchFamily="2" charset="2"/>
              <a:buChar char="Ø"/>
            </a:pPr>
            <a:endParaRPr lang="de-AT" sz="2800" dirty="0" smtClean="0"/>
          </a:p>
          <a:p>
            <a:endParaRPr lang="de-AT" sz="2800" dirty="0"/>
          </a:p>
          <a:p>
            <a:endParaRPr lang="de-AT" sz="2800" dirty="0"/>
          </a:p>
          <a:p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1202683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Leasingfinanzierung</a:t>
            </a:r>
            <a:endParaRPr lang="de-DE" altLang="de-DE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772816"/>
            <a:ext cx="8424863" cy="4320009"/>
          </a:xfrm>
        </p:spPr>
        <p:txBody>
          <a:bodyPr/>
          <a:lstStyle/>
          <a:p>
            <a:r>
              <a:rPr lang="de-DE" sz="2800" dirty="0"/>
              <a:t>die </a:t>
            </a:r>
            <a:r>
              <a:rPr lang="de-DE" sz="2800" b="1" dirty="0"/>
              <a:t>immobilen Betriebsvorrichtungen</a:t>
            </a:r>
            <a:r>
              <a:rPr lang="de-DE" sz="2800" dirty="0"/>
              <a:t>, </a:t>
            </a:r>
            <a:endParaRPr lang="de-DE" sz="2800" dirty="0" smtClean="0"/>
          </a:p>
          <a:p>
            <a:r>
              <a:rPr lang="de-DE" sz="2800" dirty="0" smtClean="0"/>
              <a:t>die </a:t>
            </a:r>
            <a:r>
              <a:rPr lang="de-DE" sz="2800" b="1" dirty="0"/>
              <a:t>Mobilien</a:t>
            </a:r>
            <a:r>
              <a:rPr lang="de-DE" sz="2800" dirty="0"/>
              <a:t> (z. B. Fahrbetriebsmittel, Seil</a:t>
            </a:r>
            <a:r>
              <a:rPr lang="de-DE" sz="2800" dirty="0" smtClean="0"/>
              <a:t>),</a:t>
            </a:r>
          </a:p>
          <a:p>
            <a:r>
              <a:rPr lang="de-DE" sz="2800" dirty="0" smtClean="0"/>
              <a:t>eine </a:t>
            </a:r>
            <a:r>
              <a:rPr lang="de-DE" sz="2800" b="1" dirty="0"/>
              <a:t>Kombination aus Stationen mit immobilen Betriebsvorrichtungen</a:t>
            </a:r>
            <a:r>
              <a:rPr lang="de-DE" sz="2800" dirty="0"/>
              <a:t>, </a:t>
            </a:r>
            <a:endParaRPr lang="de-DE" sz="2800" dirty="0" smtClean="0"/>
          </a:p>
          <a:p>
            <a:r>
              <a:rPr lang="de-DE" sz="2800" dirty="0" smtClean="0"/>
              <a:t>eine </a:t>
            </a:r>
            <a:r>
              <a:rPr lang="de-DE" sz="2800" b="1" dirty="0"/>
              <a:t>Kombination aus Stationen mit Mobilien</a:t>
            </a:r>
            <a:r>
              <a:rPr lang="de-DE" sz="2800" dirty="0"/>
              <a:t>, </a:t>
            </a:r>
            <a:endParaRPr lang="de-DE" sz="2800" dirty="0" smtClean="0"/>
          </a:p>
          <a:p>
            <a:r>
              <a:rPr lang="de-DE" sz="2800" dirty="0" smtClean="0"/>
              <a:t>eine </a:t>
            </a:r>
            <a:r>
              <a:rPr lang="de-DE" sz="2800" b="1" dirty="0"/>
              <a:t>Kombination aus immobilen Betriebsvorrichtungen mit Mobilien</a:t>
            </a:r>
            <a:r>
              <a:rPr lang="de-DE" sz="2800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de-AT" sz="2800" dirty="0" smtClean="0"/>
          </a:p>
          <a:p>
            <a:endParaRPr lang="de-AT" sz="2800" dirty="0"/>
          </a:p>
          <a:p>
            <a:endParaRPr lang="de-AT" sz="2800" dirty="0"/>
          </a:p>
          <a:p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4285677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Leasingfinanzierung</a:t>
            </a:r>
            <a:endParaRPr lang="de-DE" altLang="de-DE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424863" cy="4536033"/>
          </a:xfrm>
        </p:spPr>
        <p:txBody>
          <a:bodyPr/>
          <a:lstStyle/>
          <a:p>
            <a:r>
              <a:rPr lang="de-DE" sz="2800" dirty="0" smtClean="0"/>
              <a:t>Für die </a:t>
            </a:r>
            <a:r>
              <a:rPr lang="de-DE" sz="2800" dirty="0"/>
              <a:t>Erreichung </a:t>
            </a:r>
            <a:r>
              <a:rPr lang="de-DE" sz="2800" b="1" dirty="0"/>
              <a:t>der 50%-</a:t>
            </a:r>
            <a:r>
              <a:rPr lang="de-DE" sz="2800" b="1" dirty="0" err="1"/>
              <a:t>igen</a:t>
            </a:r>
            <a:r>
              <a:rPr lang="de-DE" sz="2800" b="1" dirty="0"/>
              <a:t> Eigenmittelfinanzierung </a:t>
            </a:r>
            <a:r>
              <a:rPr lang="de-DE" sz="2800" dirty="0"/>
              <a:t>durch den </a:t>
            </a:r>
            <a:r>
              <a:rPr lang="de-DE" sz="2800" dirty="0" smtClean="0"/>
              <a:t>Leasingnehmer gilt: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800" dirty="0" smtClean="0"/>
              <a:t>neben </a:t>
            </a:r>
            <a:r>
              <a:rPr lang="de-DE" sz="2800" b="1" dirty="0"/>
              <a:t>Vorleistungen von 30 % der Investitionskosten</a:t>
            </a:r>
            <a:r>
              <a:rPr lang="de-DE" sz="2800" dirty="0"/>
              <a:t> des Leasingobjektes </a:t>
            </a:r>
            <a:r>
              <a:rPr lang="de-DE" sz="2800" dirty="0" smtClean="0"/>
              <a:t>können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800" b="1" dirty="0" smtClean="0"/>
              <a:t>zusätzlich</a:t>
            </a:r>
            <a:r>
              <a:rPr lang="de-DE" sz="2800" dirty="0" smtClean="0"/>
              <a:t> </a:t>
            </a:r>
            <a:r>
              <a:rPr lang="de-DE" sz="2800" dirty="0"/>
              <a:t>noch </a:t>
            </a:r>
            <a:r>
              <a:rPr lang="de-DE" sz="2800" b="1" dirty="0"/>
              <a:t>20 % </a:t>
            </a:r>
            <a:r>
              <a:rPr lang="de-DE" sz="2800" dirty="0"/>
              <a:t>dieser Investitionskosten </a:t>
            </a:r>
            <a:r>
              <a:rPr lang="de-DE" sz="2800" b="1" dirty="0"/>
              <a:t>an Kautionen </a:t>
            </a:r>
            <a:r>
              <a:rPr lang="de-DE" sz="2800" dirty="0"/>
              <a:t>oder auch </a:t>
            </a:r>
            <a:r>
              <a:rPr lang="de-DE" sz="2800" b="1" dirty="0"/>
              <a:t>insgesamt 50 % an Kautionen</a:t>
            </a:r>
            <a:r>
              <a:rPr lang="de-DE" sz="2800" dirty="0"/>
              <a:t> eingebracht werden.</a:t>
            </a:r>
            <a:endParaRPr lang="de-AT" sz="2800" dirty="0" smtClean="0"/>
          </a:p>
          <a:p>
            <a:endParaRPr lang="de-AT" sz="2800" dirty="0"/>
          </a:p>
          <a:p>
            <a:endParaRPr lang="de-AT" sz="2800" dirty="0"/>
          </a:p>
          <a:p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508224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Leasingfinanzierung</a:t>
            </a:r>
            <a:endParaRPr lang="de-DE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424863" cy="4536033"/>
          </a:xfrm>
        </p:spPr>
        <p:txBody>
          <a:bodyPr/>
          <a:lstStyle/>
          <a:p>
            <a:r>
              <a:rPr lang="de-DE" sz="2800" b="1" dirty="0" smtClean="0"/>
              <a:t>Gesonderter</a:t>
            </a:r>
            <a:r>
              <a:rPr lang="de-DE" sz="2800" dirty="0" smtClean="0"/>
              <a:t> </a:t>
            </a:r>
            <a:r>
              <a:rPr lang="de-DE" sz="2800" b="1" dirty="0" smtClean="0"/>
              <a:t>Nachweis</a:t>
            </a:r>
            <a:r>
              <a:rPr lang="de-DE" sz="2800" dirty="0" smtClean="0"/>
              <a:t> ist notwendig:</a:t>
            </a:r>
          </a:p>
          <a:p>
            <a:pPr marL="0" indent="0">
              <a:buNone/>
            </a:pPr>
            <a:endParaRPr lang="de-DE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de-DE" sz="2800" b="1" dirty="0" smtClean="0"/>
              <a:t>Vorleistungen </a:t>
            </a:r>
            <a:r>
              <a:rPr lang="de-DE" sz="2800" b="1" dirty="0"/>
              <a:t>und </a:t>
            </a:r>
            <a:endParaRPr lang="de-DE" sz="28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de-DE" sz="2800" b="1" dirty="0" smtClean="0"/>
              <a:t>Kaution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800" dirty="0"/>
              <a:t>m</a:t>
            </a:r>
            <a:r>
              <a:rPr lang="de-DE" sz="2800" dirty="0" smtClean="0"/>
              <a:t>üssen vom </a:t>
            </a:r>
            <a:r>
              <a:rPr lang="de-DE" sz="2800" dirty="0"/>
              <a:t>Leasingnehmer </a:t>
            </a:r>
            <a:r>
              <a:rPr lang="de-DE" sz="2800" b="1" dirty="0"/>
              <a:t>erwirtschaftete Eigenmittel </a:t>
            </a:r>
            <a:r>
              <a:rPr lang="de-DE" sz="2800" dirty="0" smtClean="0"/>
              <a:t>oder/und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800" dirty="0" smtClean="0"/>
              <a:t>ihm </a:t>
            </a:r>
            <a:r>
              <a:rPr lang="de-DE" sz="2800" b="1" dirty="0"/>
              <a:t>frei</a:t>
            </a:r>
            <a:r>
              <a:rPr lang="de-DE" sz="2800" dirty="0"/>
              <a:t>, also ohne Rückzahlungsverpflichtung, </a:t>
            </a:r>
            <a:r>
              <a:rPr lang="de-DE" sz="2800" b="1" dirty="0"/>
              <a:t>zur Verfügung stehendes Gesellschaftskapital </a:t>
            </a:r>
            <a:r>
              <a:rPr lang="de-DE" sz="2800" dirty="0" smtClean="0"/>
              <a:t>sein</a:t>
            </a:r>
            <a:endParaRPr lang="de-AT" sz="2800" dirty="0"/>
          </a:p>
          <a:p>
            <a:endParaRPr lang="de-AT" sz="2800" dirty="0"/>
          </a:p>
          <a:p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18584236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Leasingfinanzierung</a:t>
            </a:r>
            <a:endParaRPr lang="de-DE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424863" cy="4536033"/>
          </a:xfrm>
        </p:spPr>
        <p:txBody>
          <a:bodyPr/>
          <a:lstStyle/>
          <a:p>
            <a:r>
              <a:rPr lang="de-DE" sz="2800" dirty="0" smtClean="0"/>
              <a:t>„</a:t>
            </a:r>
            <a:r>
              <a:rPr lang="de-DE" sz="2800" b="1" dirty="0" err="1"/>
              <a:t>Sale</a:t>
            </a:r>
            <a:r>
              <a:rPr lang="de-DE" sz="2800" b="1" dirty="0"/>
              <a:t>-</a:t>
            </a:r>
            <a:r>
              <a:rPr lang="de-DE" sz="2800" b="1" dirty="0" err="1"/>
              <a:t>and</a:t>
            </a:r>
            <a:r>
              <a:rPr lang="de-DE" sz="2800" b="1" dirty="0"/>
              <a:t>-lease-back“ (SALB)-</a:t>
            </a:r>
            <a:r>
              <a:rPr lang="de-DE" sz="2800" b="1" dirty="0" smtClean="0"/>
              <a:t>Verträge </a:t>
            </a:r>
            <a:r>
              <a:rPr lang="de-DE" sz="2800" dirty="0" smtClean="0"/>
              <a:t>sind aus </a:t>
            </a:r>
            <a:r>
              <a:rPr lang="de-DE" sz="2800" dirty="0"/>
              <a:t>seilbahnrechtlicher Sicht </a:t>
            </a:r>
            <a:r>
              <a:rPr lang="de-DE" sz="2800" b="1" dirty="0"/>
              <a:t>bedenklich</a:t>
            </a:r>
            <a:r>
              <a:rPr lang="de-DE" sz="2800" dirty="0"/>
              <a:t>. </a:t>
            </a:r>
            <a:endParaRPr lang="de-DE" sz="2800" dirty="0" smtClean="0"/>
          </a:p>
          <a:p>
            <a:endParaRPr lang="de-DE" sz="2800" dirty="0"/>
          </a:p>
          <a:p>
            <a:r>
              <a:rPr lang="de-DE" sz="2800" b="1" dirty="0" smtClean="0"/>
              <a:t>Einschränkungen</a:t>
            </a:r>
            <a:r>
              <a:rPr lang="de-DE" sz="2800" dirty="0" smtClean="0"/>
              <a:t> </a:t>
            </a:r>
            <a:r>
              <a:rPr lang="de-DE" sz="2800" dirty="0"/>
              <a:t>durch das </a:t>
            </a:r>
            <a:r>
              <a:rPr lang="de-DE" sz="2800" b="1" dirty="0"/>
              <a:t>Seilbahngesetz 2003</a:t>
            </a:r>
            <a:r>
              <a:rPr lang="de-DE" sz="2800" dirty="0"/>
              <a:t> zu </a:t>
            </a:r>
            <a:r>
              <a:rPr lang="de-DE" sz="2800" dirty="0" smtClean="0"/>
              <a:t>berücksichtigen</a:t>
            </a:r>
          </a:p>
          <a:p>
            <a:endParaRPr lang="de-DE" sz="2800" dirty="0"/>
          </a:p>
          <a:p>
            <a:r>
              <a:rPr lang="de-DE" sz="2800" b="1" dirty="0" smtClean="0"/>
              <a:t>Komplikationen</a:t>
            </a:r>
            <a:r>
              <a:rPr lang="de-DE" sz="2800" dirty="0" smtClean="0"/>
              <a:t> </a:t>
            </a:r>
            <a:r>
              <a:rPr lang="de-DE" sz="2800" dirty="0"/>
              <a:t>hinsichtlich der </a:t>
            </a:r>
            <a:r>
              <a:rPr lang="de-DE" sz="2800" b="1" dirty="0" smtClean="0"/>
              <a:t>Konzessionsverleihung</a:t>
            </a:r>
            <a:endParaRPr lang="de-AT" sz="2800" b="1" dirty="0" smtClean="0"/>
          </a:p>
          <a:p>
            <a:endParaRPr lang="de-AT" sz="2800" dirty="0"/>
          </a:p>
          <a:p>
            <a:endParaRPr lang="de-AT" sz="2800" dirty="0"/>
          </a:p>
          <a:p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2030331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Leasingfinanzierung</a:t>
            </a:r>
            <a:endParaRPr lang="de-DE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424863" cy="4536033"/>
          </a:xfrm>
        </p:spPr>
        <p:txBody>
          <a:bodyPr/>
          <a:lstStyle/>
          <a:p>
            <a:r>
              <a:rPr lang="de-DE" sz="2800" b="1" dirty="0" smtClean="0"/>
              <a:t>SALB </a:t>
            </a:r>
            <a:r>
              <a:rPr lang="de-DE" sz="2800" b="1" dirty="0"/>
              <a:t>von anderem </a:t>
            </a:r>
            <a:r>
              <a:rPr lang="de-DE" sz="2800" b="1" dirty="0" smtClean="0"/>
              <a:t>Inventar </a:t>
            </a:r>
            <a:r>
              <a:rPr lang="de-DE" sz="2800" dirty="0" smtClean="0"/>
              <a:t>möglich:</a:t>
            </a:r>
          </a:p>
          <a:p>
            <a:endParaRPr lang="de-DE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sz="2800" dirty="0" err="1" smtClean="0"/>
              <a:t>zB</a:t>
            </a:r>
            <a:r>
              <a:rPr lang="de-DE" sz="2800" dirty="0" smtClean="0"/>
              <a:t> </a:t>
            </a:r>
            <a:r>
              <a:rPr lang="de-DE" sz="2800" dirty="0"/>
              <a:t>von </a:t>
            </a:r>
            <a:r>
              <a:rPr lang="de-DE" sz="2800" b="1" dirty="0" err="1"/>
              <a:t>Beschneiungsanlagen</a:t>
            </a:r>
            <a:r>
              <a:rPr lang="de-DE" sz="2800" b="1" dirty="0"/>
              <a:t>, Pistengeräten </a:t>
            </a:r>
            <a:r>
              <a:rPr lang="de-DE" sz="2800" dirty="0" err="1" smtClean="0"/>
              <a:t>oä</a:t>
            </a:r>
            <a:r>
              <a:rPr lang="de-DE" sz="2800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800" b="1" dirty="0" smtClean="0"/>
              <a:t>Vertragsdauer</a:t>
            </a:r>
            <a:r>
              <a:rPr lang="de-DE" sz="2800" dirty="0" smtClean="0"/>
              <a:t> </a:t>
            </a:r>
            <a:r>
              <a:rPr lang="de-DE" sz="2800" dirty="0"/>
              <a:t>richtet sich hier nach der </a:t>
            </a:r>
            <a:r>
              <a:rPr lang="de-DE" sz="2800" b="1" dirty="0"/>
              <a:t>verbleibenden Nutzungsdauer gemäß Afa- Tabelle </a:t>
            </a:r>
            <a:endParaRPr lang="de-DE" sz="28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de-DE" sz="2800" dirty="0"/>
              <a:t>z</a:t>
            </a:r>
            <a:r>
              <a:rPr lang="de-DE" sz="2800" dirty="0" smtClean="0"/>
              <a:t>um </a:t>
            </a:r>
            <a:r>
              <a:rPr lang="de-DE" sz="2800" b="1" dirty="0" smtClean="0"/>
              <a:t>Zustand </a:t>
            </a:r>
            <a:r>
              <a:rPr lang="de-DE" sz="2800" b="1" dirty="0"/>
              <a:t>und der Werthaltigkeit </a:t>
            </a:r>
            <a:r>
              <a:rPr lang="de-DE" sz="2800" dirty="0"/>
              <a:t>des Objektes können </a:t>
            </a:r>
            <a:r>
              <a:rPr lang="de-DE" sz="2800" b="1" dirty="0"/>
              <a:t>Schätzgutachten</a:t>
            </a:r>
            <a:r>
              <a:rPr lang="de-DE" sz="2800" dirty="0"/>
              <a:t> erforderlich </a:t>
            </a:r>
            <a:r>
              <a:rPr lang="de-DE" sz="2800" dirty="0" smtClean="0"/>
              <a:t>sein</a:t>
            </a:r>
            <a:endParaRPr lang="de-AT" sz="2800" dirty="0"/>
          </a:p>
          <a:p>
            <a:endParaRPr lang="de-AT" sz="2800" dirty="0"/>
          </a:p>
          <a:p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14953861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Leasingfinanzierung</a:t>
            </a:r>
            <a:endParaRPr lang="de-DE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424863" cy="4536033"/>
          </a:xfrm>
        </p:spPr>
        <p:txBody>
          <a:bodyPr/>
          <a:lstStyle/>
          <a:p>
            <a:pPr lvl="0"/>
            <a:r>
              <a:rPr lang="de-DE" sz="2800" b="1" dirty="0"/>
              <a:t>Leasingfinanzierungen</a:t>
            </a:r>
            <a:r>
              <a:rPr lang="de-DE" sz="2800" dirty="0"/>
              <a:t> </a:t>
            </a:r>
            <a:r>
              <a:rPr lang="de-DE" sz="2800" b="1" dirty="0"/>
              <a:t>waren</a:t>
            </a:r>
            <a:r>
              <a:rPr lang="de-DE" sz="2800" dirty="0"/>
              <a:t> </a:t>
            </a:r>
            <a:r>
              <a:rPr lang="de-DE" sz="2800" dirty="0" smtClean="0"/>
              <a:t>seit 2006 </a:t>
            </a:r>
            <a:r>
              <a:rPr lang="de-DE" sz="2800" b="1" dirty="0" smtClean="0"/>
              <a:t>selten</a:t>
            </a:r>
            <a:r>
              <a:rPr lang="de-DE" sz="2800" dirty="0"/>
              <a:t>. </a:t>
            </a:r>
            <a:endParaRPr lang="de-DE" sz="2800" dirty="0" smtClean="0"/>
          </a:p>
          <a:p>
            <a:pPr lvl="0"/>
            <a:endParaRPr lang="de-DE" sz="2800" dirty="0"/>
          </a:p>
          <a:p>
            <a:pPr lvl="0"/>
            <a:r>
              <a:rPr lang="de-DE" sz="2800" b="1" dirty="0" smtClean="0"/>
              <a:t>Steigerung des Anteils an Leasingfinanzierungen</a:t>
            </a:r>
          </a:p>
          <a:p>
            <a:pPr lvl="0"/>
            <a:endParaRPr lang="de-DE" sz="2800" dirty="0"/>
          </a:p>
          <a:p>
            <a:pPr lvl="0"/>
            <a:r>
              <a:rPr lang="de-DE" sz="2800" b="1" dirty="0" smtClean="0"/>
              <a:t>Überarbeitung des Merkblatts M1/06</a:t>
            </a:r>
            <a:endParaRPr lang="de-AT" sz="2800" b="1" dirty="0"/>
          </a:p>
          <a:p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2155195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dirty="0" smtClean="0"/>
              <a:t>Leasingfinanzierung</a:t>
            </a:r>
            <a:endParaRPr lang="de-DE" altLang="de-DE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de-DE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sz="2800" dirty="0" smtClean="0"/>
              <a:t>Seit </a:t>
            </a:r>
            <a:r>
              <a:rPr lang="de-DE" sz="2800" dirty="0"/>
              <a:t>dem Jahr 2000 investierten die Seilbahnunternehmen Österreichs über 9 Milliarden Euro - seit dem Jahr 2006 waren es rund </a:t>
            </a:r>
            <a:r>
              <a:rPr lang="de-DE" sz="2800" dirty="0" smtClean="0"/>
              <a:t>6 Milliarden</a:t>
            </a:r>
            <a:r>
              <a:rPr lang="de-DE" sz="2800" dirty="0"/>
              <a:t> </a:t>
            </a:r>
            <a:r>
              <a:rPr lang="de-DE" sz="2800" dirty="0" smtClean="0"/>
              <a:t>Euro.</a:t>
            </a:r>
            <a:endParaRPr lang="de-DE" altLang="de-DE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764704"/>
            <a:ext cx="8534400" cy="1223963"/>
          </a:xfrm>
        </p:spPr>
        <p:txBody>
          <a:bodyPr/>
          <a:lstStyle/>
          <a:p>
            <a:pPr algn="ctr"/>
            <a:r>
              <a:rPr lang="de-AT" altLang="de-DE" sz="4800" dirty="0" smtClean="0"/>
              <a:t>Danke </a:t>
            </a:r>
            <a:r>
              <a:rPr lang="de-AT" altLang="de-DE" sz="4800" dirty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dirty="0" smtClean="0"/>
              <a:t>Leasingfinanzierung</a:t>
            </a:r>
            <a:endParaRPr lang="de-DE" altLang="de-DE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de-DE" altLang="de-DE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altLang="de-DE" sz="2800" dirty="0" smtClean="0"/>
              <a:t>Viele </a:t>
            </a:r>
            <a:r>
              <a:rPr lang="de-DE" altLang="de-DE" sz="2800" dirty="0"/>
              <a:t>Investitionen werden notwendig, da die zeitlich befristeten Konzessionen von bestehenden Seilbahnanlagen nunmehr auslaufen.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dirty="0" smtClean="0"/>
              <a:t>Leasingfinanzierung</a:t>
            </a:r>
            <a:endParaRPr lang="de-DE" altLang="de-DE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8925" y="1556792"/>
            <a:ext cx="8424863" cy="4535487"/>
          </a:xfrm>
        </p:spPr>
        <p:txBody>
          <a:bodyPr/>
          <a:lstStyle/>
          <a:p>
            <a:r>
              <a:rPr lang="de-DE" sz="2800" dirty="0" smtClean="0"/>
              <a:t>Bundesminister </a:t>
            </a:r>
            <a:r>
              <a:rPr lang="de-DE" sz="2800" dirty="0"/>
              <a:t>für Verkehr, Innovation und </a:t>
            </a:r>
            <a:r>
              <a:rPr lang="de-DE" sz="2800" dirty="0" smtClean="0"/>
              <a:t>Technologie -  zuständige Seilbahnbehörde </a:t>
            </a:r>
          </a:p>
          <a:p>
            <a:pPr marL="0" indent="0">
              <a:buNone/>
            </a:pPr>
            <a:endParaRPr lang="de-DE" sz="2800" dirty="0" smtClean="0"/>
          </a:p>
          <a:p>
            <a:r>
              <a:rPr lang="de-DE" sz="2800" dirty="0" smtClean="0"/>
              <a:t>Erteilung, Entziehung sowie Verlängerung oder Neuerteilung von Konzessionen </a:t>
            </a:r>
          </a:p>
          <a:p>
            <a:pPr marL="0" indent="0">
              <a:buNone/>
            </a:pPr>
            <a:endParaRPr lang="de-DE" sz="2800" dirty="0" smtClean="0"/>
          </a:p>
          <a:p>
            <a:r>
              <a:rPr lang="de-DE" sz="2800" dirty="0" smtClean="0"/>
              <a:t>für </a:t>
            </a:r>
            <a:r>
              <a:rPr lang="de-DE" sz="2800" dirty="0"/>
              <a:t>Standseilbahnen, Pendelbahnen, Kabinenbahnen, Kombibahnen und </a:t>
            </a:r>
            <a:r>
              <a:rPr lang="de-DE" sz="2800" dirty="0" smtClean="0"/>
              <a:t>Sesselbahnen </a:t>
            </a:r>
            <a:endParaRPr lang="de-DE" altLang="de-DE" sz="2800" dirty="0" smtClean="0"/>
          </a:p>
        </p:txBody>
      </p:sp>
    </p:spTree>
    <p:extLst>
      <p:ext uri="{BB962C8B-B14F-4D97-AF65-F5344CB8AC3E}">
        <p14:creationId xmlns:p14="http://schemas.microsoft.com/office/powerpoint/2010/main" val="4022421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dirty="0" smtClean="0"/>
              <a:t>Leasingfinanzierung</a:t>
            </a:r>
            <a:endParaRPr lang="de-DE" altLang="de-DE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sz="2800" dirty="0" smtClean="0"/>
          </a:p>
          <a:p>
            <a:r>
              <a:rPr lang="de-DE" sz="2800" dirty="0" smtClean="0"/>
              <a:t>Im </a:t>
            </a:r>
            <a:r>
              <a:rPr lang="de-DE" sz="2800" dirty="0"/>
              <a:t>Rahmen des </a:t>
            </a:r>
            <a:r>
              <a:rPr lang="de-DE" sz="2800" b="1" dirty="0"/>
              <a:t>Konzessionsverfahrens</a:t>
            </a:r>
            <a:r>
              <a:rPr lang="de-DE" sz="2800" dirty="0"/>
              <a:t> wird unter anderem auch die </a:t>
            </a:r>
            <a:r>
              <a:rPr lang="de-DE" sz="2800" b="1" dirty="0"/>
              <a:t>Finanzierung</a:t>
            </a:r>
            <a:r>
              <a:rPr lang="de-DE" sz="2800" dirty="0"/>
              <a:t> des Projekts geprüft.</a:t>
            </a:r>
            <a:endParaRPr lang="de-AT" sz="2800" dirty="0" smtClean="0"/>
          </a:p>
        </p:txBody>
      </p:sp>
    </p:spTree>
    <p:extLst>
      <p:ext uri="{BB962C8B-B14F-4D97-AF65-F5344CB8AC3E}">
        <p14:creationId xmlns:p14="http://schemas.microsoft.com/office/powerpoint/2010/main" val="4073232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dirty="0" smtClean="0"/>
              <a:t>Leasingfinanzierung</a:t>
            </a:r>
            <a:endParaRPr lang="de-DE" altLang="de-DE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de-AT" sz="2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de-DE" sz="2800" b="1" dirty="0" smtClean="0"/>
              <a:t>Eigenmittelnachweis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de-DE" sz="2800" dirty="0" smtClean="0"/>
              <a:t> </a:t>
            </a:r>
            <a:r>
              <a:rPr lang="de-DE" sz="2800" dirty="0"/>
              <a:t>mit einer detaillierten Darstellung der </a:t>
            </a:r>
            <a:r>
              <a:rPr lang="de-DE" sz="2800" dirty="0" smtClean="0"/>
              <a:t>Eigenmittel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de-DE" sz="2800" dirty="0" smtClean="0"/>
              <a:t> </a:t>
            </a:r>
            <a:r>
              <a:rPr lang="de-DE" sz="2800" dirty="0"/>
              <a:t>über zumindest 50 % des </a:t>
            </a:r>
            <a:r>
              <a:rPr lang="de-DE" sz="2800" dirty="0" smtClean="0"/>
              <a:t>Investitionsvolumens</a:t>
            </a:r>
          </a:p>
          <a:p>
            <a:pPr lvl="0">
              <a:buFont typeface="Courier New" panose="02070309020205020404" pitchFamily="49" charset="0"/>
              <a:buChar char="o"/>
            </a:pPr>
            <a:endParaRPr lang="de-DE" sz="2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de-DE" sz="2800" b="1" dirty="0" smtClean="0"/>
              <a:t>Fremdmittelnachweis</a:t>
            </a:r>
            <a:endParaRPr lang="de-AT" sz="2800" b="1" dirty="0"/>
          </a:p>
        </p:txBody>
      </p:sp>
    </p:spTree>
    <p:extLst>
      <p:ext uri="{BB962C8B-B14F-4D97-AF65-F5344CB8AC3E}">
        <p14:creationId xmlns:p14="http://schemas.microsoft.com/office/powerpoint/2010/main" val="1888258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dirty="0" smtClean="0"/>
              <a:t>Leasingfinanzierung</a:t>
            </a:r>
            <a:endParaRPr lang="de-DE" altLang="de-DE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96752"/>
            <a:ext cx="8424863" cy="4896073"/>
          </a:xfrm>
        </p:spPr>
        <p:txBody>
          <a:bodyPr/>
          <a:lstStyle/>
          <a:p>
            <a:r>
              <a:rPr lang="de-DE" sz="2800" dirty="0"/>
              <a:t>Fremdmittel können in verschiedener Form eingebracht werden. </a:t>
            </a:r>
            <a:endParaRPr lang="de-DE" sz="2800" dirty="0" smtClean="0"/>
          </a:p>
          <a:p>
            <a:pPr marL="0" indent="0">
              <a:buNone/>
            </a:pPr>
            <a:endParaRPr lang="de-DE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de-DE" sz="2800" dirty="0" smtClean="0"/>
              <a:t>z.B</a:t>
            </a:r>
            <a:r>
              <a:rPr lang="de-DE" sz="2800" dirty="0"/>
              <a:t>. </a:t>
            </a:r>
            <a:r>
              <a:rPr lang="de-DE" sz="2800" b="1" dirty="0"/>
              <a:t>klassische Darlehen </a:t>
            </a:r>
            <a:r>
              <a:rPr lang="de-DE" sz="2800" dirty="0"/>
              <a:t>unter Vorlage einer verbindlichen Erklärung seitens eines </a:t>
            </a:r>
            <a:r>
              <a:rPr lang="de-DE" sz="2800" dirty="0" smtClean="0"/>
              <a:t>Darlehensgebers</a:t>
            </a:r>
          </a:p>
          <a:p>
            <a:pPr marL="0" indent="0">
              <a:buNone/>
            </a:pPr>
            <a:endParaRPr lang="de-DE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de-DE" sz="2800" b="1" dirty="0" smtClean="0"/>
              <a:t>Leasingfinanzierung</a:t>
            </a:r>
            <a:r>
              <a:rPr lang="de-DE" sz="2800" dirty="0" smtClean="0"/>
              <a:t> </a:t>
            </a:r>
            <a:r>
              <a:rPr lang="de-DE" sz="2800" dirty="0"/>
              <a:t>unter Berücksichtigung des </a:t>
            </a:r>
            <a:r>
              <a:rPr lang="de-DE" sz="2800" b="1" dirty="0"/>
              <a:t>Merkblattes M1/06 </a:t>
            </a:r>
            <a:r>
              <a:rPr lang="de-DE" sz="2800" dirty="0"/>
              <a:t>vom 07.04.2006 des </a:t>
            </a:r>
            <a:r>
              <a:rPr lang="de-DE" sz="2800" dirty="0" err="1" smtClean="0"/>
              <a:t>bmvit</a:t>
            </a:r>
            <a:endParaRPr lang="de-DE" sz="2800" dirty="0" smtClean="0"/>
          </a:p>
          <a:p>
            <a:pPr marL="0" indent="0">
              <a:buNone/>
            </a:pPr>
            <a:r>
              <a:rPr lang="de-DE" sz="2800" dirty="0" smtClean="0"/>
              <a:t>- derzeit in Überarbeitung</a:t>
            </a:r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816379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dirty="0" smtClean="0"/>
              <a:t>Leasingfinanzierung</a:t>
            </a:r>
            <a:endParaRPr lang="de-DE" altLang="de-DE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96752"/>
            <a:ext cx="8424863" cy="4896073"/>
          </a:xfrm>
        </p:spPr>
        <p:txBody>
          <a:bodyPr/>
          <a:lstStyle/>
          <a:p>
            <a:endParaRPr lang="de-AT" sz="2800" dirty="0" smtClean="0"/>
          </a:p>
          <a:p>
            <a:endParaRPr lang="de-AT" sz="2800"/>
          </a:p>
          <a:p>
            <a:r>
              <a:rPr lang="de-AT" sz="2800" smtClean="0"/>
              <a:t>Steuervorteile? </a:t>
            </a:r>
            <a:r>
              <a:rPr lang="de-AT" sz="2800" dirty="0" smtClean="0"/>
              <a:t>– Rücksprache mit Finanzberater</a:t>
            </a:r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2541410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641"/>
            <a:ext cx="8389938" cy="504055"/>
          </a:xfrm>
        </p:spPr>
        <p:txBody>
          <a:bodyPr/>
          <a:lstStyle/>
          <a:p>
            <a:pPr algn="ctr"/>
            <a:r>
              <a:rPr lang="de-AT" dirty="0"/>
              <a:t>Leasingfinanzierung</a:t>
            </a:r>
            <a:endParaRPr lang="de-DE" altLang="de-DE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24744"/>
            <a:ext cx="8424863" cy="4968081"/>
          </a:xfrm>
        </p:spPr>
        <p:txBody>
          <a:bodyPr/>
          <a:lstStyle/>
          <a:p>
            <a:endParaRPr lang="de-DE" sz="2800" dirty="0" smtClean="0"/>
          </a:p>
          <a:p>
            <a:r>
              <a:rPr lang="de-DE" sz="2800" dirty="0" smtClean="0"/>
              <a:t>Finanzierung mittels </a:t>
            </a:r>
            <a:r>
              <a:rPr lang="de-DE" sz="2800" b="1" dirty="0" smtClean="0"/>
              <a:t>Leasing</a:t>
            </a:r>
            <a:r>
              <a:rPr lang="de-DE" sz="2800" dirty="0" smtClean="0"/>
              <a:t>, </a:t>
            </a:r>
            <a:r>
              <a:rPr lang="de-DE" sz="2800" dirty="0"/>
              <a:t>entbindet den Konzessionswerber </a:t>
            </a:r>
            <a:r>
              <a:rPr lang="de-DE" sz="2800" dirty="0" smtClean="0"/>
              <a:t>nicht</a:t>
            </a:r>
            <a:r>
              <a:rPr lang="de-DE" sz="2800" dirty="0"/>
              <a:t>, </a:t>
            </a:r>
            <a:r>
              <a:rPr lang="de-DE" sz="2800" b="1" dirty="0"/>
              <a:t>50% der Gesamtinvestitionssumme mit Eigenm</a:t>
            </a:r>
            <a:r>
              <a:rPr lang="de-DE" sz="2800" dirty="0"/>
              <a:t>itteln abzudecken. </a:t>
            </a:r>
            <a:endParaRPr lang="de-DE" sz="2800" dirty="0" smtClean="0"/>
          </a:p>
          <a:p>
            <a:endParaRPr lang="de-DE" sz="2800" dirty="0"/>
          </a:p>
          <a:p>
            <a:r>
              <a:rPr lang="de-DE" sz="2800" b="1" dirty="0" smtClean="0"/>
              <a:t>In Erklärung </a:t>
            </a:r>
            <a:r>
              <a:rPr lang="de-DE" sz="2800" b="1" dirty="0"/>
              <a:t>zur Konzession </a:t>
            </a:r>
            <a:r>
              <a:rPr lang="de-DE" sz="2800" dirty="0"/>
              <a:t>expressis </a:t>
            </a:r>
            <a:r>
              <a:rPr lang="de-DE" sz="2800" dirty="0" smtClean="0"/>
              <a:t>verbis: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800" b="1" dirty="0" smtClean="0"/>
              <a:t>50% Eigenmittel</a:t>
            </a:r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1849206967"/>
      </p:ext>
    </p:extLst>
  </p:cSld>
  <p:clrMapOvr>
    <a:masterClrMapping/>
  </p:clrMapOvr>
</p:sld>
</file>

<file path=ppt/theme/theme1.xml><?xml version="1.0" encoding="utf-8"?>
<a:theme xmlns:a="http://schemas.openxmlformats.org/drawingml/2006/main" name="Ankara2009 Donnerstag">
  <a:themeElements>
    <a:clrScheme name="1_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Ankara2009 Donnerstag</Template>
  <TotalTime>0</TotalTime>
  <Words>448</Words>
  <Application>Microsoft Office PowerPoint</Application>
  <PresentationFormat>Bildschirmpräsentation (4:3)</PresentationFormat>
  <Paragraphs>110</Paragraphs>
  <Slides>20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5" baseType="lpstr">
      <vt:lpstr>Arial</vt:lpstr>
      <vt:lpstr>Courier New</vt:lpstr>
      <vt:lpstr>Times New Roman</vt:lpstr>
      <vt:lpstr>Wingdings</vt:lpstr>
      <vt:lpstr>Ankara2009 Donnerstag</vt:lpstr>
      <vt:lpstr>Finanzierung eines neuen Seilbahnprojektes in Form von Leasing</vt:lpstr>
      <vt:lpstr>Leasingfinanzierung</vt:lpstr>
      <vt:lpstr>Leasingfinanzierung</vt:lpstr>
      <vt:lpstr>Leasingfinanzierung</vt:lpstr>
      <vt:lpstr>Leasingfinanzierung</vt:lpstr>
      <vt:lpstr>Leasingfinanzierung</vt:lpstr>
      <vt:lpstr>Leasingfinanzierung</vt:lpstr>
      <vt:lpstr>Leasingfinanzierung</vt:lpstr>
      <vt:lpstr>Leasingfinanzierung</vt:lpstr>
      <vt:lpstr>Leasingfinanzierung</vt:lpstr>
      <vt:lpstr>Leasingfinanzierung</vt:lpstr>
      <vt:lpstr>Leasingfinanzierung</vt:lpstr>
      <vt:lpstr>Leasingfinanzierung</vt:lpstr>
      <vt:lpstr>Leasingfinanzierung</vt:lpstr>
      <vt:lpstr>Leasingfinanzierung</vt:lpstr>
      <vt:lpstr>Leasingfinanzierung</vt:lpstr>
      <vt:lpstr>Leasingfinanzierung</vt:lpstr>
      <vt:lpstr>Leasingfinanzierung</vt:lpstr>
      <vt:lpstr>Leasingfinanzierung</vt:lpstr>
      <vt:lpstr>Danke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Safety standards and other methods  for the verification of essential requirements</dc:title>
  <dc:creator>Unger Nina</dc:creator>
  <cp:lastModifiedBy>Dangl Bernadette</cp:lastModifiedBy>
  <cp:revision>78</cp:revision>
  <dcterms:created xsi:type="dcterms:W3CDTF">2014-03-27T14:43:03Z</dcterms:created>
  <dcterms:modified xsi:type="dcterms:W3CDTF">2019-05-07T08:22:41Z</dcterms:modified>
</cp:coreProperties>
</file>