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406" r:id="rId2"/>
    <p:sldId id="405" r:id="rId3"/>
    <p:sldId id="407" r:id="rId4"/>
    <p:sldId id="408" r:id="rId5"/>
    <p:sldId id="409" r:id="rId6"/>
    <p:sldId id="411" r:id="rId7"/>
    <p:sldId id="420" r:id="rId8"/>
    <p:sldId id="419" r:id="rId9"/>
    <p:sldId id="412" r:id="rId10"/>
    <p:sldId id="417" r:id="rId11"/>
    <p:sldId id="414" r:id="rId12"/>
    <p:sldId id="418" r:id="rId13"/>
    <p:sldId id="413" r:id="rId14"/>
    <p:sldId id="415" r:id="rId15"/>
    <p:sldId id="416" r:id="rId16"/>
    <p:sldId id="421" r:id="rId17"/>
    <p:sldId id="422" r:id="rId18"/>
    <p:sldId id="423" r:id="rId19"/>
    <p:sldId id="424" r:id="rId20"/>
    <p:sldId id="427" r:id="rId21"/>
    <p:sldId id="425" r:id="rId22"/>
    <p:sldId id="426" r:id="rId23"/>
    <p:sldId id="428" r:id="rId24"/>
  </p:sldIdLst>
  <p:sldSz cx="9144000" cy="6858000" type="screen4x3"/>
  <p:notesSz cx="6858000" cy="9144000"/>
  <p:defaultTextStyle>
    <a:defPPr>
      <a:defRPr lang="fr-FR"/>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C0000"/>
    <a:srgbClr val="000066"/>
    <a:srgbClr val="FF8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48" autoAdjust="0"/>
    <p:restoredTop sz="86531" autoAdjust="0"/>
  </p:normalViewPr>
  <p:slideViewPr>
    <p:cSldViewPr>
      <p:cViewPr varScale="1">
        <p:scale>
          <a:sx n="110" d="100"/>
          <a:sy n="110" d="100"/>
        </p:scale>
        <p:origin x="1352" y="176"/>
      </p:cViewPr>
      <p:guideLst>
        <p:guide orient="horz" pos="2160"/>
        <p:guide pos="2880"/>
      </p:guideLst>
    </p:cSldViewPr>
  </p:slideViewPr>
  <p:outlineViewPr>
    <p:cViewPr>
      <p:scale>
        <a:sx n="33" d="100"/>
        <a:sy n="33" d="100"/>
      </p:scale>
      <p:origin x="0" y="-11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dLbls>
          <c:showLegendKey val="0"/>
          <c:showVal val="0"/>
          <c:showCatName val="0"/>
          <c:showSerName val="0"/>
          <c:showPercent val="0"/>
          <c:showBubbleSize val="0"/>
        </c:dLbls>
        <c:gapWidth val="150"/>
        <c:axId val="548529424"/>
        <c:axId val="548411904"/>
      </c:barChart>
      <c:catAx>
        <c:axId val="548529424"/>
        <c:scaling>
          <c:orientation val="minMax"/>
        </c:scaling>
        <c:delete val="0"/>
        <c:axPos val="b"/>
        <c:numFmt formatCode="General" sourceLinked="1"/>
        <c:majorTickMark val="out"/>
        <c:minorTickMark val="none"/>
        <c:tickLblPos val="nextTo"/>
        <c:crossAx val="548411904"/>
        <c:crosses val="autoZero"/>
        <c:auto val="1"/>
        <c:lblAlgn val="ctr"/>
        <c:lblOffset val="100"/>
        <c:noMultiLvlLbl val="0"/>
      </c:catAx>
      <c:valAx>
        <c:axId val="548411904"/>
        <c:scaling>
          <c:orientation val="minMax"/>
        </c:scaling>
        <c:delete val="0"/>
        <c:axPos val="l"/>
        <c:majorGridlines/>
        <c:numFmt formatCode="#,##0" sourceLinked="1"/>
        <c:majorTickMark val="out"/>
        <c:minorTickMark val="none"/>
        <c:tickLblPos val="nextTo"/>
        <c:crossAx val="54852942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fr-FR"/>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r>
              <a:rPr lang="fr-FR"/>
              <a:t>NP</a:t>
            </a:r>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9D44F5F8-2F3B-8748-9246-158FE3F90DDB}" type="slidenum">
              <a:rPr lang="fr-FR"/>
              <a:pPr>
                <a:defRPr/>
              </a:pPr>
              <a:t>‹Nr.›</a:t>
            </a:fld>
            <a:endParaRPr lang="fr-FR"/>
          </a:p>
        </p:txBody>
      </p:sp>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6090911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r>
              <a:rPr lang="fr-FR"/>
              <a:t>NP</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B8A9EB2A-431A-DF42-8E09-9EC7681EB879}" type="slidenum">
              <a:rPr lang="fr-FR"/>
              <a:pPr>
                <a:defRPr/>
              </a:pPr>
              <a:t>‹Nr.›</a:t>
            </a:fld>
            <a:endParaRPr lang="fr-FR"/>
          </a:p>
        </p:txBody>
      </p:sp>
    </p:spTree>
    <p:extLst>
      <p:ext uri="{BB962C8B-B14F-4D97-AF65-F5344CB8AC3E}">
        <p14:creationId xmlns:p14="http://schemas.microsoft.com/office/powerpoint/2010/main" val="252157803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073FCA1-013D-A546-9BD0-1A09315594C3}"/>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4893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10</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CCF215A-6B9B-904A-B3C4-1A62A99AAF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3272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A2705D9-2BEB-5A46-AEF1-43019215366A}"/>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31763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7C9A199-1676-8E45-B058-CDD6CDA990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3478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DEF7992E-E228-F840-A8C0-99CA056F14CF}"/>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2093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14</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458FC9EB-416E-A443-A4DD-99FC91061D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44822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15</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71DD2A66-222A-C541-AE28-4C5A7709D9B2}"/>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71888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16</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12CAE2B-CE46-6047-9228-5EF3A1B52590}"/>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1280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17</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57861B8-0283-C241-BDCD-75747648AE45}"/>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76411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18</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48EF5FA-7135-BA4B-B995-448F43A4C9E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864801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19</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BE453338-30F0-7141-AC2E-A7E859A95AF0}"/>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6195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3B7F646C-1895-2A46-B511-A3AB219685BA}"/>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46939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20</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4C303BED-56A0-2843-9CE4-EA2363358DC8}"/>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6718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21</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9BDF3BD8-D1AC-3549-8FA7-6073218A262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67399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22</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5AC2EA4-26DC-CB4C-9F41-027363779A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433913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23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C5AC2EA4-26DC-CB4C-9F41-027363779A5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416522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3</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E7C0505D-F12F-7A40-804B-A17F64EE38D5}"/>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9494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4</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6EEE09B4-81C5-A04E-996A-6062356D1346}"/>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85163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5</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DCF7B4D7-9850-B84E-A14C-B01A0BEBC1D3}"/>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207056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6</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F5650D0E-1F5D-A642-A293-07DFE4D6FDEE}"/>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9343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7</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AB784A02-BFFA-714F-87BA-6F31E2A7F9F7}"/>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216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8</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18B2EAFC-F63A-294D-970C-560E0326F1AC}"/>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10794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702F111-D3F9-124B-B0A7-CAEA8BAF96FD}" type="slidenum">
              <a:rPr lang="fr-FR" sz="1200" b="0"/>
              <a:pPr eaLnBrk="1" hangingPunct="1"/>
              <a:t>9</a:t>
            </a:fld>
            <a:endParaRPr lang="fr-FR" sz="1200" b="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a:latin typeface="Arial" charset="0"/>
                <a:ea typeface="ＭＳ Ｐゴシック" charset="0"/>
                <a:cs typeface="ＭＳ Ｐゴシック" charset="0"/>
              </a:rPr>
              <a:t>Gestion des listes d’attentes aux</a:t>
            </a:r>
            <a:r>
              <a:rPr lang="fr-FR" baseline="0" dirty="0">
                <a:latin typeface="Arial" charset="0"/>
                <a:ea typeface="ＭＳ Ｐゴシック" charset="0"/>
                <a:cs typeface="ＭＳ Ｐゴシック" charset="0"/>
              </a:rPr>
              <a:t> restaurants : </a:t>
            </a:r>
            <a:r>
              <a:rPr lang="fr-FR" sz="1200" kern="1200" dirty="0">
                <a:solidFill>
                  <a:schemeClr val="tx1"/>
                </a:solidFill>
                <a:latin typeface="Arial" pitchFamily="-112" charset="0"/>
                <a:ea typeface="ＭＳ Ｐゴシック" pitchFamily="-112" charset="-128"/>
                <a:cs typeface="ＭＳ Ｐゴシック" pitchFamily="-112" charset="-128"/>
              </a:rPr>
              <a:t>un couple se présente à qui l'on demande de patienter, et quelques minutes plus tard entrent un couple et deux enfants qui obtiennent immédiatement une table. En fait le restaurateur ne disposait plus que d'une table pour quatre personnes).</a:t>
            </a:r>
            <a:endParaRPr lang="fr-FR" dirty="0">
              <a:latin typeface="Arial" charset="0"/>
              <a:ea typeface="ＭＳ Ｐゴシック" charset="0"/>
              <a:cs typeface="ＭＳ Ｐゴシック" charset="0"/>
            </a:endParaRPr>
          </a:p>
        </p:txBody>
      </p:sp>
      <p:sp>
        <p:nvSpPr>
          <p:cNvPr id="2" name="Espace réservé de la date 1"/>
          <p:cNvSpPr>
            <a:spLocks noGrp="1"/>
          </p:cNvSpPr>
          <p:nvPr>
            <p:ph type="dt"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r>
              <a:rPr lang="fr-FR"/>
              <a:t>NP</a:t>
            </a:r>
          </a:p>
        </p:txBody>
      </p:sp>
      <p:sp>
        <p:nvSpPr>
          <p:cNvPr id="4" name="Espace réservé de l'en-tête 3">
            <a:extLst>
              <a:ext uri="{FF2B5EF4-FFF2-40B4-BE49-F238E27FC236}">
                <a16:creationId xmlns:a16="http://schemas.microsoft.com/office/drawing/2014/main" id="{A51D3145-CDE4-6047-AEE5-3283F71CB7D1}"/>
              </a:ext>
            </a:extLst>
          </p:cNvPr>
          <p:cNvSpPr>
            <a:spLocks noGrp="1"/>
          </p:cNvSpPr>
          <p:nvPr>
            <p:ph type="hdr" sz="quarter"/>
          </p:nvPr>
        </p:nvSpPr>
        <p:spPr/>
        <p:txBody>
          <a:bodyPr/>
          <a:lstStyle/>
          <a:p>
            <a:pPr>
              <a:defRPr/>
            </a:pPr>
            <a:endParaRPr lang="fr-FR"/>
          </a:p>
        </p:txBody>
      </p:sp>
    </p:spTree>
    <p:extLst>
      <p:ext uri="{BB962C8B-B14F-4D97-AF65-F5344CB8AC3E}">
        <p14:creationId xmlns:p14="http://schemas.microsoft.com/office/powerpoint/2010/main" val="3308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44859-A187-FA4D-864F-182BD33188D8}"/>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443B1E24-4AD1-3641-B24C-4931E23034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1AA167-90E9-5A43-91CC-2A3A90E5DE5B}"/>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F32E652A-5E03-674A-97B6-49E9764EBB74}"/>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1E3C0D8C-DDAF-134C-B3C2-EDA989DCBFA4}"/>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40552009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B0223-6BBB-994B-808D-1E3D3741E4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CFEC23-8B17-BD45-8F62-936AD1E719DB}"/>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205769A-8E87-DD40-BA1C-B17C3AA67168}"/>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B977F0E0-6551-0346-B9BB-E9C0B1E51133}"/>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BB36360C-6744-BA4D-9BA5-C19AB85F722A}"/>
              </a:ext>
            </a:extLst>
          </p:cNvPr>
          <p:cNvSpPr>
            <a:spLocks noGrp="1"/>
          </p:cNvSpPr>
          <p:nvPr>
            <p:ph type="sldNum" sz="quarter" idx="12"/>
          </p:nvPr>
        </p:nvSpPr>
        <p:spPr/>
        <p:txBody>
          <a:bodyPr/>
          <a:lstStyle/>
          <a:p>
            <a:pPr>
              <a:defRPr/>
            </a:pPr>
            <a:fld id="{5CC68A26-E893-5546-8B47-907396B8FD20}" type="slidenum">
              <a:rPr lang="fr-FR" smtClean="0"/>
              <a:pPr>
                <a:defRPr/>
              </a:pPr>
              <a:t>‹Nr.›</a:t>
            </a:fld>
            <a:endParaRPr lang="fr-FR"/>
          </a:p>
        </p:txBody>
      </p:sp>
    </p:spTree>
    <p:extLst>
      <p:ext uri="{BB962C8B-B14F-4D97-AF65-F5344CB8AC3E}">
        <p14:creationId xmlns:p14="http://schemas.microsoft.com/office/powerpoint/2010/main" val="67199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AE66A4-9529-284C-9AA1-68B52FCE6B8E}"/>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EC8F47-18C0-9C48-9713-3A7F913FA9AD}"/>
              </a:ext>
            </a:extLst>
          </p:cNvPr>
          <p:cNvSpPr>
            <a:spLocks noGrp="1"/>
          </p:cNvSpPr>
          <p:nvPr>
            <p:ph type="body" orient="vert" idx="1"/>
          </p:nvPr>
        </p:nvSpPr>
        <p:spPr>
          <a:xfrm>
            <a:off x="628650" y="365125"/>
            <a:ext cx="58007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A678661-9AE6-2F45-A5BE-19C357FAA6E6}"/>
              </a:ext>
            </a:extLst>
          </p:cNvPr>
          <p:cNvSpPr>
            <a:spLocks noGrp="1"/>
          </p:cNvSpPr>
          <p:nvPr>
            <p:ph type="dt" sz="half" idx="10"/>
          </p:nvPr>
        </p:nvSpPr>
        <p:spPr/>
        <p:txBody>
          <a:bodyPr/>
          <a:lstStyle/>
          <a:p>
            <a:pPr>
              <a:defRPr/>
            </a:pPr>
            <a:endParaRPr lang="fr-FR"/>
          </a:p>
        </p:txBody>
      </p:sp>
      <p:sp>
        <p:nvSpPr>
          <p:cNvPr id="5" name="Espace réservé du pied de page 4">
            <a:extLst>
              <a:ext uri="{FF2B5EF4-FFF2-40B4-BE49-F238E27FC236}">
                <a16:creationId xmlns:a16="http://schemas.microsoft.com/office/drawing/2014/main" id="{0C486475-016D-B042-A123-CA3B52C8D23B}"/>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E5DB5EBD-639F-014A-9F54-B3004B212832}"/>
              </a:ext>
            </a:extLst>
          </p:cNvPr>
          <p:cNvSpPr>
            <a:spLocks noGrp="1"/>
          </p:cNvSpPr>
          <p:nvPr>
            <p:ph type="sldNum" sz="quarter" idx="12"/>
          </p:nvPr>
        </p:nvSpPr>
        <p:spPr/>
        <p:txBody>
          <a:bodyPr/>
          <a:lstStyle/>
          <a:p>
            <a:pPr>
              <a:defRPr/>
            </a:pPr>
            <a:fld id="{22A74091-581B-E249-9545-E0CA5E61F2A7}" type="slidenum">
              <a:rPr lang="fr-FR" smtClean="0"/>
              <a:pPr>
                <a:defRPr/>
              </a:pPr>
              <a:t>‹Nr.›</a:t>
            </a:fld>
            <a:endParaRPr lang="fr-FR"/>
          </a:p>
        </p:txBody>
      </p:sp>
    </p:spTree>
    <p:extLst>
      <p:ext uri="{BB962C8B-B14F-4D97-AF65-F5344CB8AC3E}">
        <p14:creationId xmlns:p14="http://schemas.microsoft.com/office/powerpoint/2010/main" val="321709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D84937D9-DDCC-284F-AB5C-D7EEA00762B2}" type="slidenum">
              <a:rPr lang="fr-FR"/>
              <a:pPr>
                <a:defRPr/>
              </a:pPr>
              <a:t>‹Nr.›</a:t>
            </a:fld>
            <a:endParaRPr lang="fr-FR"/>
          </a:p>
        </p:txBody>
      </p:sp>
      <p:sp>
        <p:nvSpPr>
          <p:cNvPr id="7" name="Espace réservé du pied de page 4"/>
          <p:cNvSpPr>
            <a:spLocks noGrp="1"/>
          </p:cNvSpPr>
          <p:nvPr>
            <p:ph type="ftr" sz="quarter" idx="11"/>
          </p:nvPr>
        </p:nvSpPr>
        <p:spPr>
          <a:xfrm>
            <a:off x="2514600" y="6477000"/>
            <a:ext cx="3816350" cy="381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endParaRPr lang="fr-FR" sz="1200" b="0" dirty="0">
              <a:solidFill>
                <a:srgbClr val="000066"/>
              </a:solidFill>
            </a:endParaRPr>
          </a:p>
        </p:txBody>
      </p:sp>
    </p:spTree>
    <p:extLst>
      <p:ext uri="{BB962C8B-B14F-4D97-AF65-F5344CB8AC3E}">
        <p14:creationId xmlns:p14="http://schemas.microsoft.com/office/powerpoint/2010/main" val="346903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2514600" y="6477000"/>
            <a:ext cx="3816350" cy="2286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DDAD570-C56E-534D-8CC6-DE50A5C2A9F7}" type="slidenum">
              <a:rPr lang="fr-FR"/>
              <a:pPr>
                <a:defRPr/>
              </a:pPr>
              <a:t>‹Nr.›</a:t>
            </a:fld>
            <a:endParaRPr lang="fr-FR"/>
          </a:p>
        </p:txBody>
      </p:sp>
    </p:spTree>
    <p:extLst>
      <p:ext uri="{BB962C8B-B14F-4D97-AF65-F5344CB8AC3E}">
        <p14:creationId xmlns:p14="http://schemas.microsoft.com/office/powerpoint/2010/main" val="318398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B9689-0ECB-674F-9582-26C562A339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AAC6E9-84B3-F84C-A597-34EB4975003F}"/>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F9C6B6F-FC4F-4548-B62B-BEC01405970D}"/>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B1DFC966-F60F-3A4E-92D0-4B4DE4D55630}"/>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D1A7D7B3-595D-834A-B7A9-D10CCE7158C0}"/>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4835945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20944-C9C7-6B40-AA8F-A1C035D2F0DD}"/>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521D291A-F480-F24D-890D-C783490B16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B032D4B-C1F4-0949-A6FF-1DE13F3B9CAE}"/>
              </a:ext>
            </a:extLst>
          </p:cNvPr>
          <p:cNvSpPr>
            <a:spLocks noGrp="1"/>
          </p:cNvSpPr>
          <p:nvPr>
            <p:ph type="dt" sz="half" idx="10"/>
          </p:nvPr>
        </p:nvSpPr>
        <p:spPr/>
        <p:txBody>
          <a:bodyPr/>
          <a:lstStyle/>
          <a:p>
            <a:pPr>
              <a:defRPr/>
            </a:pPr>
            <a:endParaRPr lang="fr-FR" dirty="0"/>
          </a:p>
        </p:txBody>
      </p:sp>
      <p:sp>
        <p:nvSpPr>
          <p:cNvPr id="5" name="Espace réservé du pied de page 4">
            <a:extLst>
              <a:ext uri="{FF2B5EF4-FFF2-40B4-BE49-F238E27FC236}">
                <a16:creationId xmlns:a16="http://schemas.microsoft.com/office/drawing/2014/main" id="{9BC4B4EC-6025-1C47-96DF-7D6FB29A29CB}"/>
              </a:ext>
            </a:extLst>
          </p:cNvPr>
          <p:cNvSpPr>
            <a:spLocks noGrp="1"/>
          </p:cNvSpPr>
          <p:nvPr>
            <p:ph type="ftr" sz="quarter" idx="11"/>
          </p:nvPr>
        </p:nvSpPr>
        <p:spPr/>
        <p:txBody>
          <a:body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BE63C7F4-DC76-FA45-9CCA-85EFEB68A9E5}"/>
              </a:ext>
            </a:extLst>
          </p:cNvPr>
          <p:cNvSpPr>
            <a:spLocks noGrp="1"/>
          </p:cNvSpPr>
          <p:nvPr>
            <p:ph type="sldNum" sz="quarter" idx="12"/>
          </p:nvPr>
        </p:nvSpPr>
        <p:spPr/>
        <p:txBody>
          <a:body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10626247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F0405-FDC7-B340-9A11-4E0EA4702C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FBAF60-1603-7348-A4D9-EF6566314F20}"/>
              </a:ext>
            </a:extLst>
          </p:cNvPr>
          <p:cNvSpPr>
            <a:spLocks noGrp="1"/>
          </p:cNvSpPr>
          <p:nvPr>
            <p:ph sz="half" idx="1"/>
          </p:nvPr>
        </p:nvSpPr>
        <p:spPr>
          <a:xfrm>
            <a:off x="628650" y="1825625"/>
            <a:ext cx="38862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168F613-A9FF-9F46-B86A-B189FE842C9C}"/>
              </a:ext>
            </a:extLst>
          </p:cNvPr>
          <p:cNvSpPr>
            <a:spLocks noGrp="1"/>
          </p:cNvSpPr>
          <p:nvPr>
            <p:ph sz="half" idx="2"/>
          </p:nvPr>
        </p:nvSpPr>
        <p:spPr>
          <a:xfrm>
            <a:off x="4629150" y="1825625"/>
            <a:ext cx="38862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5134CDD-A08A-2C42-BFE5-1063DC3A4F4C}"/>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9560F996-E317-3144-B919-915BA3C59152}"/>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07736CC1-001B-874D-8CC4-8D5BB64D205B}"/>
              </a:ext>
            </a:extLst>
          </p:cNvPr>
          <p:cNvSpPr>
            <a:spLocks noGrp="1"/>
          </p:cNvSpPr>
          <p:nvPr>
            <p:ph type="sldNum" sz="quarter" idx="12"/>
          </p:nvPr>
        </p:nvSpPr>
        <p:spPr/>
        <p:txBody>
          <a:bodyPr/>
          <a:lstStyle/>
          <a:p>
            <a:pPr>
              <a:defRPr/>
            </a:pPr>
            <a:fld id="{12D201AA-99E0-194B-BFE3-FA3A96784937}" type="slidenum">
              <a:rPr lang="fr-FR" smtClean="0"/>
              <a:pPr>
                <a:defRPr/>
              </a:pPr>
              <a:t>‹Nr.›</a:t>
            </a:fld>
            <a:endParaRPr lang="fr-FR"/>
          </a:p>
        </p:txBody>
      </p:sp>
    </p:spTree>
    <p:extLst>
      <p:ext uri="{BB962C8B-B14F-4D97-AF65-F5344CB8AC3E}">
        <p14:creationId xmlns:p14="http://schemas.microsoft.com/office/powerpoint/2010/main" val="285572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6E51A-4C4B-1748-9B42-EE97963315A1}"/>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124245-857B-6142-9F3D-C8A4E9E837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C3B06A79-E6D1-F646-A9D5-A3D74DD6E52A}"/>
              </a:ext>
            </a:extLst>
          </p:cNvPr>
          <p:cNvSpPr>
            <a:spLocks noGrp="1"/>
          </p:cNvSpPr>
          <p:nvPr>
            <p:ph sz="half" idx="2"/>
          </p:nvPr>
        </p:nvSpPr>
        <p:spPr>
          <a:xfrm>
            <a:off x="629842" y="2505075"/>
            <a:ext cx="3868340"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F6A09E3C-D8E4-0F44-A8AD-70018FC1FC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D944E7B-9162-6A4D-8E01-09FCDE589AB7}"/>
              </a:ext>
            </a:extLst>
          </p:cNvPr>
          <p:cNvSpPr>
            <a:spLocks noGrp="1"/>
          </p:cNvSpPr>
          <p:nvPr>
            <p:ph sz="quarter" idx="4"/>
          </p:nvPr>
        </p:nvSpPr>
        <p:spPr>
          <a:xfrm>
            <a:off x="4629150" y="2505075"/>
            <a:ext cx="3887391"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D9E1D7A-B1F8-E641-A6D4-B50F018E659C}"/>
              </a:ext>
            </a:extLst>
          </p:cNvPr>
          <p:cNvSpPr>
            <a:spLocks noGrp="1"/>
          </p:cNvSpPr>
          <p:nvPr>
            <p:ph type="dt" sz="half" idx="10"/>
          </p:nvPr>
        </p:nvSpPr>
        <p:spPr/>
        <p:txBody>
          <a:bodyPr/>
          <a:lstStyle/>
          <a:p>
            <a:pPr>
              <a:defRPr/>
            </a:pPr>
            <a:endParaRPr lang="fr-FR"/>
          </a:p>
        </p:txBody>
      </p:sp>
      <p:sp>
        <p:nvSpPr>
          <p:cNvPr id="8" name="Espace réservé du pied de page 7">
            <a:extLst>
              <a:ext uri="{FF2B5EF4-FFF2-40B4-BE49-F238E27FC236}">
                <a16:creationId xmlns:a16="http://schemas.microsoft.com/office/drawing/2014/main" id="{BD341302-1E70-D04F-A514-A36F9D08A52A}"/>
              </a:ext>
            </a:extLst>
          </p:cNvPr>
          <p:cNvSpPr>
            <a:spLocks noGrp="1"/>
          </p:cNvSpPr>
          <p:nvPr>
            <p:ph type="ftr" sz="quarter" idx="11"/>
          </p:nvPr>
        </p:nvSpPr>
        <p:spPr/>
        <p:txBody>
          <a:bodyPr/>
          <a:lstStyle/>
          <a:p>
            <a:pPr>
              <a:defRPr/>
            </a:pPr>
            <a:endParaRPr lang="fr-FR"/>
          </a:p>
        </p:txBody>
      </p:sp>
      <p:sp>
        <p:nvSpPr>
          <p:cNvPr id="9" name="Espace réservé du numéro de diapositive 8">
            <a:extLst>
              <a:ext uri="{FF2B5EF4-FFF2-40B4-BE49-F238E27FC236}">
                <a16:creationId xmlns:a16="http://schemas.microsoft.com/office/drawing/2014/main" id="{FEA9CC98-79AE-F845-8534-728A268790D4}"/>
              </a:ext>
            </a:extLst>
          </p:cNvPr>
          <p:cNvSpPr>
            <a:spLocks noGrp="1"/>
          </p:cNvSpPr>
          <p:nvPr>
            <p:ph type="sldNum" sz="quarter" idx="12"/>
          </p:nvPr>
        </p:nvSpPr>
        <p:spPr/>
        <p:txBody>
          <a:bodyPr/>
          <a:lstStyle/>
          <a:p>
            <a:pPr>
              <a:defRPr/>
            </a:pPr>
            <a:fld id="{82346352-3022-5A4D-AE4D-015C1050704F}" type="slidenum">
              <a:rPr lang="fr-FR" smtClean="0"/>
              <a:pPr>
                <a:defRPr/>
              </a:pPr>
              <a:t>‹Nr.›</a:t>
            </a:fld>
            <a:endParaRPr lang="fr-FR"/>
          </a:p>
        </p:txBody>
      </p:sp>
    </p:spTree>
    <p:extLst>
      <p:ext uri="{BB962C8B-B14F-4D97-AF65-F5344CB8AC3E}">
        <p14:creationId xmlns:p14="http://schemas.microsoft.com/office/powerpoint/2010/main" val="22787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5BCAA-672B-134B-A93C-98B2FF41B4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5BEC91-4521-C947-895B-8F26CB856575}"/>
              </a:ext>
            </a:extLst>
          </p:cNvPr>
          <p:cNvSpPr>
            <a:spLocks noGrp="1"/>
          </p:cNvSpPr>
          <p:nvPr>
            <p:ph type="dt" sz="half" idx="10"/>
          </p:nvPr>
        </p:nvSpPr>
        <p:spPr/>
        <p:txBody>
          <a:bodyPr/>
          <a:lstStyle/>
          <a:p>
            <a:pPr>
              <a:defRPr/>
            </a:pPr>
            <a:endParaRPr lang="fr-FR"/>
          </a:p>
        </p:txBody>
      </p:sp>
      <p:sp>
        <p:nvSpPr>
          <p:cNvPr id="4" name="Espace réservé du pied de page 3">
            <a:extLst>
              <a:ext uri="{FF2B5EF4-FFF2-40B4-BE49-F238E27FC236}">
                <a16:creationId xmlns:a16="http://schemas.microsoft.com/office/drawing/2014/main" id="{A4196F74-720B-7242-9FC8-008E8D60990F}"/>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CA696D91-0295-2747-B2D9-0B55C5871D85}"/>
              </a:ext>
            </a:extLst>
          </p:cNvPr>
          <p:cNvSpPr>
            <a:spLocks noGrp="1"/>
          </p:cNvSpPr>
          <p:nvPr>
            <p:ph type="sldNum" sz="quarter" idx="12"/>
          </p:nvPr>
        </p:nvSpPr>
        <p:spPr/>
        <p:txBody>
          <a:bodyPr/>
          <a:lstStyle/>
          <a:p>
            <a:pPr>
              <a:defRPr/>
            </a:pPr>
            <a:fld id="{9AF92480-D1EB-A24A-853F-D5150413D70C}" type="slidenum">
              <a:rPr lang="fr-FR" smtClean="0"/>
              <a:pPr>
                <a:defRPr/>
              </a:pPr>
              <a:t>‹Nr.›</a:t>
            </a:fld>
            <a:endParaRPr lang="fr-FR"/>
          </a:p>
        </p:txBody>
      </p:sp>
    </p:spTree>
    <p:extLst>
      <p:ext uri="{BB962C8B-B14F-4D97-AF65-F5344CB8AC3E}">
        <p14:creationId xmlns:p14="http://schemas.microsoft.com/office/powerpoint/2010/main" val="240173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DB4FF4-FFC2-554F-979F-D2FBE138744C}"/>
              </a:ext>
            </a:extLst>
          </p:cNvPr>
          <p:cNvSpPr>
            <a:spLocks noGrp="1"/>
          </p:cNvSpPr>
          <p:nvPr>
            <p:ph type="dt" sz="half" idx="10"/>
          </p:nvPr>
        </p:nvSpPr>
        <p:spPr/>
        <p:txBody>
          <a:bodyPr/>
          <a:lstStyle/>
          <a:p>
            <a:pPr>
              <a:defRPr/>
            </a:pPr>
            <a:endParaRPr lang="fr-FR"/>
          </a:p>
        </p:txBody>
      </p:sp>
      <p:sp>
        <p:nvSpPr>
          <p:cNvPr id="3" name="Espace réservé du pied de page 2">
            <a:extLst>
              <a:ext uri="{FF2B5EF4-FFF2-40B4-BE49-F238E27FC236}">
                <a16:creationId xmlns:a16="http://schemas.microsoft.com/office/drawing/2014/main" id="{23192477-6EDC-104C-8964-63572B2B6AE8}"/>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60A95D8F-A9B6-0440-9470-9CC1D2AC27DC}"/>
              </a:ext>
            </a:extLst>
          </p:cNvPr>
          <p:cNvSpPr>
            <a:spLocks noGrp="1"/>
          </p:cNvSpPr>
          <p:nvPr>
            <p:ph type="sldNum" sz="quarter" idx="12"/>
          </p:nvPr>
        </p:nvSpPr>
        <p:spPr/>
        <p:txBody>
          <a:bodyPr/>
          <a:lstStyle/>
          <a:p>
            <a:pPr>
              <a:defRPr/>
            </a:pPr>
            <a:fld id="{8ED8C6A1-E477-894E-B020-21DE4C74FBA7}" type="slidenum">
              <a:rPr lang="fr-FR" smtClean="0"/>
              <a:pPr>
                <a:defRPr/>
              </a:pPr>
              <a:t>‹Nr.›</a:t>
            </a:fld>
            <a:endParaRPr lang="fr-FR"/>
          </a:p>
        </p:txBody>
      </p:sp>
    </p:spTree>
    <p:extLst>
      <p:ext uri="{BB962C8B-B14F-4D97-AF65-F5344CB8AC3E}">
        <p14:creationId xmlns:p14="http://schemas.microsoft.com/office/powerpoint/2010/main" val="150339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11EB0-4039-F84D-940A-B9DA5E4D9607}"/>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3369694D-59EB-F548-9B4E-0CBDCA3A6D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69A49EE-912E-AA44-A3E6-EFB7B7DAFE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42E1588-316E-9A42-B0AB-A86DA456AFBE}"/>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D2A44A8B-A74A-A145-8321-CAF02210A8A2}"/>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91CCE3DC-AA8E-4C43-942E-47A1AA77AB99}"/>
              </a:ext>
            </a:extLst>
          </p:cNvPr>
          <p:cNvSpPr>
            <a:spLocks noGrp="1"/>
          </p:cNvSpPr>
          <p:nvPr>
            <p:ph type="sldNum" sz="quarter" idx="12"/>
          </p:nvPr>
        </p:nvSpPr>
        <p:spPr/>
        <p:txBody>
          <a:bodyPr/>
          <a:lstStyle/>
          <a:p>
            <a:pPr>
              <a:defRPr/>
            </a:pPr>
            <a:fld id="{99522DFE-F2FA-7F44-80C3-1E5D0F05DD23}" type="slidenum">
              <a:rPr lang="fr-FR" smtClean="0"/>
              <a:pPr>
                <a:defRPr/>
              </a:pPr>
              <a:t>‹Nr.›</a:t>
            </a:fld>
            <a:endParaRPr lang="fr-FR"/>
          </a:p>
        </p:txBody>
      </p:sp>
    </p:spTree>
    <p:extLst>
      <p:ext uri="{BB962C8B-B14F-4D97-AF65-F5344CB8AC3E}">
        <p14:creationId xmlns:p14="http://schemas.microsoft.com/office/powerpoint/2010/main" val="31291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06C2E-2F32-9246-8E6D-1DC201ED35E8}"/>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77A18F85-49D0-0847-9C6E-AE4340229F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944716F7-DADC-9D43-9EC6-A4590DA306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F4C418F-9B9A-DB49-ACB1-24ADB835D51B}"/>
              </a:ext>
            </a:extLst>
          </p:cNvPr>
          <p:cNvSpPr>
            <a:spLocks noGrp="1"/>
          </p:cNvSpPr>
          <p:nvPr>
            <p:ph type="dt" sz="half" idx="10"/>
          </p:nvPr>
        </p:nvSpPr>
        <p:spPr/>
        <p:txBody>
          <a:bodyPr/>
          <a:lstStyle/>
          <a:p>
            <a:pPr>
              <a:defRPr/>
            </a:pPr>
            <a:endParaRPr lang="fr-FR"/>
          </a:p>
        </p:txBody>
      </p:sp>
      <p:sp>
        <p:nvSpPr>
          <p:cNvPr id="6" name="Espace réservé du pied de page 5">
            <a:extLst>
              <a:ext uri="{FF2B5EF4-FFF2-40B4-BE49-F238E27FC236}">
                <a16:creationId xmlns:a16="http://schemas.microsoft.com/office/drawing/2014/main" id="{FCA3C101-3A03-A741-93CF-C9BA8E371E28}"/>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40FB5F4C-9AD8-884B-9971-DF7E184EA57D}"/>
              </a:ext>
            </a:extLst>
          </p:cNvPr>
          <p:cNvSpPr>
            <a:spLocks noGrp="1"/>
          </p:cNvSpPr>
          <p:nvPr>
            <p:ph type="sldNum" sz="quarter" idx="12"/>
          </p:nvPr>
        </p:nvSpPr>
        <p:spPr/>
        <p:txBody>
          <a:bodyPr/>
          <a:lstStyle/>
          <a:p>
            <a:pPr>
              <a:defRPr/>
            </a:pPr>
            <a:fld id="{D818827E-0C1B-4440-99A6-1CBAA0151DD5}" type="slidenum">
              <a:rPr lang="fr-FR" smtClean="0"/>
              <a:pPr>
                <a:defRPr/>
              </a:pPr>
              <a:t>‹Nr.›</a:t>
            </a:fld>
            <a:endParaRPr lang="fr-FR"/>
          </a:p>
        </p:txBody>
      </p:sp>
    </p:spTree>
    <p:extLst>
      <p:ext uri="{BB962C8B-B14F-4D97-AF65-F5344CB8AC3E}">
        <p14:creationId xmlns:p14="http://schemas.microsoft.com/office/powerpoint/2010/main" val="304638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E0EC03-0192-0949-8110-A91458E876E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4BF7F0-6F80-1844-B132-1D98DC691C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071698B-3849-F240-ABD8-7C6514D2EE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dirty="0"/>
          </a:p>
        </p:txBody>
      </p:sp>
      <p:sp>
        <p:nvSpPr>
          <p:cNvPr id="5" name="Espace réservé du pied de page 4">
            <a:extLst>
              <a:ext uri="{FF2B5EF4-FFF2-40B4-BE49-F238E27FC236}">
                <a16:creationId xmlns:a16="http://schemas.microsoft.com/office/drawing/2014/main" id="{C169B721-7D6C-5246-82D6-9609F8CBE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eaLnBrk="1" hangingPunct="1"/>
            <a:endParaRPr lang="fr-FR" sz="1200" dirty="0">
              <a:solidFill>
                <a:srgbClr val="000066"/>
              </a:solidFill>
            </a:endParaRPr>
          </a:p>
        </p:txBody>
      </p:sp>
      <p:sp>
        <p:nvSpPr>
          <p:cNvPr id="6" name="Espace réservé du numéro de diapositive 5">
            <a:extLst>
              <a:ext uri="{FF2B5EF4-FFF2-40B4-BE49-F238E27FC236}">
                <a16:creationId xmlns:a16="http://schemas.microsoft.com/office/drawing/2014/main" id="{224A58BC-60B6-6740-9E04-05ECD9DB12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F163C6D-08AA-3340-89B8-03ECCBF42153}" type="slidenum">
              <a:rPr lang="fr-FR" smtClean="0"/>
              <a:pPr>
                <a:defRPr/>
              </a:pPr>
              <a:t>‹Nr.›</a:t>
            </a:fld>
            <a:endParaRPr lang="fr-FR"/>
          </a:p>
        </p:txBody>
      </p:sp>
    </p:spTree>
    <p:extLst>
      <p:ext uri="{BB962C8B-B14F-4D97-AF65-F5344CB8AC3E}">
        <p14:creationId xmlns:p14="http://schemas.microsoft.com/office/powerpoint/2010/main" val="849483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0"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image" Target="../media/image7.tiff"/><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2" name="ZoneTexte 1"/>
          <p:cNvSpPr txBox="1"/>
          <p:nvPr/>
        </p:nvSpPr>
        <p:spPr>
          <a:xfrm>
            <a:off x="755576" y="1937732"/>
            <a:ext cx="7704856" cy="3939540"/>
          </a:xfrm>
          <a:prstGeom prst="rect">
            <a:avLst/>
          </a:prstGeom>
          <a:noFill/>
        </p:spPr>
        <p:txBody>
          <a:bodyPr wrap="square" rtlCol="0">
            <a:spAutoFit/>
          </a:bodyPr>
          <a:lstStyle/>
          <a:p>
            <a:pPr algn="ctr"/>
            <a:r>
              <a:rPr lang="fr-FR" sz="4000" i="1" dirty="0" err="1"/>
              <a:t>Yield</a:t>
            </a:r>
            <a:r>
              <a:rPr lang="fr-FR" sz="4000" i="1" dirty="0"/>
              <a:t> Management</a:t>
            </a:r>
          </a:p>
          <a:p>
            <a:pPr algn="ctr"/>
            <a:endParaRPr lang="fr-FR" sz="4000" i="1" dirty="0"/>
          </a:p>
          <a:p>
            <a:r>
              <a:rPr lang="fr-FR" sz="4000" i="1" dirty="0"/>
              <a:t>			    ou </a:t>
            </a:r>
          </a:p>
          <a:p>
            <a:endParaRPr lang="fr-FR" sz="4000" i="1" dirty="0"/>
          </a:p>
          <a:p>
            <a:pPr algn="ctr"/>
            <a:r>
              <a:rPr lang="fr-FR" sz="3600" i="1" dirty="0"/>
              <a:t>La Tarification revue et corrigée</a:t>
            </a:r>
          </a:p>
          <a:p>
            <a:pPr algn="ctr"/>
            <a:endParaRPr lang="fr-FR" sz="3600" i="1" dirty="0"/>
          </a:p>
          <a:p>
            <a:r>
              <a:rPr lang="fr-FR" i="1" dirty="0"/>
              <a:t>					</a:t>
            </a:r>
            <a:r>
              <a:rPr lang="fr-CH" i="1" dirty="0"/>
              <a:t> Innsbruck 09 Mai 2019</a:t>
            </a:r>
            <a:endParaRPr lang="fr-FR" i="1" dirty="0"/>
          </a:p>
        </p:txBody>
      </p:sp>
      <p:sp>
        <p:nvSpPr>
          <p:cNvPr id="5" name="ZoneTexte 4"/>
          <p:cNvSpPr txBox="1"/>
          <p:nvPr/>
        </p:nvSpPr>
        <p:spPr>
          <a:xfrm>
            <a:off x="426720" y="6624320"/>
            <a:ext cx="184731" cy="369332"/>
          </a:xfrm>
          <a:prstGeom prst="rect">
            <a:avLst/>
          </a:prstGeom>
          <a:noFill/>
        </p:spPr>
        <p:txBody>
          <a:bodyPr wrap="none" rtlCol="0">
            <a:spAutoFit/>
          </a:bodyPr>
          <a:lstStyle/>
          <a:p>
            <a:endParaRPr lang="fr-FR" dirty="0"/>
          </a:p>
        </p:txBody>
      </p:sp>
      <p:sp>
        <p:nvSpPr>
          <p:cNvPr id="14" name="ZoneTexte 13"/>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3" name="ZoneTexte 2"/>
          <p:cNvSpPr txBox="1"/>
          <p:nvPr/>
        </p:nvSpPr>
        <p:spPr>
          <a:xfrm>
            <a:off x="3931064" y="6453336"/>
            <a:ext cx="1217000" cy="276999"/>
          </a:xfrm>
          <a:prstGeom prst="rect">
            <a:avLst/>
          </a:prstGeom>
          <a:noFill/>
        </p:spPr>
        <p:txBody>
          <a:bodyPr wrap="none" rtlCol="0">
            <a:spAutoFit/>
          </a:bodyPr>
          <a:lstStyle/>
          <a:p>
            <a:pPr algn="ctr"/>
            <a:r>
              <a:rPr lang="fr-FR" sz="1200" b="0" i="1" dirty="0">
                <a:solidFill>
                  <a:srgbClr val="000066"/>
                </a:solidFill>
              </a:rPr>
              <a:t>Commission IV</a:t>
            </a:r>
          </a:p>
        </p:txBody>
      </p:sp>
      <p:sp>
        <p:nvSpPr>
          <p:cNvPr id="4" name="Rectangle 2"/>
          <p:cNvSpPr>
            <a:spLocks noChangeArrowheads="1"/>
          </p:cNvSpPr>
          <p:nvPr/>
        </p:nvSpPr>
        <p:spPr bwMode="auto">
          <a:xfrm>
            <a:off x="35496" y="875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5" name="Objet 14">
            <a:extLst>
              <a:ext uri="{FF2B5EF4-FFF2-40B4-BE49-F238E27FC236}">
                <a16:creationId xmlns:a16="http://schemas.microsoft.com/office/drawing/2014/main" id="{EF7E11F5-3453-3D41-9FEE-5F0FF6AEE70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AC344A14-49F4-B34D-8599-5206CEE61BF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C13CDA27-8425-7B44-91E4-787E2221955E}"/>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99285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01487" y="1187898"/>
            <a:ext cx="8691687" cy="519343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Etat actuel des produits dynamiques dans les sociétés de remontées 	mécaniques</a:t>
            </a:r>
          </a:p>
          <a:p>
            <a:pPr algn="l"/>
            <a:endParaRPr lang="fr-FR" sz="2000" b="0" kern="0" dirty="0">
              <a:solidFill>
                <a:schemeClr val="tx1"/>
              </a:solidFill>
            </a:endParaRPr>
          </a:p>
          <a:p>
            <a:pPr algn="l"/>
            <a:r>
              <a:rPr lang="fr-FR" sz="2000" b="0" kern="0" dirty="0">
                <a:solidFill>
                  <a:schemeClr val="tx1"/>
                </a:solidFill>
              </a:rPr>
              <a:t>	Pour la plupart des sociétés de remontées mécaniques </a:t>
            </a:r>
            <a:r>
              <a:rPr lang="fr-FR" sz="2000" b="0" kern="0" dirty="0" err="1">
                <a:solidFill>
                  <a:schemeClr val="tx1"/>
                </a:solidFill>
              </a:rPr>
              <a:t>pro-actives</a:t>
            </a:r>
            <a:r>
              <a:rPr lang="fr-FR" sz="2000" b="0" kern="0" dirty="0">
                <a:solidFill>
                  <a:schemeClr val="tx1"/>
                </a:solidFill>
              </a:rPr>
              <a:t>,  	cela se traduit par des rabais sur les abonnements de saison :</a:t>
            </a:r>
          </a:p>
          <a:p>
            <a:pPr algn="l"/>
            <a:endParaRPr lang="fr-FR" sz="2000" b="0" kern="0" dirty="0">
              <a:solidFill>
                <a:schemeClr val="tx1"/>
              </a:solidFill>
            </a:endParaRPr>
          </a:p>
          <a:p>
            <a:pPr marL="914400" lvl="1" indent="-457200" algn="l">
              <a:buFont typeface="Arial" charset="0"/>
              <a:buChar char="•"/>
            </a:pPr>
            <a:r>
              <a:rPr lang="fr-FR" sz="1600" b="0" kern="0" dirty="0">
                <a:solidFill>
                  <a:schemeClr val="tx1"/>
                </a:solidFill>
              </a:rPr>
              <a:t>Les pionniers se trouvent en Amérique du Nord : </a:t>
            </a:r>
            <a:r>
              <a:rPr lang="fr-FR" sz="1600" b="0" kern="0" dirty="0" err="1">
                <a:solidFill>
                  <a:schemeClr val="tx1"/>
                </a:solidFill>
              </a:rPr>
              <a:t>Vail</a:t>
            </a:r>
            <a:r>
              <a:rPr lang="fr-FR" sz="1600" b="0" kern="0" dirty="0">
                <a:solidFill>
                  <a:schemeClr val="tx1"/>
                </a:solidFill>
              </a:rPr>
              <a:t> (USA), Whistler (Canada) </a:t>
            </a:r>
          </a:p>
          <a:p>
            <a:pPr marL="914400" lvl="1" indent="-457200" algn="l">
              <a:buFont typeface="Arial" charset="0"/>
              <a:buChar char="•"/>
            </a:pPr>
            <a:r>
              <a:rPr lang="fr-CH" sz="1600" b="0" kern="0" dirty="0">
                <a:solidFill>
                  <a:schemeClr val="tx1"/>
                </a:solidFill>
              </a:rPr>
              <a:t>En Europe le groupe </a:t>
            </a:r>
            <a:r>
              <a:rPr lang="fr-CH" sz="1600" b="0" kern="0" dirty="0" err="1">
                <a:solidFill>
                  <a:schemeClr val="tx1"/>
                </a:solidFill>
              </a:rPr>
              <a:t>Skistar</a:t>
            </a:r>
            <a:r>
              <a:rPr lang="fr-CH" sz="1600" b="0" kern="0" dirty="0">
                <a:solidFill>
                  <a:schemeClr val="tx1"/>
                </a:solidFill>
              </a:rPr>
              <a:t>, avec Are notamment, s’est lancé très tôt dans le « </a:t>
            </a:r>
            <a:r>
              <a:rPr lang="fr-CH" sz="1600" b="0" kern="0" dirty="0" err="1">
                <a:solidFill>
                  <a:schemeClr val="tx1"/>
                </a:solidFill>
              </a:rPr>
              <a:t>Yield</a:t>
            </a:r>
            <a:r>
              <a:rPr lang="fr-CH" sz="1600" b="0" kern="0" dirty="0">
                <a:solidFill>
                  <a:schemeClr val="tx1"/>
                </a:solidFill>
              </a:rPr>
              <a:t> Management »</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En Suisse, dès 2015, </a:t>
            </a:r>
            <a:r>
              <a:rPr lang="fr-FR" sz="1600" b="0" kern="0" dirty="0" err="1">
                <a:solidFill>
                  <a:schemeClr val="tx1"/>
                </a:solidFill>
              </a:rPr>
              <a:t>Laax</a:t>
            </a:r>
            <a:r>
              <a:rPr lang="fr-FR" sz="1600" b="0" kern="0" dirty="0">
                <a:solidFill>
                  <a:schemeClr val="tx1"/>
                </a:solidFill>
              </a:rPr>
              <a:t>, Villars/Leysin et Zermatt s’y sont intéressés et les 4 Vallées ont commencées dès 2015/2016 une approche « </a:t>
            </a:r>
            <a:r>
              <a:rPr lang="fr-FR" sz="1600" b="0" kern="0" dirty="0" err="1">
                <a:solidFill>
                  <a:schemeClr val="tx1"/>
                </a:solidFill>
              </a:rPr>
              <a:t>Yield</a:t>
            </a:r>
            <a:r>
              <a:rPr lang="fr-FR" sz="1600" b="0" kern="0" dirty="0">
                <a:solidFill>
                  <a:schemeClr val="tx1"/>
                </a:solidFill>
              </a:rPr>
              <a:t> Management » de leur tarification commune. </a:t>
            </a:r>
          </a:p>
          <a:p>
            <a:pPr marL="914400" lvl="1" indent="-457200" algn="l">
              <a:buFont typeface="Arial" charset="0"/>
              <a:buChar char="•"/>
            </a:pPr>
            <a:r>
              <a:rPr lang="fr-FR" sz="1600" b="0" kern="0" dirty="0">
                <a:solidFill>
                  <a:schemeClr val="tx1"/>
                </a:solidFill>
              </a:rPr>
              <a:t>Les grands groupes (ou groupements de stations) européens (CDA, </a:t>
            </a:r>
            <a:r>
              <a:rPr lang="fr-FR" sz="1600" b="0" kern="0" dirty="0" err="1">
                <a:solidFill>
                  <a:schemeClr val="tx1"/>
                </a:solidFill>
              </a:rPr>
              <a:t>Dolomiti</a:t>
            </a:r>
            <a:r>
              <a:rPr lang="fr-FR" sz="1600" b="0" kern="0" dirty="0">
                <a:solidFill>
                  <a:schemeClr val="tx1"/>
                </a:solidFill>
              </a:rPr>
              <a:t> </a:t>
            </a:r>
            <a:r>
              <a:rPr lang="fr-FR" sz="1600" b="0" kern="0" dirty="0" err="1">
                <a:solidFill>
                  <a:schemeClr val="tx1"/>
                </a:solidFill>
              </a:rPr>
              <a:t>Supersci</a:t>
            </a:r>
            <a:r>
              <a:rPr lang="fr-FR" sz="1600" b="0" kern="0" dirty="0">
                <a:solidFill>
                  <a:schemeClr val="tx1"/>
                </a:solidFill>
              </a:rPr>
              <a:t>,…) travaillent à des solutions propres.</a:t>
            </a:r>
          </a:p>
          <a:p>
            <a:pPr marL="914400" lvl="1" indent="-457200" algn="l">
              <a:buFont typeface="Arial" charset="0"/>
              <a:buChar char="•"/>
            </a:pPr>
            <a:r>
              <a:rPr lang="fr-FR" sz="1600" b="0" kern="0" dirty="0">
                <a:solidFill>
                  <a:schemeClr val="tx1"/>
                </a:solidFill>
              </a:rPr>
              <a:t>La société </a:t>
            </a:r>
            <a:r>
              <a:rPr lang="fr-FR" sz="1600" b="0" kern="0" dirty="0" err="1">
                <a:solidFill>
                  <a:schemeClr val="tx1"/>
                </a:solidFill>
              </a:rPr>
              <a:t>Liftopia</a:t>
            </a:r>
            <a:r>
              <a:rPr lang="fr-FR" sz="1600" b="0" kern="0" dirty="0">
                <a:solidFill>
                  <a:schemeClr val="tx1"/>
                </a:solidFill>
              </a:rPr>
              <a:t> (US) a importé sa solution dans des stations européennes…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sp>
        <p:nvSpPr>
          <p:cNvPr id="3" name="Espace réservé du numéro de diapositive 2">
            <a:extLst>
              <a:ext uri="{FF2B5EF4-FFF2-40B4-BE49-F238E27FC236}">
                <a16:creationId xmlns:a16="http://schemas.microsoft.com/office/drawing/2014/main" id="{6D376AFD-FA21-8946-BD3B-1EB8D2A318E8}"/>
              </a:ext>
            </a:extLst>
          </p:cNvPr>
          <p:cNvSpPr>
            <a:spLocks noGrp="1"/>
          </p:cNvSpPr>
          <p:nvPr>
            <p:ph type="sldNum" sz="quarter" idx="12"/>
          </p:nvPr>
        </p:nvSpPr>
        <p:spPr/>
        <p:txBody>
          <a:bodyPr/>
          <a:lstStyle/>
          <a:p>
            <a:pPr>
              <a:defRPr/>
            </a:pPr>
            <a:fld id="{D84937D9-DDCC-284F-AB5C-D7EEA00762B2}" type="slidenum">
              <a:rPr lang="fr-FR" smtClean="0"/>
              <a:pPr>
                <a:defRPr/>
              </a:pPr>
              <a:t>10</a:t>
            </a:fld>
            <a:endParaRPr lang="fr-FR"/>
          </a:p>
        </p:txBody>
      </p:sp>
      <p:graphicFrame>
        <p:nvGraphicFramePr>
          <p:cNvPr id="14" name="Objet 13">
            <a:extLst>
              <a:ext uri="{FF2B5EF4-FFF2-40B4-BE49-F238E27FC236}">
                <a16:creationId xmlns:a16="http://schemas.microsoft.com/office/drawing/2014/main" id="{65581C3D-E338-0F49-8E45-A800D7239AD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BEC8DB00-25D9-504D-8D1B-5F3AD261A51F}"/>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0E2524AB-0C30-AB4B-AB64-D469D52D36F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84934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0" y="1492994"/>
            <a:ext cx="9108504" cy="517636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sz="2000" dirty="0"/>
              <a:t>	Début de </a:t>
            </a:r>
            <a:r>
              <a:rPr lang="fr-FR" sz="2000" dirty="0" err="1"/>
              <a:t>Yield</a:t>
            </a:r>
            <a:r>
              <a:rPr lang="fr-FR" sz="2000" dirty="0"/>
              <a:t> Management dans les stations de ski </a:t>
            </a:r>
          </a:p>
          <a:p>
            <a:pPr algn="l"/>
            <a:endParaRPr lang="fr-FR" sz="2000" dirty="0"/>
          </a:p>
          <a:p>
            <a:pPr algn="l"/>
            <a:r>
              <a:rPr lang="fr-FR" sz="2000" b="0" kern="0" dirty="0">
                <a:solidFill>
                  <a:schemeClr val="tx1"/>
                </a:solidFill>
              </a:rPr>
              <a:t>	</a:t>
            </a:r>
            <a:r>
              <a:rPr lang="fr-FR" sz="1800" b="0" kern="0" dirty="0">
                <a:solidFill>
                  <a:schemeClr val="tx1"/>
                </a:solidFill>
              </a:rPr>
              <a:t>Certaines stations ont innové au cours des dernières saisons en faisant 	évoluer leur stratégie de « Pricing » vers un début de « </a:t>
            </a:r>
            <a:r>
              <a:rPr lang="fr-FR" sz="1800" b="0" kern="0" dirty="0" err="1">
                <a:solidFill>
                  <a:schemeClr val="tx1"/>
                </a:solidFill>
              </a:rPr>
              <a:t>Yield</a:t>
            </a:r>
            <a:r>
              <a:rPr lang="fr-FR" sz="1800" b="0" kern="0" dirty="0">
                <a:solidFill>
                  <a:schemeClr val="tx1"/>
                </a:solidFill>
              </a:rPr>
              <a:t> Management » :</a:t>
            </a:r>
          </a:p>
          <a:p>
            <a:pPr algn="l"/>
            <a:r>
              <a:rPr lang="fr-FR" sz="1800" b="0" kern="0" dirty="0">
                <a:solidFill>
                  <a:schemeClr val="tx1"/>
                </a:solidFill>
                <a:sym typeface="Wingdings"/>
              </a:rPr>
              <a:t>	 Instauration de </a:t>
            </a:r>
            <a:r>
              <a:rPr lang="fr-FR" sz="1800" b="0" kern="0" dirty="0">
                <a:solidFill>
                  <a:srgbClr val="0070C0"/>
                </a:solidFill>
                <a:sym typeface="Wingdings"/>
              </a:rPr>
              <a:t>plusieurs</a:t>
            </a:r>
            <a:r>
              <a:rPr lang="fr-FR" sz="1800" b="0" kern="0" dirty="0">
                <a:solidFill>
                  <a:srgbClr val="0070C0"/>
                </a:solidFill>
              </a:rPr>
              <a:t> niveaux de tarification</a:t>
            </a:r>
            <a:r>
              <a:rPr lang="fr-FR" sz="1800" b="0" kern="0" dirty="0">
                <a:solidFill>
                  <a:schemeClr val="tx1"/>
                </a:solidFill>
              </a:rPr>
              <a:t>, établis en fonction de la 	période d’affluence</a:t>
            </a:r>
          </a:p>
          <a:p>
            <a:pPr algn="l"/>
            <a:r>
              <a:rPr lang="fr-FR" sz="1800" b="0" kern="0" dirty="0">
                <a:solidFill>
                  <a:schemeClr val="tx1"/>
                </a:solidFill>
                <a:sym typeface="Wingdings"/>
              </a:rPr>
              <a:t>	 Ces différentes catégories de prix sont fixées selon un </a:t>
            </a:r>
            <a:r>
              <a:rPr lang="fr-FR" sz="1800" b="0" kern="0" dirty="0">
                <a:solidFill>
                  <a:srgbClr val="0070C0"/>
                </a:solidFill>
                <a:sym typeface="Wingdings"/>
              </a:rPr>
              <a:t>calendrier</a:t>
            </a:r>
            <a:r>
              <a:rPr lang="fr-FR" sz="1800" b="0" kern="0" dirty="0">
                <a:solidFill>
                  <a:schemeClr val="tx1"/>
                </a:solidFill>
                <a:sym typeface="Wingdings"/>
              </a:rPr>
              <a:t>, par 	semaine, sur toute la saison d’exploitation</a:t>
            </a:r>
            <a:r>
              <a:rPr lang="fr-FR" sz="1800" b="0" kern="0" dirty="0">
                <a:solidFill>
                  <a:schemeClr val="tx1"/>
                </a:solidFill>
              </a:rPr>
              <a:t> : par exemple :</a:t>
            </a:r>
          </a:p>
          <a:p>
            <a:pPr algn="l"/>
            <a:endParaRPr lang="fr-FR" sz="1800" b="0" kern="0" dirty="0">
              <a:solidFill>
                <a:schemeClr val="tx1"/>
              </a:solidFill>
            </a:endParaRPr>
          </a:p>
          <a:p>
            <a:pPr marL="914400" lvl="1" indent="-457200" algn="l">
              <a:buFont typeface="Arial" charset="0"/>
              <a:buChar char="•"/>
            </a:pPr>
            <a:r>
              <a:rPr lang="fr-FR" sz="1600" b="0" kern="0" dirty="0">
                <a:solidFill>
                  <a:srgbClr val="0070C0"/>
                </a:solidFill>
              </a:rPr>
              <a:t>Période 1</a:t>
            </a:r>
            <a:r>
              <a:rPr lang="fr-FR" sz="1600" b="0" kern="0" dirty="0">
                <a:solidFill>
                  <a:schemeClr val="tx1"/>
                </a:solidFill>
              </a:rPr>
              <a:t> (de moyenne fréquentation = 7 semaines) : = 5% de remise sur prix de base, valable du lundi au vendredi</a:t>
            </a:r>
          </a:p>
          <a:p>
            <a:pPr marL="914400" lvl="1" indent="-457200" algn="l">
              <a:buFont typeface="Arial" charset="0"/>
              <a:buChar char="•"/>
            </a:pPr>
            <a:r>
              <a:rPr lang="fr-FR" sz="1600" b="0" kern="0" dirty="0">
                <a:solidFill>
                  <a:srgbClr val="0070C0"/>
                </a:solidFill>
              </a:rPr>
              <a:t>Période 2</a:t>
            </a:r>
            <a:r>
              <a:rPr lang="fr-FR" sz="1600" b="0" kern="0" dirty="0">
                <a:solidFill>
                  <a:schemeClr val="tx1"/>
                </a:solidFill>
              </a:rPr>
              <a:t> (de haute fréquentation = 6 semaines + w-e) : = prix de base (en saison n identique à la saison n-1)</a:t>
            </a:r>
          </a:p>
          <a:p>
            <a:pPr marL="914400" lvl="1" indent="-457200" algn="l">
              <a:buFont typeface="Arial" charset="0"/>
              <a:buChar char="•"/>
            </a:pPr>
            <a:r>
              <a:rPr lang="fr-FR" sz="1600" b="0" kern="0" dirty="0">
                <a:solidFill>
                  <a:srgbClr val="0070C0"/>
                </a:solidFill>
              </a:rPr>
              <a:t>Période 3</a:t>
            </a:r>
            <a:r>
              <a:rPr lang="fr-FR" sz="1600" b="0" kern="0" dirty="0">
                <a:solidFill>
                  <a:schemeClr val="tx1"/>
                </a:solidFill>
              </a:rPr>
              <a:t> (très haute fréquentation = 3 semaines) : = 5% d’augmentation sur prix de base </a:t>
            </a:r>
          </a:p>
          <a:p>
            <a:pPr marL="914400" lvl="1" indent="-457200" algn="l">
              <a:buFont typeface="Arial" charset="0"/>
              <a:buChar char="•"/>
            </a:pPr>
            <a:r>
              <a:rPr lang="fr-FR" sz="1600" b="0" kern="0" dirty="0">
                <a:solidFill>
                  <a:srgbClr val="0070C0"/>
                </a:solidFill>
              </a:rPr>
              <a:t>Période 4</a:t>
            </a:r>
            <a:r>
              <a:rPr lang="fr-FR" sz="1600" b="0" kern="0" dirty="0">
                <a:solidFill>
                  <a:schemeClr val="tx1"/>
                </a:solidFill>
              </a:rPr>
              <a:t> (basse fréquentation = jusqu’au </a:t>
            </a:r>
            <a:r>
              <a:rPr lang="mr-IN" sz="1600" b="0" kern="0" dirty="0">
                <a:solidFill>
                  <a:schemeClr val="tx1"/>
                </a:solidFill>
              </a:rPr>
              <a:t>…</a:t>
            </a:r>
            <a:r>
              <a:rPr lang="fr-FR" sz="1600" b="0" kern="0" dirty="0">
                <a:solidFill>
                  <a:schemeClr val="tx1"/>
                </a:solidFill>
              </a:rPr>
              <a:t>/11 et après le </a:t>
            </a:r>
            <a:r>
              <a:rPr lang="mr-IN" sz="1600" b="0" kern="0" dirty="0">
                <a:solidFill>
                  <a:schemeClr val="tx1"/>
                </a:solidFill>
              </a:rPr>
              <a:t>…</a:t>
            </a:r>
            <a:r>
              <a:rPr lang="fr-FR" sz="1600" b="0" kern="0" dirty="0">
                <a:solidFill>
                  <a:schemeClr val="tx1"/>
                </a:solidFill>
              </a:rPr>
              <a:t>/04) : = prix suivant le nombre d’installations ouvertes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B12B1C10-78B6-CC49-B0B9-78025F3AFA12}"/>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96812CF9-D0D0-E64A-B70D-1F675F7716D8}"/>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FF59EEB-403F-EC41-B55E-6ABD4E102F26}"/>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76194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12</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1735066" y="-56006"/>
            <a:ext cx="5688632" cy="8050131"/>
          </a:xfrm>
          <a:prstGeom prst="rect">
            <a:avLst/>
          </a:prstGeom>
        </p:spPr>
      </p:pic>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7" name="ZoneTexte 6"/>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2" name="Objet 11">
            <a:extLst>
              <a:ext uri="{FF2B5EF4-FFF2-40B4-BE49-F238E27FC236}">
                <a16:creationId xmlns:a16="http://schemas.microsoft.com/office/drawing/2014/main" id="{5E4CC97C-CE18-4443-8E61-1A9D0BE0153E}"/>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feld 2">
            <a:extLst>
              <a:ext uri="{FF2B5EF4-FFF2-40B4-BE49-F238E27FC236}">
                <a16:creationId xmlns:a16="http://schemas.microsoft.com/office/drawing/2014/main" id="{01A227F9-AAC3-6C4A-A23C-01E5442066BA}"/>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5" name="Rectangle 14">
            <a:extLst>
              <a:ext uri="{FF2B5EF4-FFF2-40B4-BE49-F238E27FC236}">
                <a16:creationId xmlns:a16="http://schemas.microsoft.com/office/drawing/2014/main" id="{7532C957-9C01-3C48-BB35-CBAC06D1A830}"/>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5396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13</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100236" y="1348830"/>
            <a:ext cx="8792939"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Pour aller plus loin dans le </a:t>
            </a:r>
            <a:r>
              <a:rPr lang="fr-FR" sz="2000" dirty="0" err="1"/>
              <a:t>Yield</a:t>
            </a:r>
            <a:r>
              <a:rPr lang="fr-FR" sz="2000" dirty="0"/>
              <a:t> Management</a:t>
            </a:r>
            <a:r>
              <a:rPr lang="is-IS" sz="2000" dirty="0"/>
              <a:t>…</a:t>
            </a:r>
            <a:endParaRPr lang="fr-FR" sz="2000" dirty="0"/>
          </a:p>
          <a:p>
            <a:pPr algn="l"/>
            <a:endParaRPr lang="fr-FR" sz="2000" dirty="0"/>
          </a:p>
          <a:p>
            <a:pPr algn="l"/>
            <a:r>
              <a:rPr lang="fr-FR" sz="2000" b="0" kern="0" dirty="0">
                <a:solidFill>
                  <a:schemeClr val="tx1"/>
                </a:solidFill>
              </a:rPr>
              <a:t>	La volonté de certaines stations est d’ores et déjà de poursuivre 	dans la voie de la tarification dynamique et pour ce faire plusieurs actions 	ont été engagées :</a:t>
            </a:r>
          </a:p>
          <a:p>
            <a:pPr algn="l"/>
            <a:endParaRPr lang="fr-FR" sz="2000" b="0" kern="0" dirty="0">
              <a:solidFill>
                <a:schemeClr val="tx1"/>
              </a:solidFill>
            </a:endParaRPr>
          </a:p>
          <a:p>
            <a:pPr marL="914400" lvl="1" indent="-457200" algn="l">
              <a:buFont typeface="Arial" charset="0"/>
              <a:buChar char="•"/>
            </a:pPr>
            <a:r>
              <a:rPr lang="fr-FR" sz="2000" b="0" kern="0" dirty="0">
                <a:solidFill>
                  <a:srgbClr val="0070C0"/>
                </a:solidFill>
              </a:rPr>
              <a:t>Segmentation de la clientèle </a:t>
            </a:r>
            <a:r>
              <a:rPr lang="fr-FR" sz="2000" b="0" kern="0" dirty="0">
                <a:solidFill>
                  <a:schemeClr val="tx1"/>
                </a:solidFill>
              </a:rPr>
              <a:t>: </a:t>
            </a:r>
            <a:r>
              <a:rPr lang="fr-FR" sz="1600" b="0" kern="0" dirty="0">
                <a:solidFill>
                  <a:schemeClr val="tx1"/>
                </a:solidFill>
              </a:rPr>
              <a:t>il s’agit ici de savoir précisément qui achète et comment (canaux de vente, </a:t>
            </a:r>
            <a:r>
              <a:rPr lang="is-IS" sz="1600" b="0" kern="0" dirty="0">
                <a:solidFill>
                  <a:schemeClr val="tx1"/>
                </a:solidFill>
              </a:rPr>
              <a:t>…)</a:t>
            </a:r>
          </a:p>
          <a:p>
            <a:pPr marL="914400" lvl="1" indent="-457200" algn="l">
              <a:buFont typeface="Arial" charset="0"/>
              <a:buChar char="•"/>
            </a:pPr>
            <a:r>
              <a:rPr lang="fr-FR" b="0" kern="0" dirty="0">
                <a:solidFill>
                  <a:srgbClr val="0070C0"/>
                </a:solidFill>
              </a:rPr>
              <a:t>Etude de marché consolidée : </a:t>
            </a:r>
          </a:p>
          <a:p>
            <a:pPr marL="914400" lvl="1" indent="-457200" algn="l">
              <a:buFont typeface="Wingdings" pitchFamily="2" charset="2"/>
              <a:buChar char="Ø"/>
            </a:pPr>
            <a:r>
              <a:rPr lang="fr-FR" sz="1600" b="0" kern="0" dirty="0">
                <a:solidFill>
                  <a:schemeClr val="tx1"/>
                </a:solidFill>
              </a:rPr>
              <a:t>Connaissance de la concurrence : RM mais également autres acteurs touristiques</a:t>
            </a:r>
            <a:r>
              <a:rPr lang="is-IS" sz="1600" b="0" kern="0" dirty="0">
                <a:solidFill>
                  <a:schemeClr val="tx1"/>
                </a:solidFill>
              </a:rPr>
              <a:t>…</a:t>
            </a:r>
            <a:endParaRPr lang="fr-FR" sz="1600" b="0" kern="0" dirty="0">
              <a:solidFill>
                <a:schemeClr val="tx1"/>
              </a:solidFill>
            </a:endParaRPr>
          </a:p>
          <a:p>
            <a:pPr marL="914400" lvl="1" indent="-457200" algn="l">
              <a:buFont typeface="Wingdings" pitchFamily="2" charset="2"/>
              <a:buChar char="Ø"/>
            </a:pPr>
            <a:r>
              <a:rPr lang="fr-FR" sz="1600" b="0" kern="0" dirty="0">
                <a:solidFill>
                  <a:schemeClr val="tx1"/>
                </a:solidFill>
              </a:rPr>
              <a:t>Planification des périodes de fortes activités</a:t>
            </a:r>
          </a:p>
          <a:p>
            <a:pPr marL="914400" lvl="1" indent="-457200" algn="l">
              <a:buFont typeface="Wingdings" pitchFamily="2" charset="2"/>
              <a:buChar char="Ø"/>
            </a:pPr>
            <a:r>
              <a:rPr lang="fr-FR" sz="1600" b="0" kern="0" dirty="0" err="1">
                <a:solidFill>
                  <a:schemeClr val="tx1"/>
                </a:solidFill>
              </a:rPr>
              <a:t>Bench-marking</a:t>
            </a:r>
            <a:r>
              <a:rPr lang="fr-FR" sz="1600" b="0" kern="0" dirty="0">
                <a:solidFill>
                  <a:schemeClr val="tx1"/>
                </a:solidFill>
              </a:rPr>
              <a:t> avec les années précédentes et la concurrence</a:t>
            </a:r>
          </a:p>
          <a:p>
            <a:pPr marL="914400" lvl="1" indent="-457200" algn="l">
              <a:buFont typeface="Wingdings" pitchFamily="2" charset="2"/>
              <a:buChar char="Ø"/>
            </a:pPr>
            <a:r>
              <a:rPr lang="fr-FR" sz="1600" b="0" kern="0" dirty="0">
                <a:solidFill>
                  <a:schemeClr val="tx1"/>
                </a:solidFill>
              </a:rPr>
              <a:t>Consolidation des données entre les différents acteurs économiques de la station</a:t>
            </a:r>
            <a:r>
              <a:rPr lang="is-IS" sz="1600" b="0" kern="0" dirty="0">
                <a:solidFill>
                  <a:schemeClr val="tx1"/>
                </a:solidFill>
              </a:rPr>
              <a:t>…</a:t>
            </a:r>
          </a:p>
          <a:p>
            <a:pPr marL="914400" lvl="1" indent="-457200" algn="l">
              <a:buFont typeface="Wingdings" pitchFamily="2" charset="2"/>
              <a:buChar char="Ø"/>
            </a:pPr>
            <a:r>
              <a:rPr lang="is-IS" sz="1600" b="0" kern="0" dirty="0">
                <a:solidFill>
                  <a:schemeClr val="tx1"/>
                </a:solidFill>
              </a:rPr>
              <a:t>....</a:t>
            </a:r>
            <a:endParaRPr lang="fr-FR" sz="1600" b="0" kern="0" dirty="0">
              <a:solidFill>
                <a:schemeClr val="tx1"/>
              </a:solidFill>
            </a:endParaRP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F324B2F0-8DA4-D243-AB30-EB0ACA8B8A68}"/>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A9881279-60DB-2240-90D0-48CC1EB25447}"/>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0A53D3C-FE8D-0A48-8B46-458C073A289C}"/>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51902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14</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291704"/>
            <a:ext cx="8512175" cy="521069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sz="2000" dirty="0"/>
              <a:t>	Les contraintes </a:t>
            </a:r>
            <a:r>
              <a:rPr lang="is-IS" sz="2000" dirty="0"/>
              <a:t>….</a:t>
            </a:r>
            <a:r>
              <a:rPr lang="fr-FR" sz="2000" dirty="0"/>
              <a:t>Pour aller plus loin dans le </a:t>
            </a:r>
            <a:r>
              <a:rPr lang="fr-FR" sz="2000" dirty="0" err="1"/>
              <a:t>Yield</a:t>
            </a:r>
            <a:r>
              <a:rPr lang="fr-FR" sz="2000" dirty="0"/>
              <a:t> Management</a:t>
            </a:r>
            <a:r>
              <a:rPr lang="is-IS" sz="2000" dirty="0"/>
              <a:t>…</a:t>
            </a:r>
          </a:p>
          <a:p>
            <a:pPr algn="l"/>
            <a:endParaRPr lang="fr-FR" sz="2000" dirty="0"/>
          </a:p>
          <a:p>
            <a:pPr algn="l"/>
            <a:r>
              <a:rPr lang="fr-FR" sz="2000" b="0" kern="0" dirty="0">
                <a:solidFill>
                  <a:schemeClr val="tx1"/>
                </a:solidFill>
              </a:rPr>
              <a:t>Pour aboutir à une véritable tarification dynamique, ces stations devront </a:t>
            </a:r>
            <a:r>
              <a:rPr lang="fr-FR" sz="2000" kern="0" dirty="0">
                <a:solidFill>
                  <a:schemeClr val="tx1"/>
                </a:solidFill>
              </a:rPr>
              <a:t>encore</a:t>
            </a:r>
            <a:r>
              <a:rPr lang="fr-FR" sz="2000" b="0" kern="0" dirty="0">
                <a:solidFill>
                  <a:schemeClr val="tx1"/>
                </a:solidFill>
              </a:rPr>
              <a:t> proposer:</a:t>
            </a:r>
          </a:p>
          <a:p>
            <a:pPr marL="800100" lvl="1" indent="-342900" algn="l">
              <a:buFont typeface="Arial" charset="0"/>
              <a:buChar char="•"/>
            </a:pPr>
            <a:r>
              <a:rPr lang="fr-FR" sz="1600" b="0" kern="0" dirty="0">
                <a:solidFill>
                  <a:schemeClr val="tx1"/>
                </a:solidFill>
              </a:rPr>
              <a:t>Des </a:t>
            </a:r>
            <a:r>
              <a:rPr lang="fr-FR" sz="1600" kern="0" dirty="0">
                <a:solidFill>
                  <a:schemeClr val="tx1"/>
                </a:solidFill>
              </a:rPr>
              <a:t>tarifs variés </a:t>
            </a:r>
            <a:endParaRPr lang="fr-FR" sz="1600" b="0" kern="0" dirty="0">
              <a:solidFill>
                <a:schemeClr val="tx1"/>
              </a:solidFill>
            </a:endParaRPr>
          </a:p>
          <a:p>
            <a:pPr marL="800100" lvl="1" indent="-342900" algn="l">
              <a:buFont typeface="Arial" charset="0"/>
              <a:buChar char="•"/>
            </a:pPr>
            <a:r>
              <a:rPr lang="fr-FR" sz="1600" b="0" kern="0" dirty="0">
                <a:solidFill>
                  <a:schemeClr val="tx1"/>
                </a:solidFill>
              </a:rPr>
              <a:t>Des </a:t>
            </a:r>
            <a:r>
              <a:rPr lang="fr-FR" sz="1600" kern="0" dirty="0">
                <a:solidFill>
                  <a:schemeClr val="tx1"/>
                </a:solidFill>
              </a:rPr>
              <a:t>offres promotionnelles </a:t>
            </a:r>
            <a:r>
              <a:rPr lang="fr-FR" sz="1600" b="0" kern="0" dirty="0">
                <a:solidFill>
                  <a:schemeClr val="tx1"/>
                </a:solidFill>
              </a:rPr>
              <a:t>(en partenariat avec les autres acteurs touristiques</a:t>
            </a:r>
            <a:r>
              <a:rPr lang="is-IS" sz="1600" b="0" kern="0" dirty="0">
                <a:solidFill>
                  <a:schemeClr val="tx1"/>
                </a:solidFill>
              </a:rPr>
              <a:t>…)</a:t>
            </a:r>
          </a:p>
          <a:p>
            <a:pPr marL="800100" lvl="1" indent="-342900" algn="l">
              <a:buFont typeface="Arial" charset="0"/>
              <a:buChar char="•"/>
            </a:pPr>
            <a:r>
              <a:rPr lang="fr-FR" sz="1600" b="0" kern="0" dirty="0">
                <a:solidFill>
                  <a:schemeClr val="tx1"/>
                </a:solidFill>
              </a:rPr>
              <a:t>D</a:t>
            </a:r>
            <a:r>
              <a:rPr lang="is-IS" sz="1600" b="0" kern="0" dirty="0">
                <a:solidFill>
                  <a:schemeClr val="tx1"/>
                </a:solidFill>
              </a:rPr>
              <a:t>es </a:t>
            </a:r>
            <a:r>
              <a:rPr lang="is-IS" sz="1600" kern="0" dirty="0">
                <a:solidFill>
                  <a:schemeClr val="tx1"/>
                </a:solidFill>
              </a:rPr>
              <a:t>services originaux</a:t>
            </a:r>
          </a:p>
          <a:p>
            <a:pPr marL="800100" lvl="1" indent="-342900" algn="l">
              <a:buFont typeface="Arial" charset="0"/>
              <a:buChar char="•"/>
            </a:pPr>
            <a:endParaRPr lang="is-IS" sz="1600" b="0" kern="0" dirty="0">
              <a:solidFill>
                <a:schemeClr val="tx1"/>
              </a:solidFill>
            </a:endParaRPr>
          </a:p>
          <a:p>
            <a:r>
              <a:rPr lang="fr-FR" sz="2000" b="0" kern="0" dirty="0">
                <a:solidFill>
                  <a:schemeClr val="tx1"/>
                </a:solidFill>
              </a:rPr>
              <a:t>Mais </a:t>
            </a:r>
            <a:r>
              <a:rPr lang="fr-FR" dirty="0">
                <a:solidFill>
                  <a:srgbClr val="FF0000"/>
                </a:solidFill>
              </a:rPr>
              <a:t>ATTENTION</a:t>
            </a:r>
            <a:r>
              <a:rPr lang="fr-FR" sz="2000" b="0" kern="0" dirty="0">
                <a:solidFill>
                  <a:schemeClr val="tx1"/>
                </a:solidFill>
              </a:rPr>
              <a:t> cela impliquera </a:t>
            </a:r>
            <a:r>
              <a:rPr lang="fr-FR" sz="2000" kern="0" dirty="0">
                <a:solidFill>
                  <a:schemeClr val="tx1"/>
                </a:solidFill>
              </a:rPr>
              <a:t>toujours</a:t>
            </a:r>
            <a:r>
              <a:rPr lang="fr-FR" sz="2000" b="0" kern="0" dirty="0">
                <a:solidFill>
                  <a:schemeClr val="tx1"/>
                </a:solidFill>
              </a:rPr>
              <a:t> des </a:t>
            </a:r>
            <a:r>
              <a:rPr lang="fr-FR" dirty="0"/>
              <a:t>CONTRAINTES</a:t>
            </a:r>
            <a:r>
              <a:rPr lang="fr-FR" sz="2000" b="0" kern="0" dirty="0">
                <a:solidFill>
                  <a:schemeClr val="tx1"/>
                </a:solidFill>
              </a:rPr>
              <a:t> , </a:t>
            </a:r>
          </a:p>
          <a:p>
            <a:pPr marL="800100" lvl="1" indent="-342900" algn="l">
              <a:buFont typeface="Arial" charset="0"/>
              <a:buChar char="•"/>
            </a:pPr>
            <a:r>
              <a:rPr lang="fr-FR" sz="1600" b="0" kern="0" dirty="0">
                <a:solidFill>
                  <a:schemeClr val="tx1"/>
                </a:solidFill>
              </a:rPr>
              <a:t>Ne pas faire d’offre promotionnelle choisie par la </a:t>
            </a:r>
            <a:r>
              <a:rPr lang="fr-FR" sz="1600" b="0" kern="0" dirty="0">
                <a:solidFill>
                  <a:srgbClr val="FF0000"/>
                </a:solidFill>
              </a:rPr>
              <a:t>majorité</a:t>
            </a:r>
            <a:r>
              <a:rPr lang="fr-FR" sz="1600" b="0" kern="0" dirty="0">
                <a:solidFill>
                  <a:schemeClr val="tx1"/>
                </a:solidFill>
              </a:rPr>
              <a:t> des clients, qui entrainerait un baisse du CA</a:t>
            </a:r>
          </a:p>
          <a:p>
            <a:pPr marL="800100" lvl="1" indent="-342900" algn="l">
              <a:buFont typeface="Arial" charset="0"/>
              <a:buChar char="•"/>
            </a:pPr>
            <a:r>
              <a:rPr lang="fr-FR" sz="1600" b="0" kern="0" dirty="0">
                <a:solidFill>
                  <a:schemeClr val="tx1"/>
                </a:solidFill>
              </a:rPr>
              <a:t> Prévoir la possibilité d’annuler une tarification particulière, avant la consommation si les conditions changent (</a:t>
            </a:r>
            <a:r>
              <a:rPr lang="fr-FR" sz="1600" b="0" kern="0" dirty="0">
                <a:solidFill>
                  <a:srgbClr val="FF0000"/>
                </a:solidFill>
              </a:rPr>
              <a:t>contraintes physiques</a:t>
            </a:r>
            <a:r>
              <a:rPr lang="fr-FR" sz="1600" b="0" kern="0" dirty="0">
                <a:solidFill>
                  <a:schemeClr val="tx1"/>
                </a:solidFill>
              </a:rPr>
              <a:t>)</a:t>
            </a:r>
          </a:p>
          <a:p>
            <a:pPr marL="800100" lvl="1" indent="-342900" algn="l">
              <a:buFont typeface="Arial" charset="0"/>
              <a:buChar char="•"/>
            </a:pPr>
            <a:r>
              <a:rPr lang="fr-FR" sz="1600" b="0" kern="0" dirty="0">
                <a:solidFill>
                  <a:schemeClr val="tx1"/>
                </a:solidFill>
              </a:rPr>
              <a:t>Prévoir des </a:t>
            </a:r>
            <a:r>
              <a:rPr lang="fr-FR" sz="1600" b="0" kern="0" dirty="0">
                <a:solidFill>
                  <a:srgbClr val="FF0000"/>
                </a:solidFill>
              </a:rPr>
              <a:t>contraintes temporelles </a:t>
            </a:r>
            <a:r>
              <a:rPr lang="fr-FR" sz="1600" b="0" kern="0" dirty="0">
                <a:solidFill>
                  <a:schemeClr val="tx1"/>
                </a:solidFill>
              </a:rPr>
              <a:t>(par ex: un tarif promotionnel obligeant à skier 2 ou 3 jours au lieu d’une seule journée</a:t>
            </a:r>
            <a:r>
              <a:rPr lang="is-IS" sz="1600" b="0" kern="0" dirty="0">
                <a:solidFill>
                  <a:schemeClr val="tx1"/>
                </a:solidFill>
              </a:rPr>
              <a:t>…)</a:t>
            </a:r>
          </a:p>
          <a:p>
            <a:pPr marL="800100" lvl="1" indent="-342900" algn="l">
              <a:buFont typeface="Arial" charset="0"/>
              <a:buChar char="•"/>
            </a:pPr>
            <a:r>
              <a:rPr lang="is-IS" sz="1600" b="0" kern="0" dirty="0">
                <a:solidFill>
                  <a:schemeClr val="tx1"/>
                </a:solidFill>
              </a:rPr>
              <a:t>Négocier avec les autres acteurs touristiques des </a:t>
            </a:r>
            <a:r>
              <a:rPr lang="is-IS" sz="1600" b="0" kern="0" dirty="0">
                <a:solidFill>
                  <a:srgbClr val="FF0000"/>
                </a:solidFill>
              </a:rPr>
              <a:t>contraintes commerciales </a:t>
            </a:r>
            <a:r>
              <a:rPr lang="is-IS" sz="1600" b="0" kern="0" dirty="0">
                <a:solidFill>
                  <a:schemeClr val="tx1"/>
                </a:solidFill>
              </a:rPr>
              <a:t>: </a:t>
            </a:r>
            <a:r>
              <a:rPr lang="fr-CH" sz="1600" b="0" kern="0" dirty="0" err="1">
                <a:solidFill>
                  <a:schemeClr val="tx1"/>
                </a:solidFill>
              </a:rPr>
              <a:t>pricing</a:t>
            </a:r>
            <a:r>
              <a:rPr lang="fr-CH" sz="1600" b="0" kern="0" dirty="0">
                <a:solidFill>
                  <a:schemeClr val="tx1"/>
                </a:solidFill>
              </a:rPr>
              <a:t> (par exemple actions spéciales en basse/début/fin saison… </a:t>
            </a:r>
            <a:r>
              <a:rPr lang="is-IS" sz="1600" b="0" kern="0" dirty="0">
                <a:solidFill>
                  <a:schemeClr val="tx1"/>
                </a:solidFill>
              </a:rPr>
              <a:t>)</a:t>
            </a: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A76346D3-9CA4-1142-A0EC-8C16148BC51F}"/>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1C043D4A-CB99-CF49-8908-AE63F190EA3F}"/>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D0976AEA-C91D-0C4D-81DE-71AB96125C39}"/>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4711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15</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64854"/>
            <a:ext cx="8512175"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CH" sz="2000" dirty="0"/>
              <a:t>	D’autres considérations liées au </a:t>
            </a:r>
            <a:r>
              <a:rPr lang="fr-FR" sz="2000" dirty="0" err="1"/>
              <a:t>Yield</a:t>
            </a:r>
            <a:r>
              <a:rPr lang="fr-FR" sz="2000" dirty="0"/>
              <a:t> Management</a:t>
            </a:r>
            <a:r>
              <a:rPr lang="is-IS" sz="2000" dirty="0"/>
              <a:t>…</a:t>
            </a:r>
          </a:p>
          <a:p>
            <a:pPr algn="l"/>
            <a:endParaRPr lang="fr-FR" sz="2000" dirty="0"/>
          </a:p>
          <a:p>
            <a:pPr algn="l"/>
            <a:r>
              <a:rPr lang="fr-FR" sz="2000" b="0" kern="0" dirty="0">
                <a:solidFill>
                  <a:schemeClr val="tx1"/>
                </a:solidFill>
              </a:rPr>
              <a:t>Afin d’optimiser le CA il est nécessaire également de </a:t>
            </a:r>
            <a:r>
              <a:rPr lang="fr-FR" dirty="0"/>
              <a:t>fidéliser</a:t>
            </a:r>
            <a:r>
              <a:rPr lang="fr-FR" sz="2000" b="0" kern="0" dirty="0">
                <a:solidFill>
                  <a:schemeClr val="tx1"/>
                </a:solidFill>
              </a:rPr>
              <a:t> la clientèle, </a:t>
            </a:r>
            <a:r>
              <a:rPr lang="fr-FR" sz="2000" b="0" kern="0" dirty="0" err="1">
                <a:solidFill>
                  <a:schemeClr val="tx1"/>
                </a:solidFill>
              </a:rPr>
              <a:t>p.e</a:t>
            </a:r>
            <a:r>
              <a:rPr lang="fr-FR" sz="2000" b="0" kern="0" dirty="0">
                <a:solidFill>
                  <a:schemeClr val="tx1"/>
                </a:solidFill>
              </a:rPr>
              <a:t> avec :</a:t>
            </a:r>
          </a:p>
          <a:p>
            <a:pPr marL="800100" lvl="1" indent="-342900" algn="l">
              <a:buFont typeface="Arial" charset="0"/>
              <a:buChar char="•"/>
            </a:pPr>
            <a:r>
              <a:rPr lang="fr-FR" sz="1600" b="0" kern="0" dirty="0">
                <a:solidFill>
                  <a:schemeClr val="tx1"/>
                </a:solidFill>
              </a:rPr>
              <a:t>Vente de </a:t>
            </a:r>
            <a:r>
              <a:rPr lang="fr-FR" sz="1600" kern="0" dirty="0">
                <a:solidFill>
                  <a:schemeClr val="tx1"/>
                </a:solidFill>
              </a:rPr>
              <a:t>forfaits-saison</a:t>
            </a:r>
            <a:r>
              <a:rPr lang="fr-FR" sz="1600" b="0" kern="0" dirty="0">
                <a:solidFill>
                  <a:schemeClr val="tx1"/>
                </a:solidFill>
              </a:rPr>
              <a:t> ou annuel</a:t>
            </a:r>
          </a:p>
          <a:p>
            <a:pPr marL="800100" lvl="1" indent="-342900" algn="l">
              <a:buFont typeface="Arial" charset="0"/>
              <a:buChar char="•"/>
            </a:pPr>
            <a:r>
              <a:rPr lang="fr-CH" sz="1600" b="0" kern="0" dirty="0">
                <a:solidFill>
                  <a:schemeClr val="tx1"/>
                </a:solidFill>
              </a:rPr>
              <a:t>Mise en place de </a:t>
            </a:r>
            <a:r>
              <a:rPr lang="fr-CH" sz="1600" kern="0" dirty="0">
                <a:solidFill>
                  <a:schemeClr val="tx1"/>
                </a:solidFill>
              </a:rPr>
              <a:t>carte de fidélité </a:t>
            </a:r>
            <a:r>
              <a:rPr lang="fr-CH" sz="1600" b="0" kern="0" dirty="0">
                <a:solidFill>
                  <a:schemeClr val="tx1"/>
                </a:solidFill>
              </a:rPr>
              <a:t>permettant d’obtenir des réductions, des services supplémentaires, voire des cadeaux ou l’accès à des « </a:t>
            </a:r>
            <a:r>
              <a:rPr lang="fr-CH" sz="1600" kern="0" dirty="0">
                <a:solidFill>
                  <a:schemeClr val="tx1"/>
                </a:solidFill>
              </a:rPr>
              <a:t>services originaux qui n’ont pas de prix</a:t>
            </a:r>
            <a:r>
              <a:rPr lang="fr-CH" sz="1600" b="0" kern="0" dirty="0">
                <a:solidFill>
                  <a:schemeClr val="tx1"/>
                </a:solidFill>
              </a:rPr>
              <a:t> »</a:t>
            </a:r>
            <a:endParaRPr lang="is-IS" sz="1600" b="0" kern="0" dirty="0">
              <a:solidFill>
                <a:schemeClr val="tx1"/>
              </a:solidFill>
            </a:endParaRPr>
          </a:p>
          <a:p>
            <a:r>
              <a:rPr lang="fr-FR" sz="2000" b="0" kern="0" dirty="0">
                <a:solidFill>
                  <a:schemeClr val="tx1"/>
                </a:solidFill>
              </a:rPr>
              <a:t>Mais cela impliquera de particulièrement travailler la </a:t>
            </a:r>
          </a:p>
          <a:p>
            <a:pPr algn="l"/>
            <a:r>
              <a:rPr lang="fr-FR" sz="2000" b="0" kern="0" dirty="0">
                <a:solidFill>
                  <a:schemeClr val="tx1"/>
                </a:solidFill>
              </a:rPr>
              <a:t>	           </a:t>
            </a:r>
            <a:r>
              <a:rPr lang="fr-FR" dirty="0"/>
              <a:t>Qualité du service</a:t>
            </a:r>
            <a:r>
              <a:rPr lang="is-IS" sz="2000" b="0" kern="0" dirty="0">
                <a:solidFill>
                  <a:schemeClr val="tx1"/>
                </a:solidFill>
              </a:rPr>
              <a:t> qui est l’affaire de </a:t>
            </a:r>
            <a:r>
              <a:rPr lang="is-IS" dirty="0"/>
              <a:t>tous</a:t>
            </a:r>
            <a:r>
              <a:rPr lang="is-IS" sz="2000" b="0" kern="0" dirty="0">
                <a:solidFill>
                  <a:schemeClr val="tx1"/>
                </a:solidFill>
              </a:rPr>
              <a:t>  !</a:t>
            </a:r>
            <a:r>
              <a:rPr lang="fr-FR" sz="2000" b="0" kern="0" dirty="0">
                <a:solidFill>
                  <a:schemeClr val="tx1"/>
                </a:solidFill>
              </a:rPr>
              <a:t> </a:t>
            </a:r>
          </a:p>
          <a:p>
            <a:pPr marL="742950" lvl="1" indent="-285750" algn="l">
              <a:buFont typeface="Wingdings" charset="2"/>
              <a:buChar char="è"/>
            </a:pPr>
            <a:r>
              <a:rPr lang="fr-FR" sz="1600" b="0" kern="0" dirty="0">
                <a:solidFill>
                  <a:schemeClr val="tx1"/>
                </a:solidFill>
              </a:rPr>
              <a:t>Mise en place d’outils permettant des « retours-clients » simples (</a:t>
            </a:r>
            <a:r>
              <a:rPr lang="fr-FR" sz="1600" b="0" kern="0" dirty="0" err="1">
                <a:solidFill>
                  <a:schemeClr val="tx1"/>
                </a:solidFill>
              </a:rPr>
              <a:t>enqu</a:t>
            </a:r>
            <a:r>
              <a:rPr lang="fr-CH" sz="1600" b="0" kern="0" dirty="0">
                <a:solidFill>
                  <a:schemeClr val="tx1"/>
                </a:solidFill>
              </a:rPr>
              <a:t>êtes de satisfaction </a:t>
            </a:r>
            <a:r>
              <a:rPr lang="fr-CH" sz="1600" b="0" kern="0" dirty="0" err="1">
                <a:solidFill>
                  <a:schemeClr val="tx1"/>
                </a:solidFill>
              </a:rPr>
              <a:t>p.e</a:t>
            </a:r>
            <a:r>
              <a:rPr lang="fr-CH" sz="1600" b="0" kern="0" dirty="0">
                <a:solidFill>
                  <a:schemeClr val="tx1"/>
                </a:solidFill>
              </a:rPr>
              <a:t>.) </a:t>
            </a:r>
          </a:p>
          <a:p>
            <a:r>
              <a:rPr lang="fr-FR" sz="2000" b="0" kern="0" dirty="0">
                <a:solidFill>
                  <a:schemeClr val="tx1"/>
                </a:solidFill>
              </a:rPr>
              <a:t>« </a:t>
            </a:r>
            <a:r>
              <a:rPr lang="fr-FR" dirty="0"/>
              <a:t>un client satisfait raconte son séjour à </a:t>
            </a:r>
            <a:r>
              <a:rPr lang="fr-FR" dirty="0">
                <a:solidFill>
                  <a:srgbClr val="00B050"/>
                </a:solidFill>
              </a:rPr>
              <a:t>trois</a:t>
            </a:r>
            <a:r>
              <a:rPr lang="fr-FR" dirty="0"/>
              <a:t> personnes, un mécontent à </a:t>
            </a:r>
            <a:r>
              <a:rPr lang="fr-FR" dirty="0">
                <a:solidFill>
                  <a:srgbClr val="FF0000"/>
                </a:solidFill>
              </a:rPr>
              <a:t>dix</a:t>
            </a:r>
            <a:r>
              <a:rPr lang="fr-FR" dirty="0"/>
              <a:t> »</a:t>
            </a: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8FCAE010-B2D2-CB49-8AF7-ECF8DE3A890B}"/>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2E50EC4E-532C-F94D-A562-D9AFD45C1B48}"/>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1BBE1DD6-F99E-7F41-A653-A00BBA81BBC4}"/>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8624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16</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641928"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CH" sz="2000" dirty="0"/>
              <a:t>En parallèle au </a:t>
            </a:r>
            <a:r>
              <a:rPr lang="fr-CH" sz="2000" dirty="0" err="1"/>
              <a:t>Yield</a:t>
            </a:r>
            <a:r>
              <a:rPr lang="fr-CH" sz="2000" dirty="0"/>
              <a:t> Management d’autres solutions de tarification sont</a:t>
            </a:r>
          </a:p>
          <a:p>
            <a:pPr algn="l"/>
            <a:r>
              <a:rPr lang="fr-CH" sz="2000" dirty="0"/>
              <a:t>récemment apparues : elles </a:t>
            </a:r>
            <a:r>
              <a:rPr lang="fr-CH" sz="2000" dirty="0" err="1"/>
              <a:t>apparaissen</a:t>
            </a:r>
            <a:r>
              <a:rPr lang="fr-CH" sz="2000" dirty="0"/>
              <a:t> très et innovantes</a:t>
            </a:r>
            <a:r>
              <a:rPr lang="is-IS" sz="2000" dirty="0"/>
              <a:t>…</a:t>
            </a:r>
          </a:p>
          <a:p>
            <a:pPr algn="l"/>
            <a:endParaRPr lang="fr-FR" sz="2000" dirty="0"/>
          </a:p>
          <a:p>
            <a:pPr marL="342900" indent="-342900" algn="l">
              <a:buFont typeface="Arial" panose="020B0604020202020204" pitchFamily="34" charset="0"/>
              <a:buChar char="•"/>
            </a:pPr>
            <a:r>
              <a:rPr lang="fr-FR" sz="2000" b="0" dirty="0"/>
              <a:t>Dès Octobre 2016 : Saas-</a:t>
            </a:r>
            <a:r>
              <a:rPr lang="fr-FR" sz="2000" b="0" dirty="0" err="1"/>
              <a:t>Fee</a:t>
            </a:r>
            <a:r>
              <a:rPr lang="fr-FR" sz="2000" b="0" dirty="0"/>
              <a:t> a lancé le forfait saison à CHF 222.- </a:t>
            </a:r>
          </a:p>
          <a:p>
            <a:pPr algn="l"/>
            <a:endParaRPr lang="fr-FR" sz="2000" b="0" dirty="0"/>
          </a:p>
          <a:p>
            <a:pPr marL="342900" indent="-342900" algn="l">
              <a:buFont typeface="Arial" panose="020B0604020202020204" pitchFamily="34" charset="0"/>
              <a:buChar char="•"/>
            </a:pPr>
            <a:r>
              <a:rPr lang="fr-FR" sz="2000" b="0" dirty="0"/>
              <a:t>Au printemps 2017 : un groupe de stations  </a:t>
            </a:r>
          </a:p>
          <a:p>
            <a:pPr algn="l"/>
            <a:r>
              <a:rPr lang="fr-FR" sz="2000" b="0" dirty="0">
                <a:cs typeface="ＭＳ Ｐゴシック" pitchFamily="-112" charset="-128"/>
              </a:rPr>
              <a:t>                                       suisses a mis en place le :</a:t>
            </a:r>
            <a:r>
              <a:rPr lang="fr-FR" b="0" dirty="0"/>
              <a:t>			</a:t>
            </a:r>
          </a:p>
          <a:p>
            <a:pPr algn="l"/>
            <a:endParaRPr lang="fr-FR" sz="2000" b="0" dirty="0"/>
          </a:p>
          <a:p>
            <a:pPr algn="l"/>
            <a:endParaRPr lang="fr-FR" sz="2000" b="0" dirty="0"/>
          </a:p>
          <a:p>
            <a:pPr marL="342900" indent="-342900" algn="l">
              <a:buFont typeface="Arial" panose="020B0604020202020204" pitchFamily="34" charset="0"/>
              <a:buChar char="•"/>
            </a:pPr>
            <a:r>
              <a:rPr lang="fr-FR" sz="2000" b="0" dirty="0"/>
              <a:t>Le </a:t>
            </a:r>
            <a:r>
              <a:rPr lang="fr-FR" sz="2000" b="0" dirty="0" err="1"/>
              <a:t>SnowPass</a:t>
            </a:r>
            <a:r>
              <a:rPr lang="fr-FR" sz="2000" b="0" dirty="0"/>
              <a:t> débarquera en Europe la saison prochaine</a:t>
            </a:r>
          </a:p>
          <a:p>
            <a:pPr marL="342900" indent="-342900" algn="l">
              <a:buFont typeface="Arial" panose="020B0604020202020204" pitchFamily="34" charset="0"/>
              <a:buChar char="•"/>
            </a:pPr>
            <a:endParaRPr lang="fr-FR" sz="2000" b="0" dirty="0"/>
          </a:p>
          <a:p>
            <a:pPr marL="342900" indent="-342900" algn="l">
              <a:buFont typeface="Arial" panose="020B0604020202020204" pitchFamily="34" charset="0"/>
              <a:buChar char="•"/>
            </a:pPr>
            <a:r>
              <a:rPr lang="fr-FR" sz="2000" b="0" dirty="0"/>
              <a:t>D’autres suivront : le trend est lancé</a:t>
            </a:r>
            <a:r>
              <a:rPr lang="mr-IN" sz="2000" b="0" dirty="0"/>
              <a:t>…</a:t>
            </a:r>
            <a:r>
              <a:rPr lang="fr-CH" sz="2000" b="0" dirty="0"/>
              <a:t>.</a:t>
            </a:r>
            <a:endParaRPr lang="fr-FR" sz="2000" b="0" dirty="0"/>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pic>
        <p:nvPicPr>
          <p:cNvPr id="2" name="Image 1">
            <a:extLst>
              <a:ext uri="{FF2B5EF4-FFF2-40B4-BE49-F238E27FC236}">
                <a16:creationId xmlns:a16="http://schemas.microsoft.com/office/drawing/2014/main" id="{D2951DC8-98B0-BE4E-BD66-3674073C11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6256" y="4509120"/>
            <a:ext cx="1109006" cy="1202020"/>
          </a:xfrm>
          <a:prstGeom prst="rect">
            <a:avLst/>
          </a:prstGeom>
        </p:spPr>
      </p:pic>
      <p:pic>
        <p:nvPicPr>
          <p:cNvPr id="3" name="Image 2">
            <a:extLst>
              <a:ext uri="{FF2B5EF4-FFF2-40B4-BE49-F238E27FC236}">
                <a16:creationId xmlns:a16="http://schemas.microsoft.com/office/drawing/2014/main" id="{EF924B7E-D0E7-6B49-855B-604221B84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2464" y="3371015"/>
            <a:ext cx="2413992" cy="969475"/>
          </a:xfrm>
          <a:prstGeom prst="rect">
            <a:avLst/>
          </a:prstGeom>
        </p:spPr>
      </p:pic>
      <p:graphicFrame>
        <p:nvGraphicFramePr>
          <p:cNvPr id="15" name="Objet 14">
            <a:extLst>
              <a:ext uri="{FF2B5EF4-FFF2-40B4-BE49-F238E27FC236}">
                <a16:creationId xmlns:a16="http://schemas.microsoft.com/office/drawing/2014/main" id="{7B991A48-F982-8D4C-8579-97FF4E2EEBD0}"/>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6" imgW="3505689" imgH="3809524" progId="MSPhotoEd.3">
                  <p:embed/>
                </p:oleObj>
              </mc:Choice>
              <mc:Fallback>
                <p:oleObj r:id="rId6" imgW="3505689" imgH="3809524" progId="MSPhotoEd.3">
                  <p:embed/>
                  <p:pic>
                    <p:nvPicPr>
                      <p:cNvPr id="10" name="Obje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feld 2">
            <a:extLst>
              <a:ext uri="{FF2B5EF4-FFF2-40B4-BE49-F238E27FC236}">
                <a16:creationId xmlns:a16="http://schemas.microsoft.com/office/drawing/2014/main" id="{F3B032EA-5E0E-CA4A-ADAA-E44555E3825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8" name="Rectangle 17">
            <a:extLst>
              <a:ext uri="{FF2B5EF4-FFF2-40B4-BE49-F238E27FC236}">
                <a16:creationId xmlns:a16="http://schemas.microsoft.com/office/drawing/2014/main" id="{C1F4B3F0-C7F8-C847-907B-27F160399A0E}"/>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64815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17</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2536" y="1576358"/>
            <a:ext cx="921702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Mais revenons sur la Tarification dynamique </a:t>
            </a:r>
            <a:r>
              <a:rPr lang="mr-IN" sz="2000" dirty="0"/>
              <a:t>…</a:t>
            </a:r>
            <a:r>
              <a:rPr lang="fr-CH" sz="2000" dirty="0"/>
              <a:t>.</a:t>
            </a:r>
          </a:p>
          <a:p>
            <a:pPr algn="l"/>
            <a:endParaRPr lang="fr-FR" sz="2000" dirty="0"/>
          </a:p>
          <a:p>
            <a:pPr algn="l"/>
            <a:r>
              <a:rPr lang="fr-FR" sz="2000" b="0" kern="0" dirty="0">
                <a:solidFill>
                  <a:schemeClr val="tx1"/>
                </a:solidFill>
              </a:rPr>
              <a:t>	Ainsi dans le domaine des activités de loisirs, les parcs d’attraction 	accompagnent les stations de ski dans cette voie …</a:t>
            </a:r>
          </a:p>
          <a:p>
            <a:pPr algn="l"/>
            <a:r>
              <a:rPr lang="fr-FR" sz="2000" b="0" kern="0" dirty="0">
                <a:solidFill>
                  <a:schemeClr val="tx1"/>
                </a:solidFill>
              </a:rPr>
              <a:t>	Pourtant, la tarification dynamique véhicule encore de trop nombreuses 	idées erronées : </a:t>
            </a:r>
          </a:p>
          <a:p>
            <a:pPr algn="l"/>
            <a:endParaRPr lang="fr-FR" sz="2000" b="0" kern="0" dirty="0">
              <a:solidFill>
                <a:schemeClr val="tx1"/>
              </a:solidFill>
            </a:endParaRPr>
          </a:p>
          <a:p>
            <a:pPr marL="800100" lvl="1" indent="-342900" algn="l">
              <a:buFont typeface="Arial" charset="0"/>
              <a:buChar char="•"/>
            </a:pPr>
            <a:r>
              <a:rPr lang="fr-FR" sz="1800" b="0" kern="0" dirty="0">
                <a:solidFill>
                  <a:schemeClr val="tx1"/>
                </a:solidFill>
              </a:rPr>
              <a:t>Tarification dynamique = érosion du rendement : </a:t>
            </a:r>
            <a:r>
              <a:rPr lang="fr-FR"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La clientèle n’est pas habituée à ce mode d’achat :</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Mécontentement de la clientèle avec des tarifs # pour les uns/autres:</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r>
              <a:rPr lang="fr-CH" sz="1800" b="0" kern="0" dirty="0">
                <a:solidFill>
                  <a:schemeClr val="tx1"/>
                </a:solidFill>
              </a:rPr>
              <a:t>Cela nécessite un seul système de billetterie pour tout faire :</a:t>
            </a:r>
            <a:r>
              <a:rPr lang="fr-CH" sz="1600" b="0" kern="0" dirty="0">
                <a:solidFill>
                  <a:schemeClr val="tx1"/>
                </a:solidFill>
              </a:rPr>
              <a:t>	</a:t>
            </a:r>
            <a:r>
              <a:rPr lang="fr-FR" sz="2400" kern="0" dirty="0">
                <a:solidFill>
                  <a:srgbClr val="00B050"/>
                </a:solidFill>
              </a:rPr>
              <a:t>VRAI</a:t>
            </a:r>
            <a:r>
              <a:rPr lang="fr-FR" sz="2400" b="0" kern="0" dirty="0">
                <a:solidFill>
                  <a:schemeClr val="tx1"/>
                </a:solidFill>
              </a:rPr>
              <a:t>/</a:t>
            </a:r>
            <a:r>
              <a:rPr lang="fr-FR" sz="2400" dirty="0">
                <a:solidFill>
                  <a:srgbClr val="FF0000"/>
                </a:solidFill>
              </a:rPr>
              <a:t>FAUX </a:t>
            </a:r>
            <a:r>
              <a:rPr lang="fr-FR" sz="2400" dirty="0">
                <a:solidFill>
                  <a:schemeClr val="tx1"/>
                </a:solidFill>
              </a:rPr>
              <a:t>?</a:t>
            </a:r>
          </a:p>
          <a:p>
            <a:pPr marL="800100" lvl="1" indent="-342900" algn="l">
              <a:buFont typeface="Arial" charset="0"/>
              <a:buChar char="•"/>
            </a:pPr>
            <a:endParaRPr lang="fr-FR" sz="2400" dirty="0">
              <a:solidFill>
                <a:srgbClr val="FF0000"/>
              </a:solidFill>
            </a:endParaRPr>
          </a:p>
          <a:p>
            <a:pPr marL="800100" lvl="1" indent="-342900" algn="l">
              <a:buFont typeface="Arial" charset="0"/>
              <a:buChar char="•"/>
            </a:pPr>
            <a:endParaRPr lang="fr-FR" sz="2400" dirty="0">
              <a:solidFill>
                <a:srgbClr val="FF0000"/>
              </a:solidFill>
            </a:endParaRPr>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5241DE5F-FF33-AA48-B3A0-E8377EA17A77}"/>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79C51396-B972-704F-A049-73A547BE934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9110C62C-6A84-2042-A5B0-96BFC522405D}"/>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2899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18</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36746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Tarification dynamique = érosion du rendement : </a:t>
            </a:r>
            <a:r>
              <a:rPr lang="fr-FR" sz="2000" b="0" kern="0" dirty="0">
                <a:solidFill>
                  <a:schemeClr val="tx1"/>
                </a:solidFill>
              </a:rPr>
              <a:t>	</a:t>
            </a:r>
            <a:r>
              <a:rPr lang="fr-FR" dirty="0">
                <a:solidFill>
                  <a:srgbClr val="FF0000"/>
                </a:solidFill>
              </a:rPr>
              <a:t>FAUX</a:t>
            </a:r>
          </a:p>
          <a:p>
            <a:pPr algn="l"/>
            <a:endParaRPr lang="fr-CH" sz="2000" dirty="0"/>
          </a:p>
          <a:p>
            <a:pPr algn="l"/>
            <a:r>
              <a:rPr lang="fr-FR" sz="1400" b="0" dirty="0">
                <a:solidFill>
                  <a:schemeClr val="tx1"/>
                </a:solidFill>
              </a:rPr>
              <a:t>La mise en œuvre d'une stratégie de tarification dynamique pour piloter les préventes permet en réalité :</a:t>
            </a:r>
          </a:p>
          <a:p>
            <a:pPr algn="l"/>
            <a:endParaRPr lang="fr-FR" sz="1400" b="0" dirty="0">
              <a:solidFill>
                <a:schemeClr val="tx1"/>
              </a:solidFill>
            </a:endParaRPr>
          </a:p>
          <a:p>
            <a:pPr marL="285750" indent="-285750" algn="l">
              <a:buFont typeface="Arial" panose="020B0604020202020204" pitchFamily="34" charset="0"/>
              <a:buChar char="•"/>
            </a:pPr>
            <a:r>
              <a:rPr lang="fr-FR" sz="1400" dirty="0">
                <a:solidFill>
                  <a:schemeClr val="tx1"/>
                </a:solidFill>
              </a:rPr>
              <a:t>d'augmenter le rendement</a:t>
            </a:r>
            <a:r>
              <a:rPr lang="fr-FR" sz="1400" b="0" dirty="0">
                <a:solidFill>
                  <a:schemeClr val="tx1"/>
                </a:solidFill>
              </a:rPr>
              <a:t>, à mesure que l’on se débarrasse des remises «non datées», </a:t>
            </a:r>
            <a:r>
              <a:rPr lang="fr-FR" sz="1400" b="0" dirty="0" err="1">
                <a:solidFill>
                  <a:schemeClr val="tx1"/>
                </a:solidFill>
              </a:rPr>
              <a:t>p.e</a:t>
            </a:r>
            <a:r>
              <a:rPr lang="fr-FR" sz="1400" b="0" dirty="0">
                <a:solidFill>
                  <a:schemeClr val="tx1"/>
                </a:solidFill>
              </a:rPr>
              <a:t>. les coupons utilisables à tout moment </a:t>
            </a:r>
          </a:p>
          <a:p>
            <a:pPr marL="285750" indent="-285750" algn="l">
              <a:buFont typeface="Arial" panose="020B0604020202020204" pitchFamily="34" charset="0"/>
              <a:buChar char="•"/>
            </a:pPr>
            <a:r>
              <a:rPr lang="fr-FR" sz="1400" dirty="0">
                <a:solidFill>
                  <a:schemeClr val="tx1"/>
                </a:solidFill>
              </a:rPr>
              <a:t>de maximiser le chiffre d’affaires </a:t>
            </a:r>
            <a:r>
              <a:rPr lang="fr-FR" sz="1400" b="0" dirty="0">
                <a:solidFill>
                  <a:schemeClr val="tx1"/>
                </a:solidFill>
              </a:rPr>
              <a:t>les jours de meilleure affluence (en évitant l’utilisation des coupons ces jours là et donc de minimiser le rendement)</a:t>
            </a:r>
          </a:p>
          <a:p>
            <a:pPr marL="285750" indent="-285750" algn="l">
              <a:buFont typeface="Arial" panose="020B0604020202020204" pitchFamily="34" charset="0"/>
              <a:buChar char="•"/>
            </a:pPr>
            <a:endParaRPr lang="fr-FR" sz="1400" b="0" dirty="0">
              <a:solidFill>
                <a:schemeClr val="tx1"/>
              </a:solidFill>
            </a:endParaRPr>
          </a:p>
          <a:p>
            <a:pPr algn="l"/>
            <a:r>
              <a:rPr lang="fr-FR" sz="1400" b="0" dirty="0">
                <a:solidFill>
                  <a:schemeClr val="tx1"/>
                </a:solidFill>
              </a:rPr>
              <a:t>En éliminant ces types de rabais, en proposant </a:t>
            </a:r>
            <a:r>
              <a:rPr lang="fr-FR" sz="1400" dirty="0">
                <a:solidFill>
                  <a:schemeClr val="tx1"/>
                </a:solidFill>
              </a:rPr>
              <a:t>le bon prix à la bonne personne au bon moment </a:t>
            </a:r>
            <a:r>
              <a:rPr lang="fr-FR" sz="1400" b="0" dirty="0">
                <a:solidFill>
                  <a:schemeClr val="tx1"/>
                </a:solidFill>
              </a:rPr>
              <a:t>et en générant des visites et des revenus avec une tarification dynamique, </a:t>
            </a:r>
            <a:r>
              <a:rPr lang="fr-FR" sz="1400" dirty="0">
                <a:solidFill>
                  <a:schemeClr val="tx1"/>
                </a:solidFill>
              </a:rPr>
              <a:t>le rendement peut en réalité augmenter.</a:t>
            </a:r>
          </a:p>
          <a:p>
            <a:pPr algn="l"/>
            <a:endParaRPr lang="fr-FR" sz="1400" b="0" dirty="0">
              <a:solidFill>
                <a:schemeClr val="tx1"/>
              </a:solidFill>
            </a:endParaRPr>
          </a:p>
          <a:p>
            <a:pPr algn="l"/>
            <a:r>
              <a:rPr lang="fr-FR" sz="1400" b="0" i="1" dirty="0">
                <a:solidFill>
                  <a:schemeClr val="tx1"/>
                </a:solidFill>
              </a:rPr>
              <a:t>NOTE :	Je vous renvoie auprès de la société </a:t>
            </a:r>
            <a:r>
              <a:rPr lang="fr-FR" sz="1400" i="1" dirty="0" err="1">
                <a:solidFill>
                  <a:schemeClr val="tx1"/>
                </a:solidFill>
              </a:rPr>
              <a:t>Liftopia</a:t>
            </a:r>
            <a:r>
              <a:rPr lang="fr-FR" sz="1400" b="0" i="1" dirty="0">
                <a:solidFill>
                  <a:schemeClr val="tx1"/>
                </a:solidFill>
              </a:rPr>
              <a:t> qui pourra vous montrer comment les sociétés de 	remontées mécaniques ou les parc de loisirs qui ont mis en place la tarification dynamique aux  	Etats-Unis ont été à même d’augmenter leurs revenus, dès la première saison de plus de 30%.... </a:t>
            </a:r>
            <a:endParaRPr lang="fr-FR" i="1"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6D8115B3-B618-6348-B803-4485A83FBECD}"/>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3B02BEE0-2D44-6342-9EF1-679B93A8124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4114EB1F-A3D1-AF49-B0D6-8119DFF5629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79544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19</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576358"/>
            <a:ext cx="836746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2000" dirty="0"/>
              <a:t>La clientèle n’est pas habituée à ce mode d’achat :</a:t>
            </a:r>
            <a:r>
              <a:rPr lang="fr-CH" sz="2000" b="0" kern="0" dirty="0">
                <a:solidFill>
                  <a:schemeClr val="tx1"/>
                </a:solidFill>
              </a:rPr>
              <a:t>	     </a:t>
            </a:r>
            <a:r>
              <a:rPr lang="fr-FR" dirty="0">
                <a:solidFill>
                  <a:srgbClr val="FF0000"/>
                </a:solidFill>
              </a:rPr>
              <a:t>FAUX</a:t>
            </a:r>
          </a:p>
          <a:p>
            <a:pPr algn="l"/>
            <a:endParaRPr lang="fr-CH" sz="2000" dirty="0"/>
          </a:p>
          <a:p>
            <a:pPr algn="l"/>
            <a:r>
              <a:rPr lang="fr-FR" sz="1400" b="0" dirty="0">
                <a:solidFill>
                  <a:schemeClr val="tx1"/>
                </a:solidFill>
              </a:rPr>
              <a:t>Regardez autour de vous : </a:t>
            </a:r>
          </a:p>
          <a:p>
            <a:pPr algn="l"/>
            <a:endParaRPr lang="fr-FR" sz="1400" b="0" dirty="0">
              <a:solidFill>
                <a:schemeClr val="tx1"/>
              </a:solidFill>
            </a:endParaRPr>
          </a:p>
          <a:p>
            <a:pPr marL="285750" indent="-285750" algn="l">
              <a:buFont typeface="Arial" panose="020B0604020202020204" pitchFamily="34" charset="0"/>
              <a:buChar char="•"/>
            </a:pPr>
            <a:r>
              <a:rPr lang="fr-FR" sz="1400" b="0" dirty="0">
                <a:solidFill>
                  <a:schemeClr val="tx1"/>
                </a:solidFill>
              </a:rPr>
              <a:t>Nous sommes désormais habitués à payer un </a:t>
            </a:r>
            <a:r>
              <a:rPr lang="fr-FR" sz="1400" dirty="0">
                <a:solidFill>
                  <a:schemeClr val="tx1"/>
                </a:solidFill>
              </a:rPr>
              <a:t>prix différent </a:t>
            </a:r>
            <a:r>
              <a:rPr lang="fr-FR" sz="1400" b="0" dirty="0">
                <a:solidFill>
                  <a:schemeClr val="tx1"/>
                </a:solidFill>
              </a:rPr>
              <a:t>nos billets d’avion, nos chambres d’hôtel, nos entrées aux concerts, etc., </a:t>
            </a:r>
            <a:r>
              <a:rPr lang="fr-FR" sz="1400" dirty="0">
                <a:solidFill>
                  <a:schemeClr val="tx1"/>
                </a:solidFill>
              </a:rPr>
              <a:t>en fonction du moment de leur achat, de la date à laquelle nous souhaitons les utiliser…</a:t>
            </a:r>
          </a:p>
          <a:p>
            <a:pPr marL="285750" indent="-285750" algn="l">
              <a:buFont typeface="Arial" panose="020B0604020202020204" pitchFamily="34" charset="0"/>
              <a:buChar char="•"/>
            </a:pPr>
            <a:r>
              <a:rPr lang="fr-FR" sz="1400" b="0" dirty="0">
                <a:solidFill>
                  <a:schemeClr val="tx1"/>
                </a:solidFill>
              </a:rPr>
              <a:t>La clientèle désormais est acquise à ces pratiques : acheter de cette façon est entré dans les mœurs et son expériences d'achat dans d'autres secteurs rend son adoption facile. </a:t>
            </a:r>
          </a:p>
          <a:p>
            <a:pPr marL="285750" indent="-285750" algn="l">
              <a:buFont typeface="Arial" panose="020B0604020202020204" pitchFamily="34" charset="0"/>
              <a:buChar char="•"/>
            </a:pPr>
            <a:r>
              <a:rPr lang="fr-FR" sz="1400" b="0" dirty="0">
                <a:solidFill>
                  <a:schemeClr val="tx1"/>
                </a:solidFill>
              </a:rPr>
              <a:t>NEANMOINS, cela </a:t>
            </a:r>
            <a:r>
              <a:rPr lang="fr-FR" sz="1400" dirty="0">
                <a:solidFill>
                  <a:schemeClr val="tx1"/>
                </a:solidFill>
              </a:rPr>
              <a:t>nécessite une communication claire</a:t>
            </a:r>
            <a:r>
              <a:rPr lang="fr-FR" sz="1400" b="0" dirty="0">
                <a:solidFill>
                  <a:schemeClr val="tx1"/>
                </a:solidFill>
              </a:rPr>
              <a:t> et représente une condition « sine qua none » de la mise en œuvre réussie d'une tarification dynamique pour les préventes. </a:t>
            </a:r>
          </a:p>
          <a:p>
            <a:pPr marL="285750" indent="-285750" algn="l">
              <a:buFont typeface="Arial" panose="020B0604020202020204" pitchFamily="34" charset="0"/>
              <a:buChar char="•"/>
            </a:pPr>
            <a:endParaRPr lang="fr-FR" sz="1400" b="0" dirty="0">
              <a:solidFill>
                <a:schemeClr val="tx1"/>
              </a:solidFill>
            </a:endParaRPr>
          </a:p>
          <a:p>
            <a:pPr algn="l"/>
            <a:endParaRPr lang="fr-FR" sz="1400" b="0" dirty="0">
              <a:solidFill>
                <a:schemeClr val="tx1"/>
              </a:solidFill>
            </a:endParaRPr>
          </a:p>
          <a:p>
            <a:pPr algn="l"/>
            <a:r>
              <a:rPr lang="fr-FR" sz="1400" b="0" dirty="0">
                <a:solidFill>
                  <a:schemeClr val="tx1"/>
                </a:solidFill>
                <a:sym typeface="Wingdings" pitchFamily="2" charset="2"/>
              </a:rPr>
              <a:t>	</a:t>
            </a:r>
            <a:r>
              <a:rPr lang="fr-FR" sz="1800" b="0" dirty="0">
                <a:solidFill>
                  <a:schemeClr val="tx1"/>
                </a:solidFill>
                <a:sym typeface="Wingdings" pitchFamily="2" charset="2"/>
              </a:rPr>
              <a:t>	 Voir les campagnes d’information d’</a:t>
            </a:r>
            <a:r>
              <a:rPr lang="fr-FR" sz="1800" b="0" dirty="0" err="1">
                <a:solidFill>
                  <a:schemeClr val="tx1"/>
                </a:solidFill>
                <a:sym typeface="Wingdings" pitchFamily="2" charset="2"/>
              </a:rPr>
              <a:t>Easyjet</a:t>
            </a:r>
            <a:r>
              <a:rPr lang="fr-FR" sz="1800" b="0" dirty="0">
                <a:solidFill>
                  <a:schemeClr val="tx1"/>
                </a:solidFill>
                <a:sym typeface="Wingdings" pitchFamily="2" charset="2"/>
              </a:rPr>
              <a:t>….</a:t>
            </a:r>
            <a:endParaRPr lang="fr-FR" sz="1800" b="0" dirty="0">
              <a:solidFill>
                <a:schemeClr val="tx1"/>
              </a:solidFill>
            </a:endParaRPr>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9F829EED-E52A-F242-9E47-6B13B08356A0}"/>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F41FBC57-8F95-574F-B5E4-D696389FA03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7920AF1F-D0BE-724D-8EB3-1F6FE5DE64C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6213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1389906" y="1412255"/>
            <a:ext cx="6350446" cy="936625"/>
          </a:xfrm>
        </p:spPr>
        <p:txBody>
          <a:bodyPr/>
          <a:lstStyle/>
          <a:p>
            <a:r>
              <a:rPr lang="fr-FR" sz="2400" dirty="0" err="1"/>
              <a:t>Yield</a:t>
            </a:r>
            <a:r>
              <a:rPr lang="fr-FR" sz="2400" dirty="0"/>
              <a:t> Management ou « Revenue Management » </a:t>
            </a:r>
            <a:br>
              <a:rPr lang="fr-FR" sz="2400" dirty="0"/>
            </a:br>
            <a:r>
              <a:rPr lang="fr-FR" sz="2400" dirty="0"/>
              <a:t>( </a:t>
            </a:r>
            <a:r>
              <a:rPr lang="fr-FR" sz="2000" b="0" i="1" dirty="0">
                <a:solidFill>
                  <a:schemeClr val="tx1"/>
                </a:solidFill>
              </a:rPr>
              <a:t>Tarification dynamique ou Tarification en temps réel )</a:t>
            </a:r>
          </a:p>
        </p:txBody>
      </p:sp>
      <p:sp>
        <p:nvSpPr>
          <p:cNvPr id="4" name="Espace réservé du texte vertical 3"/>
          <p:cNvSpPr>
            <a:spLocks noGrp="1"/>
          </p:cNvSpPr>
          <p:nvPr>
            <p:ph type="body" orient="vert" idx="1"/>
          </p:nvPr>
        </p:nvSpPr>
        <p:spPr>
          <a:xfrm rot="16200000">
            <a:off x="2661556" y="308755"/>
            <a:ext cx="3711601" cy="8675687"/>
          </a:xfrm>
        </p:spPr>
        <p:txBody>
          <a:bodyPr/>
          <a:lstStyle/>
          <a:p>
            <a:pPr marL="0" indent="0">
              <a:buNone/>
            </a:pPr>
            <a:r>
              <a:rPr lang="fr-FR" dirty="0"/>
              <a:t>	Définition</a:t>
            </a:r>
            <a:endParaRPr lang="fr-FR" u="sng" dirty="0">
              <a:solidFill>
                <a:schemeClr val="tx1"/>
              </a:solidFill>
            </a:endParaRPr>
          </a:p>
          <a:p>
            <a:pPr marL="0" indent="0">
              <a:buNone/>
            </a:pPr>
            <a:r>
              <a:rPr lang="fr-FR" dirty="0">
                <a:solidFill>
                  <a:schemeClr val="tx1"/>
                </a:solidFill>
              </a:rPr>
              <a:t>	Le </a:t>
            </a:r>
            <a:r>
              <a:rPr lang="fr-FR" i="1" dirty="0" err="1">
                <a:solidFill>
                  <a:schemeClr val="tx1"/>
                </a:solidFill>
              </a:rPr>
              <a:t>Yield</a:t>
            </a:r>
            <a:r>
              <a:rPr lang="fr-FR" i="1" dirty="0">
                <a:solidFill>
                  <a:schemeClr val="tx1"/>
                </a:solidFill>
              </a:rPr>
              <a:t> Management</a:t>
            </a:r>
            <a:r>
              <a:rPr lang="fr-FR" b="0" dirty="0">
                <a:solidFill>
                  <a:schemeClr val="tx1"/>
                </a:solidFill>
              </a:rPr>
              <a:t> — </a:t>
            </a:r>
            <a:r>
              <a:rPr lang="fr-FR" sz="2000" b="0" dirty="0">
                <a:solidFill>
                  <a:schemeClr val="tx1"/>
                </a:solidFill>
              </a:rPr>
              <a:t>de l'anglais </a:t>
            </a:r>
            <a:r>
              <a:rPr lang="fr-FR" sz="2000" b="0" i="1" dirty="0">
                <a:solidFill>
                  <a:schemeClr val="tx1"/>
                </a:solidFill>
              </a:rPr>
              <a:t>to </a:t>
            </a:r>
            <a:r>
              <a:rPr lang="fr-FR" sz="2000" b="0" i="1" dirty="0" err="1">
                <a:solidFill>
                  <a:schemeClr val="tx1"/>
                </a:solidFill>
              </a:rPr>
              <a:t>yield</a:t>
            </a:r>
            <a:r>
              <a:rPr lang="fr-FR" sz="2000" b="0" dirty="0">
                <a:solidFill>
                  <a:schemeClr val="tx1"/>
                </a:solidFill>
              </a:rPr>
              <a:t>, « se plier à », « céder à » — 	est un système de gestion tarifaire des capacités disponibles</a:t>
            </a:r>
          </a:p>
          <a:p>
            <a:pPr marL="0" indent="0">
              <a:buNone/>
            </a:pPr>
            <a:endParaRPr lang="fr-FR" sz="2000" b="0" dirty="0">
              <a:solidFill>
                <a:schemeClr val="tx1"/>
              </a:solidFill>
            </a:endParaRPr>
          </a:p>
          <a:p>
            <a:pPr marL="0" indent="0">
              <a:buNone/>
            </a:pPr>
            <a:r>
              <a:rPr lang="fr-CH" sz="2000" b="0" dirty="0">
                <a:solidFill>
                  <a:schemeClr val="tx1"/>
                </a:solidFill>
              </a:rPr>
              <a:t>	L’objectif est d’optimiser le « remplissage » et le chiffre d’affaires (CA)</a:t>
            </a:r>
            <a:endParaRPr lang="fr-FR" sz="2000" b="0" dirty="0">
              <a:solidFill>
                <a:schemeClr val="tx1"/>
              </a:solidFill>
            </a:endParaRPr>
          </a:p>
          <a:p>
            <a:pPr marL="0" indent="0">
              <a:buNone/>
            </a:pPr>
            <a:endParaRPr lang="fr-FR" sz="2000" b="0" dirty="0">
              <a:solidFill>
                <a:schemeClr val="tx1"/>
              </a:solidFill>
            </a:endParaRPr>
          </a:p>
          <a:p>
            <a:pPr marL="0" indent="0">
              <a:buNone/>
            </a:pPr>
            <a:r>
              <a:rPr lang="fr-FR" sz="2000" b="0" dirty="0">
                <a:solidFill>
                  <a:schemeClr val="tx1"/>
                </a:solidFill>
              </a:rPr>
              <a:t>	Exemple : chambres en h</a:t>
            </a:r>
            <a:r>
              <a:rPr lang="fr-CH" sz="2000" b="0" dirty="0" err="1">
                <a:solidFill>
                  <a:schemeClr val="tx1"/>
                </a:solidFill>
              </a:rPr>
              <a:t>ôtellerie</a:t>
            </a:r>
            <a:r>
              <a:rPr lang="fr-CH" sz="2000" b="0" dirty="0">
                <a:solidFill>
                  <a:schemeClr val="tx1"/>
                </a:solidFill>
              </a:rPr>
              <a:t> ou sièges dans les transports aérien ou 	ferroviaire)</a:t>
            </a:r>
          </a:p>
          <a:p>
            <a:pPr marL="0" indent="0">
              <a:buNone/>
            </a:pPr>
            <a:r>
              <a:rPr lang="fr-CH" b="0" dirty="0">
                <a:solidFill>
                  <a:schemeClr val="tx1"/>
                </a:solidFill>
              </a:rPr>
              <a:t>	</a:t>
            </a:r>
            <a:endParaRPr lang="fr-FR" dirty="0"/>
          </a:p>
        </p:txBody>
      </p:sp>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a:t>
            </a:fld>
            <a:endParaRPr lang="fr-FR" sz="1200" b="0" dirty="0">
              <a:solidFill>
                <a:srgbClr val="000066"/>
              </a:solidFill>
            </a:endParaRPr>
          </a:p>
        </p:txBody>
      </p:sp>
      <p:sp>
        <p:nvSpPr>
          <p:cNvPr id="19459" name="Rectangle 3"/>
          <p:cNvSpPr>
            <a:spLocks noChangeArrowheads="1"/>
          </p:cNvSpPr>
          <p:nvPr/>
        </p:nvSpPr>
        <p:spPr bwMode="auto">
          <a:xfrm>
            <a:off x="381000" y="198688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10" name="ZoneTexte 9"/>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5" name="Objet 14">
            <a:extLst>
              <a:ext uri="{FF2B5EF4-FFF2-40B4-BE49-F238E27FC236}">
                <a16:creationId xmlns:a16="http://schemas.microsoft.com/office/drawing/2014/main" id="{C862AEB3-E109-2A4B-B735-1B9B1A9FFF0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BC59C664-3E4D-B840-89EF-D110833B9E65}"/>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57AC9276-4C8C-BB4F-9EB0-94DD9D6D7543}"/>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87994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20</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700520"/>
            <a:ext cx="8496944" cy="475266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1800" dirty="0"/>
              <a:t>Mécontentement de la clientèle avec des tarifs # pour les uns/autres : 	</a:t>
            </a:r>
            <a:r>
              <a:rPr lang="fr-FR" sz="2000" dirty="0">
                <a:solidFill>
                  <a:srgbClr val="FF0000"/>
                </a:solidFill>
              </a:rPr>
              <a:t>FAUX</a:t>
            </a:r>
          </a:p>
          <a:p>
            <a:pPr algn="l"/>
            <a:endParaRPr lang="fr-FR" sz="1400" b="0" dirty="0">
              <a:solidFill>
                <a:schemeClr val="tx1"/>
              </a:solidFill>
            </a:endParaRPr>
          </a:p>
          <a:p>
            <a:pPr algn="l"/>
            <a:r>
              <a:rPr lang="fr-FR" sz="1400" b="0" dirty="0">
                <a:solidFill>
                  <a:schemeClr val="tx1"/>
                </a:solidFill>
              </a:rPr>
              <a:t>Le fonctionnement de la tarification dynamique doit être clairement – et régulièrement -  </a:t>
            </a:r>
            <a:r>
              <a:rPr lang="fr-FR" sz="1400" dirty="0">
                <a:solidFill>
                  <a:schemeClr val="tx1"/>
                </a:solidFill>
              </a:rPr>
              <a:t>expliqué et communiqué </a:t>
            </a:r>
            <a:r>
              <a:rPr lang="fr-FR" sz="1400" b="0" dirty="0">
                <a:solidFill>
                  <a:schemeClr val="tx1"/>
                </a:solidFill>
              </a:rPr>
              <a:t>par l’ensemble des socio-professionnels qui l’utilise (sociétés de remontées mécaniques, parcs d’attractions mais également hôteliers, loueurs, etc.)</a:t>
            </a:r>
          </a:p>
          <a:p>
            <a:pPr algn="l"/>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Les attentes des clients s’aligneront alors à leur stratégie. </a:t>
            </a:r>
          </a:p>
          <a:p>
            <a:pPr marL="285750" indent="-285750" algn="l">
              <a:buFont typeface="Wingdings" pitchFamily="2" charset="2"/>
              <a:buChar char="è"/>
            </a:pPr>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Tant qu'un client </a:t>
            </a:r>
            <a:r>
              <a:rPr lang="fr-FR" sz="1400" dirty="0">
                <a:solidFill>
                  <a:schemeClr val="tx1"/>
                </a:solidFill>
              </a:rPr>
              <a:t>comprend pourquoi il a payé le prix de son billet </a:t>
            </a:r>
            <a:r>
              <a:rPr lang="fr-FR" sz="1400" b="0" dirty="0">
                <a:solidFill>
                  <a:schemeClr val="tx1"/>
                </a:solidFill>
              </a:rPr>
              <a:t>(date de l'achat et date d’utilisation), il est peu probable qu'il soit contrarié si un autre client a payé un tarif différent. </a:t>
            </a:r>
          </a:p>
          <a:p>
            <a:pPr marL="285750" indent="-285750" algn="l">
              <a:buFont typeface="Wingdings" pitchFamily="2" charset="2"/>
              <a:buChar char="è"/>
            </a:pPr>
            <a:endParaRPr lang="fr-FR" sz="1400" b="0" dirty="0">
              <a:solidFill>
                <a:schemeClr val="tx1"/>
              </a:solidFill>
            </a:endParaRPr>
          </a:p>
          <a:p>
            <a:pPr marL="285750" indent="-285750" algn="l">
              <a:buFont typeface="Wingdings" pitchFamily="2" charset="2"/>
              <a:buChar char="è"/>
            </a:pPr>
            <a:r>
              <a:rPr lang="fr-FR" sz="1400" b="0" dirty="0">
                <a:solidFill>
                  <a:schemeClr val="tx1"/>
                </a:solidFill>
              </a:rPr>
              <a:t>Les clients d'une station de ski ou d'un parc d'attractions </a:t>
            </a:r>
            <a:r>
              <a:rPr lang="fr-CH" sz="1400" b="0" dirty="0">
                <a:solidFill>
                  <a:schemeClr val="tx1"/>
                </a:solidFill>
              </a:rPr>
              <a:t>un jour donné peuvent probablement déjà avoir payé des tarifs différents les uns des autres, entre les ventes groupées, les forfaits saison, les ventes promotionnelles, etc. </a:t>
            </a:r>
          </a:p>
          <a:p>
            <a:pPr marL="285750" indent="-285750" algn="l">
              <a:buFont typeface="Wingdings" pitchFamily="2" charset="2"/>
              <a:buChar char="è"/>
            </a:pPr>
            <a:r>
              <a:rPr lang="fr-FR" sz="1400" b="0" dirty="0">
                <a:solidFill>
                  <a:schemeClr val="tx1"/>
                </a:solidFill>
              </a:rPr>
              <a:t>Ils sont donc habitués à se retrouver confrontés à cet état de fait. </a:t>
            </a:r>
            <a:r>
              <a:rPr lang="fr-CH" b="0" dirty="0"/>
              <a:t> </a:t>
            </a:r>
            <a:endParaRPr lang="fr-FR" sz="1400" b="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D9C8FCAE-E3CE-4C4B-86E0-BD7321554F94}"/>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A790EB01-08AA-C243-9729-0BEC54E3F513}"/>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2421D1BD-4112-3247-A210-BB829B76DAE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61447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21</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052736"/>
            <a:ext cx="8712968" cy="540045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CH" sz="2000" dirty="0"/>
              <a:t>Cela nécessite un seul système de billetterie pour tout faire :</a:t>
            </a:r>
            <a:r>
              <a:rPr lang="fr-CH" sz="2000" b="0" kern="0" dirty="0">
                <a:solidFill>
                  <a:schemeClr val="tx1"/>
                </a:solidFill>
              </a:rPr>
              <a:t>	 	</a:t>
            </a:r>
            <a:r>
              <a:rPr lang="fr-FR" dirty="0">
                <a:solidFill>
                  <a:srgbClr val="FF0000"/>
                </a:solidFill>
              </a:rPr>
              <a:t>FAUX</a:t>
            </a:r>
          </a:p>
          <a:p>
            <a:pPr algn="l"/>
            <a:endParaRPr lang="fr-CH" sz="2000" dirty="0"/>
          </a:p>
          <a:p>
            <a:pPr marL="0" lvl="1" algn="l"/>
            <a:r>
              <a:rPr lang="fr-FR" sz="1400" b="0" dirty="0">
                <a:solidFill>
                  <a:schemeClr val="tx1"/>
                </a:solidFill>
              </a:rPr>
              <a:t>Pendant plusieurs décennies 2 ou 3 éditeurs se sont partagés le marché européen de la billetterie dans le monde du ski, en Europe, rendant l’idée généralement admise qu’un seul système technologique  pouvait gérer l’ensemble des besoins, en billetterie, des stations (ou des parcs d’attraction) : vente de billets, gestion des points de vente, CRM, comptabilité, programmes de fidélisation,…</a:t>
            </a:r>
          </a:p>
          <a:p>
            <a:pPr marL="0" lvl="1" algn="l"/>
            <a:r>
              <a:rPr lang="fr-FR" sz="1400" b="0" dirty="0">
                <a:solidFill>
                  <a:schemeClr val="tx1"/>
                </a:solidFill>
              </a:rPr>
              <a:t>Aucun, à ce jour, n’a su proposer </a:t>
            </a:r>
            <a:r>
              <a:rPr lang="fr-FR" sz="1400" dirty="0">
                <a:solidFill>
                  <a:schemeClr val="tx1"/>
                </a:solidFill>
              </a:rPr>
              <a:t>la meilleure qualité pour chacun des besoins avec un système unique</a:t>
            </a:r>
            <a:r>
              <a:rPr lang="fr-FR" sz="1400" b="0" dirty="0">
                <a:solidFill>
                  <a:schemeClr val="tx1"/>
                </a:solidFill>
              </a:rPr>
              <a:t>.</a:t>
            </a:r>
          </a:p>
          <a:p>
            <a:pPr marL="0" lvl="1" algn="l"/>
            <a:endParaRPr lang="fr-FR" sz="1400" b="0" dirty="0">
              <a:solidFill>
                <a:schemeClr val="tx1"/>
              </a:solidFill>
            </a:endParaRPr>
          </a:p>
          <a:p>
            <a:pPr marL="0" lvl="1" algn="l"/>
            <a:r>
              <a:rPr lang="fr-FR" sz="1400" b="0" dirty="0">
                <a:solidFill>
                  <a:schemeClr val="tx1"/>
                </a:solidFill>
              </a:rPr>
              <a:t>D ’autres éditeurs se sont </a:t>
            </a:r>
            <a:r>
              <a:rPr lang="fr-FR" sz="1400" dirty="0">
                <a:solidFill>
                  <a:schemeClr val="tx1"/>
                </a:solidFill>
              </a:rPr>
              <a:t>spécialisés dans ces secteurs </a:t>
            </a:r>
            <a:r>
              <a:rPr lang="fr-FR" sz="1400" b="0" dirty="0">
                <a:solidFill>
                  <a:schemeClr val="tx1"/>
                </a:solidFill>
              </a:rPr>
              <a:t>et proposent désormais des </a:t>
            </a:r>
            <a:r>
              <a:rPr lang="fr-FR" sz="1400" dirty="0">
                <a:solidFill>
                  <a:schemeClr val="tx1"/>
                </a:solidFill>
              </a:rPr>
              <a:t>solutions adaptées</a:t>
            </a:r>
            <a:r>
              <a:rPr lang="fr-FR" sz="1400" b="0" dirty="0">
                <a:solidFill>
                  <a:schemeClr val="tx1"/>
                </a:solidFill>
              </a:rPr>
              <a:t>, qui sont de plus en plus compatibles </a:t>
            </a:r>
            <a:r>
              <a:rPr lang="fr-FR" sz="1400" b="0" dirty="0" err="1">
                <a:solidFill>
                  <a:schemeClr val="tx1"/>
                </a:solidFill>
              </a:rPr>
              <a:t>entr’elles</a:t>
            </a:r>
            <a:r>
              <a:rPr lang="fr-FR" sz="1400" b="0" dirty="0">
                <a:solidFill>
                  <a:schemeClr val="tx1"/>
                </a:solidFill>
              </a:rPr>
              <a:t>.</a:t>
            </a:r>
          </a:p>
          <a:p>
            <a:pPr marL="0" lvl="1" algn="l"/>
            <a:endParaRPr lang="fr-FR" sz="1400" b="0" dirty="0">
              <a:solidFill>
                <a:schemeClr val="tx1"/>
              </a:solidFill>
            </a:endParaRPr>
          </a:p>
          <a:p>
            <a:pPr marL="0" lvl="1" algn="l"/>
            <a:r>
              <a:rPr lang="fr-FR" sz="1400" b="0" dirty="0">
                <a:solidFill>
                  <a:schemeClr val="tx1"/>
                </a:solidFill>
              </a:rPr>
              <a:t>Nous vivons dans ce domaine ce que le monde informatique a vécu il y a quelques décennies avec les équipements Hardware : </a:t>
            </a:r>
          </a:p>
          <a:p>
            <a:pPr marL="0" lvl="1" algn="l"/>
            <a:r>
              <a:rPr lang="fr-FR" sz="1400" b="0" dirty="0">
                <a:solidFill>
                  <a:schemeClr val="tx1"/>
                </a:solidFill>
                <a:sym typeface="Wingdings" pitchFamily="2" charset="2"/>
              </a:rPr>
              <a:t> Grâce à une intégration (plus ou moins légère) et un changement de processus,  </a:t>
            </a:r>
            <a:r>
              <a:rPr lang="fr-FR" sz="1400" b="0" dirty="0">
                <a:solidFill>
                  <a:schemeClr val="tx1"/>
                </a:solidFill>
              </a:rPr>
              <a:t>la technologie moderne permet aux sociétés de remontées mécaniques </a:t>
            </a:r>
            <a:r>
              <a:rPr lang="fr-FR" sz="1400" dirty="0">
                <a:solidFill>
                  <a:schemeClr val="tx1"/>
                </a:solidFill>
              </a:rPr>
              <a:t>d’associer les meilleurs produits de chaque catégorie </a:t>
            </a:r>
            <a:r>
              <a:rPr lang="fr-FR" sz="1400" b="0" dirty="0">
                <a:solidFill>
                  <a:schemeClr val="tx1"/>
                </a:solidFill>
              </a:rPr>
              <a:t>afin d’obtenir la </a:t>
            </a:r>
            <a:r>
              <a:rPr lang="fr-FR" sz="1400" dirty="0">
                <a:solidFill>
                  <a:schemeClr val="tx1"/>
                </a:solidFill>
              </a:rPr>
              <a:t>solution optimale en fonction de leur propre positionnement </a:t>
            </a:r>
            <a:r>
              <a:rPr lang="fr-FR" sz="1400" b="0" dirty="0">
                <a:solidFill>
                  <a:schemeClr val="tx1"/>
                </a:solidFill>
              </a:rPr>
              <a:t>dans chaque catégorie. </a:t>
            </a:r>
          </a:p>
          <a:p>
            <a:pPr marL="0" lvl="1" algn="l"/>
            <a:endParaRPr lang="fr-FR" sz="1400" b="0" dirty="0">
              <a:solidFill>
                <a:schemeClr val="tx1"/>
              </a:solidFill>
            </a:endParaRPr>
          </a:p>
          <a:p>
            <a:pPr marL="0" lvl="1" algn="l"/>
            <a:r>
              <a:rPr lang="fr-FR" sz="1400" b="0" dirty="0">
                <a:solidFill>
                  <a:schemeClr val="tx1"/>
                </a:solidFill>
              </a:rPr>
              <a:t>N’en déplaise aux éditeurs historiques comme aux géants du Web de la GAFAM, </a:t>
            </a:r>
            <a:r>
              <a:rPr lang="fr-FR" sz="1400" dirty="0">
                <a:solidFill>
                  <a:schemeClr val="tx1"/>
                </a:solidFill>
              </a:rPr>
              <a:t>la qualité des solutions individuelles </a:t>
            </a:r>
            <a:r>
              <a:rPr lang="fr-FR" sz="1400" b="0" dirty="0">
                <a:solidFill>
                  <a:schemeClr val="tx1"/>
                </a:solidFill>
              </a:rPr>
              <a:t>disponibles dorénavant sur le marché dépassera bientôt </a:t>
            </a:r>
            <a:r>
              <a:rPr lang="fr-FR" sz="1400" dirty="0">
                <a:solidFill>
                  <a:schemeClr val="tx1"/>
                </a:solidFill>
              </a:rPr>
              <a:t>la facilité d'utilisation des mêmes outils d’un seul fournisseur</a:t>
            </a:r>
            <a:r>
              <a:rPr lang="fr-FR" sz="1400" b="0" dirty="0">
                <a:solidFill>
                  <a:schemeClr val="tx1"/>
                </a:solidFill>
              </a:rPr>
              <a:t> tel que Microsoft, Google ou autres…. </a:t>
            </a:r>
          </a:p>
          <a:p>
            <a:pPr algn="l"/>
            <a:r>
              <a:rPr lang="fr-FR" sz="2000" b="0" kern="0" dirty="0">
                <a:solidFill>
                  <a:schemeClr val="tx1"/>
                </a:solidFill>
              </a:rPr>
              <a:t>	</a:t>
            </a:r>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pic>
        <p:nvPicPr>
          <p:cNvPr id="16" name="Image 15"/>
          <p:cNvPicPr>
            <a:picLocks noChangeAspect="1"/>
          </p:cNvPicPr>
          <p:nvPr/>
        </p:nvPicPr>
        <p:blipFill>
          <a:blip r:embed="rId3" cstate="print"/>
          <a:stretch>
            <a:fillRect/>
          </a:stretch>
        </p:blipFill>
        <p:spPr>
          <a:xfrm>
            <a:off x="18499667" y="1040076"/>
            <a:ext cx="3860800" cy="1266825"/>
          </a:xfrm>
          <a:prstGeom prst="rect">
            <a:avLst/>
          </a:prstGeom>
        </p:spPr>
      </p:pic>
      <p:graphicFrame>
        <p:nvGraphicFramePr>
          <p:cNvPr id="14" name="Objet 13">
            <a:extLst>
              <a:ext uri="{FF2B5EF4-FFF2-40B4-BE49-F238E27FC236}">
                <a16:creationId xmlns:a16="http://schemas.microsoft.com/office/drawing/2014/main" id="{3F10ABE3-DE72-0749-8BC5-4C024FCC7137}"/>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86314A01-EE81-3C43-BDA3-F76FEEAFB6B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F60C28F1-2413-F747-BC71-A7270D2AD73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336671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22</a:t>
            </a:fld>
            <a:endParaRPr lang="fr-FR" sz="1200" b="0" dirty="0">
              <a:solidFill>
                <a:srgbClr val="000066"/>
              </a:solidFill>
            </a:endParaRPr>
          </a:p>
        </p:txBody>
      </p:sp>
      <p:sp>
        <p:nvSpPr>
          <p:cNvPr id="19459" name="Rectangle 3"/>
          <p:cNvSpPr>
            <a:spLocks noChangeArrowheads="1"/>
          </p:cNvSpPr>
          <p:nvPr/>
        </p:nvSpPr>
        <p:spPr bwMode="auto">
          <a:xfrm>
            <a:off x="381000" y="1844824"/>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6512" y="1780878"/>
            <a:ext cx="8625284" cy="452844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Que retenir de la TARIFICATION DYNAMIQUE ?</a:t>
            </a:r>
            <a:r>
              <a:rPr lang="mr-IN" sz="2000" dirty="0"/>
              <a:t>…</a:t>
            </a:r>
            <a:r>
              <a:rPr lang="fr-CH" sz="2000" dirty="0"/>
              <a:t>.</a:t>
            </a:r>
          </a:p>
          <a:p>
            <a:pPr algn="l"/>
            <a:endParaRPr lang="fr-CH" sz="2000" dirty="0"/>
          </a:p>
          <a:p>
            <a:pPr marL="800100" lvl="1" indent="-342900" algn="l">
              <a:buFont typeface="Arial" panose="020B0604020202020204" pitchFamily="34" charset="0"/>
              <a:buChar char="•"/>
            </a:pPr>
            <a:r>
              <a:rPr lang="fr-CH" sz="1600" dirty="0"/>
              <a:t>La tarification dynamique est en marche,  elle est désormais incontournable dans certaines industries touristiques et/ou de transport, tout comme elle l’est dans le monde du ski aux Etats-Unis, qui restent le leader mondial dans ce domaine…</a:t>
            </a:r>
          </a:p>
          <a:p>
            <a:pPr marL="800100" lvl="1" indent="-342900" algn="l">
              <a:buFont typeface="Arial" panose="020B0604020202020204" pitchFamily="34" charset="0"/>
              <a:buChar char="•"/>
            </a:pPr>
            <a:endParaRPr lang="fr-CH" sz="1600" dirty="0"/>
          </a:p>
          <a:p>
            <a:pPr marL="800100" lvl="1" indent="-342900" algn="l">
              <a:buFont typeface="Arial" panose="020B0604020202020204" pitchFamily="34" charset="0"/>
              <a:buChar char="•"/>
            </a:pPr>
            <a:r>
              <a:rPr lang="fr-CH" sz="1600" dirty="0"/>
              <a:t>L’ignorer, c’est se positionner dans le même état d’esprit de ceux qui proclamaient, il y a 30 ans, que la neige de culture était une aberration dans les Alpes… </a:t>
            </a:r>
          </a:p>
          <a:p>
            <a:pPr algn="l"/>
            <a:endParaRPr lang="fr-FR" sz="2000" dirty="0"/>
          </a:p>
          <a:p>
            <a:pPr marL="800100" lvl="1" indent="-342900" algn="l">
              <a:buFont typeface="Arial" panose="020B0604020202020204" pitchFamily="34" charset="0"/>
              <a:buChar char="•"/>
            </a:pPr>
            <a:r>
              <a:rPr lang="fr-FR" sz="1600" dirty="0"/>
              <a:t>Et, si les clients sont régulièrement et clairement informés que le prix qu'ils paient varie chaque jour et qu'ils doivent toujours «acheter en avance pour économiser» s'ils veulent obtenir le meilleur rapport qualité-prix, alors ils s'adapteront rapidement à la tarification dynamique….</a:t>
            </a:r>
          </a:p>
          <a:p>
            <a:pPr marL="800100" lvl="1" indent="-342900" algn="l">
              <a:buFont typeface="Arial" charset="0"/>
              <a:buChar char="•"/>
            </a:pPr>
            <a:endParaRPr lang="is-IS" sz="1600" b="0" kern="0" dirty="0">
              <a:solidFill>
                <a:schemeClr val="tx1"/>
              </a:solidFill>
            </a:endParaRPr>
          </a:p>
          <a:p>
            <a:pPr algn="l"/>
            <a:r>
              <a:rPr lang="fr-FR" sz="2000" b="0" kern="0" dirty="0">
                <a:solidFill>
                  <a:schemeClr val="tx1"/>
                </a:solidFill>
              </a:rPr>
              <a:t>	</a:t>
            </a:r>
            <a:endParaRPr lang="fr-CH" sz="1600" b="0" kern="0" dirty="0">
              <a:solidFill>
                <a:schemeClr val="tx1"/>
              </a:solidFill>
            </a:endParaRPr>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0" name="Objet 9"/>
          <p:cNvGraphicFramePr>
            <a:graphicFrameLocks noChangeAspect="1"/>
          </p:cNvGraphicFramePr>
          <p:nvPr>
            <p:extLst>
              <p:ext uri="{D42A27DB-BD31-4B8C-83A1-F6EECF244321}">
                <p14:modId xmlns:p14="http://schemas.microsoft.com/office/powerpoint/2010/main" val="3198063569"/>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Image 15"/>
          <p:cNvPicPr>
            <a:picLocks noChangeAspect="1"/>
          </p:cNvPicPr>
          <p:nvPr/>
        </p:nvPicPr>
        <p:blipFill>
          <a:blip r:embed="rId5" cstate="print"/>
          <a:stretch>
            <a:fillRect/>
          </a:stretch>
        </p:blipFill>
        <p:spPr>
          <a:xfrm>
            <a:off x="18499667" y="1040076"/>
            <a:ext cx="3860800" cy="1266825"/>
          </a:xfrm>
          <a:prstGeom prst="rect">
            <a:avLst/>
          </a:prstGeom>
        </p:spPr>
      </p:pic>
      <p:sp>
        <p:nvSpPr>
          <p:cNvPr id="12" name="Textfeld 2">
            <a:extLst>
              <a:ext uri="{FF2B5EF4-FFF2-40B4-BE49-F238E27FC236}">
                <a16:creationId xmlns:a16="http://schemas.microsoft.com/office/drawing/2014/main" id="{F4B4719F-D06B-1F45-B173-8F0DA45C7C2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3" name="Rectangle 2">
            <a:extLst>
              <a:ext uri="{FF2B5EF4-FFF2-40B4-BE49-F238E27FC236}">
                <a16:creationId xmlns:a16="http://schemas.microsoft.com/office/drawing/2014/main" id="{6C9E0FBF-2155-C944-8612-76940537A3E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32351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23</a:t>
            </a:fld>
            <a:endParaRPr lang="fr-FR" sz="1200" b="0" dirty="0">
              <a:solidFill>
                <a:srgbClr val="000066"/>
              </a:solidFill>
            </a:endParaRPr>
          </a:p>
        </p:txBody>
      </p:sp>
      <p:sp>
        <p:nvSpPr>
          <p:cNvPr id="19459" name="Rectangle 3"/>
          <p:cNvSpPr>
            <a:spLocks noChangeArrowheads="1"/>
          </p:cNvSpPr>
          <p:nvPr/>
        </p:nvSpPr>
        <p:spPr bwMode="auto">
          <a:xfrm>
            <a:off x="381000" y="1844824"/>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251520" y="1420838"/>
            <a:ext cx="8625284"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6000" dirty="0"/>
          </a:p>
          <a:p>
            <a:pPr algn="l"/>
            <a:r>
              <a:rPr lang="fr-FR" sz="6000" dirty="0"/>
              <a:t>				🙏</a:t>
            </a:r>
          </a:p>
          <a:p>
            <a:pPr algn="l"/>
            <a:endParaRPr lang="fr-FR" sz="2000" dirty="0"/>
          </a:p>
          <a:p>
            <a:pPr algn="l"/>
            <a:r>
              <a:rPr lang="fr-FR" sz="2000" dirty="0"/>
              <a:t>   </a:t>
            </a:r>
            <a:r>
              <a:rPr lang="fr-FR" sz="4000" dirty="0"/>
              <a:t>Je vous remercie pour votre attention !</a:t>
            </a:r>
            <a:endParaRPr lang="fr-FR" sz="2000" dirty="0"/>
          </a:p>
          <a:p>
            <a:pPr algn="l"/>
            <a:endParaRPr lang="fr-FR" sz="2000" dirty="0"/>
          </a:p>
          <a:p>
            <a:pPr algn="l"/>
            <a:r>
              <a:rPr lang="fr-FR" sz="1200" dirty="0">
                <a:solidFill>
                  <a:schemeClr val="tx1"/>
                </a:solidFill>
              </a:rPr>
              <a:t>		</a:t>
            </a:r>
            <a:r>
              <a:rPr lang="fr-FR" sz="1400" dirty="0">
                <a:solidFill>
                  <a:schemeClr val="tx1"/>
                </a:solidFill>
              </a:rPr>
              <a:t>Mes remerciements aux sociétés suivantes pour mes recherches:</a:t>
            </a:r>
          </a:p>
          <a:p>
            <a:pPr algn="l"/>
            <a:r>
              <a:rPr lang="fr-FR" sz="1400" dirty="0">
                <a:solidFill>
                  <a:schemeClr val="tx1"/>
                </a:solidFill>
              </a:rPr>
              <a:t>			</a:t>
            </a:r>
            <a:r>
              <a:rPr lang="fr-FR" sz="1400" b="0" dirty="0" err="1">
                <a:solidFill>
                  <a:schemeClr val="tx1"/>
                </a:solidFill>
              </a:rPr>
              <a:t>ClubMed</a:t>
            </a:r>
            <a:endParaRPr lang="fr-FR" sz="1400" b="0" dirty="0">
              <a:solidFill>
                <a:schemeClr val="tx1"/>
              </a:solidFill>
            </a:endParaRPr>
          </a:p>
          <a:p>
            <a:pPr algn="l"/>
            <a:r>
              <a:rPr lang="fr-FR" sz="1400" b="0" dirty="0">
                <a:solidFill>
                  <a:schemeClr val="tx1"/>
                </a:solidFill>
              </a:rPr>
              <a:t>			</a:t>
            </a:r>
            <a:r>
              <a:rPr lang="fr-FR" sz="1400" b="0" dirty="0" err="1">
                <a:solidFill>
                  <a:schemeClr val="tx1"/>
                </a:solidFill>
              </a:rPr>
              <a:t>Easyjet</a:t>
            </a:r>
            <a:endParaRPr lang="fr-FR" sz="1400" b="0" dirty="0">
              <a:solidFill>
                <a:schemeClr val="tx1"/>
              </a:solidFill>
            </a:endParaRPr>
          </a:p>
          <a:p>
            <a:pPr algn="l"/>
            <a:r>
              <a:rPr lang="fr-FR" sz="1400" b="0" dirty="0">
                <a:solidFill>
                  <a:schemeClr val="tx1"/>
                </a:solidFill>
              </a:rPr>
              <a:t>			</a:t>
            </a:r>
            <a:r>
              <a:rPr lang="fr-FR" sz="1400" b="0" dirty="0" err="1">
                <a:solidFill>
                  <a:schemeClr val="tx1"/>
                </a:solidFill>
              </a:rPr>
              <a:t>Liftopia</a:t>
            </a:r>
            <a:r>
              <a:rPr lang="fr-FR" sz="1400" b="0" dirty="0">
                <a:solidFill>
                  <a:schemeClr val="tx1"/>
                </a:solidFill>
              </a:rPr>
              <a:t> (spécialement à Mme Kathryn Quinn)  </a:t>
            </a:r>
          </a:p>
          <a:p>
            <a:pPr algn="l"/>
            <a:endParaRPr lang="fr-FR" sz="2000" b="0" dirty="0"/>
          </a:p>
          <a:p>
            <a:pPr algn="l"/>
            <a:endParaRPr lang="fr-FR" sz="200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0" name="Objet 9"/>
          <p:cNvGraphicFramePr>
            <a:graphicFrameLocks noChangeAspect="1"/>
          </p:cNvGraphicFramePr>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Image 15"/>
          <p:cNvPicPr>
            <a:picLocks noChangeAspect="1"/>
          </p:cNvPicPr>
          <p:nvPr/>
        </p:nvPicPr>
        <p:blipFill>
          <a:blip r:embed="rId5" cstate="print"/>
          <a:stretch>
            <a:fillRect/>
          </a:stretch>
        </p:blipFill>
        <p:spPr>
          <a:xfrm>
            <a:off x="18499667" y="1040076"/>
            <a:ext cx="3860800" cy="1266825"/>
          </a:xfrm>
          <a:prstGeom prst="rect">
            <a:avLst/>
          </a:prstGeom>
        </p:spPr>
      </p:pic>
      <p:sp>
        <p:nvSpPr>
          <p:cNvPr id="12" name="Textfeld 2">
            <a:extLst>
              <a:ext uri="{FF2B5EF4-FFF2-40B4-BE49-F238E27FC236}">
                <a16:creationId xmlns:a16="http://schemas.microsoft.com/office/drawing/2014/main" id="{F4B4719F-D06B-1F45-B173-8F0DA45C7C2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3" name="Rectangle 2">
            <a:extLst>
              <a:ext uri="{FF2B5EF4-FFF2-40B4-BE49-F238E27FC236}">
                <a16:creationId xmlns:a16="http://schemas.microsoft.com/office/drawing/2014/main" id="{6C9E0FBF-2155-C944-8612-76940537A3E8}"/>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755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3</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graphicFrame>
        <p:nvGraphicFramePr>
          <p:cNvPr id="6" name="Graphique 5"/>
          <p:cNvGraphicFramePr/>
          <p:nvPr/>
        </p:nvGraphicFramePr>
        <p:xfrm>
          <a:off x="251521" y="2564904"/>
          <a:ext cx="496855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ce réservé du texte vertical 3"/>
          <p:cNvSpPr txBox="1">
            <a:spLocks/>
          </p:cNvSpPr>
          <p:nvPr/>
        </p:nvSpPr>
        <p:spPr bwMode="auto">
          <a:xfrm>
            <a:off x="179512" y="1700956"/>
            <a:ext cx="8402249" cy="480144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kern="0" dirty="0"/>
              <a:t>	Historique</a:t>
            </a:r>
          </a:p>
          <a:p>
            <a:pPr algn="l"/>
            <a:endParaRPr lang="fr-FR" u="sng" kern="0" dirty="0">
              <a:solidFill>
                <a:schemeClr val="tx1"/>
              </a:solidFill>
            </a:endParaRPr>
          </a:p>
          <a:p>
            <a:pPr algn="l"/>
            <a:r>
              <a:rPr lang="fr-FR" kern="0" dirty="0">
                <a:solidFill>
                  <a:schemeClr val="tx1"/>
                </a:solidFill>
              </a:rPr>
              <a:t>	Le Revenue Management : </a:t>
            </a:r>
            <a:r>
              <a:rPr lang="fr-FR" sz="2000" b="0" kern="0" dirty="0">
                <a:solidFill>
                  <a:schemeClr val="tx1"/>
                </a:solidFill>
              </a:rPr>
              <a:t>né aux USA pour s’adapter aux 	</a:t>
            </a:r>
            <a:r>
              <a:rPr lang="fr-FR" sz="2000" b="0" kern="0" dirty="0" err="1">
                <a:solidFill>
                  <a:schemeClr val="tx1"/>
                </a:solidFill>
              </a:rPr>
              <a:t>pa</a:t>
            </a:r>
            <a:r>
              <a:rPr lang="fr-CH" sz="2000" b="0" kern="0" dirty="0" err="1">
                <a:solidFill>
                  <a:schemeClr val="tx1"/>
                </a:solidFill>
              </a:rPr>
              <a:t>ssagers</a:t>
            </a:r>
            <a:r>
              <a:rPr lang="fr-CH" sz="2000" b="0" kern="0" dirty="0">
                <a:solidFill>
                  <a:schemeClr val="tx1"/>
                </a:solidFill>
              </a:rPr>
              <a:t> aériens qui, malgré une résa, ne se présentaient pas </a:t>
            </a:r>
            <a:r>
              <a:rPr lang="fr-FR" sz="2000" b="0" kern="0" dirty="0">
                <a:solidFill>
                  <a:schemeClr val="tx1"/>
                </a:solidFill>
              </a:rPr>
              <a:t>à 	l’embarquement.</a:t>
            </a:r>
          </a:p>
          <a:p>
            <a:pPr algn="l"/>
            <a:endParaRPr lang="fr-FR" sz="2000" b="0" kern="0" dirty="0">
              <a:solidFill>
                <a:schemeClr val="tx1"/>
              </a:solidFill>
            </a:endParaRPr>
          </a:p>
          <a:p>
            <a:pPr algn="l"/>
            <a:r>
              <a:rPr lang="fr-CH" sz="2000" b="0" kern="0" dirty="0">
                <a:solidFill>
                  <a:schemeClr val="tx1"/>
                </a:solidFill>
              </a:rPr>
              <a:t>	En 1984, le patron de Delta Air Lines, suite à la dérégulation du 	secteur aérien aux USA, l’applique à sa société.</a:t>
            </a:r>
            <a:endParaRPr lang="fr-FR" sz="2000" b="0" kern="0" dirty="0">
              <a:solidFill>
                <a:schemeClr val="tx1"/>
              </a:solidFill>
            </a:endParaRPr>
          </a:p>
          <a:p>
            <a:pPr algn="l"/>
            <a:r>
              <a:rPr lang="fr-FR" sz="2000" b="0" kern="0" dirty="0">
                <a:solidFill>
                  <a:schemeClr val="tx1"/>
                </a:solidFill>
              </a:rPr>
              <a:t>	</a:t>
            </a:r>
            <a:r>
              <a:rPr lang="fr-FR" sz="2000" b="0" kern="0" dirty="0">
                <a:solidFill>
                  <a:schemeClr val="tx1"/>
                </a:solidFill>
                <a:sym typeface="Wingdings"/>
              </a:rPr>
              <a:t> </a:t>
            </a:r>
            <a:r>
              <a:rPr lang="fr-FR" sz="2000" b="0" kern="0" dirty="0">
                <a:solidFill>
                  <a:schemeClr val="tx1"/>
                </a:solidFill>
              </a:rPr>
              <a:t> avec un budget de 3 M$ et 50 personnes, il génère la 1</a:t>
            </a:r>
            <a:r>
              <a:rPr lang="fr-FR" sz="2000" b="0" kern="0" baseline="30000" dirty="0">
                <a:solidFill>
                  <a:schemeClr val="tx1"/>
                </a:solidFill>
              </a:rPr>
              <a:t>ère</a:t>
            </a:r>
            <a:r>
              <a:rPr lang="fr-FR" sz="2000" b="0" kern="0" dirty="0">
                <a:solidFill>
                  <a:schemeClr val="tx1"/>
                </a:solidFill>
              </a:rPr>
              <a:t> 	année 	300 M$ de CA supplémentaire</a:t>
            </a:r>
            <a:r>
              <a:rPr lang="is-IS" sz="2000" b="0" kern="0" dirty="0">
                <a:solidFill>
                  <a:schemeClr val="tx1"/>
                </a:solidFill>
              </a:rPr>
              <a:t>…</a:t>
            </a:r>
            <a:endParaRPr lang="fr-FR" sz="2000" b="0" kern="0" dirty="0">
              <a:solidFill>
                <a:schemeClr val="tx1"/>
              </a:solidFill>
            </a:endParaRPr>
          </a:p>
          <a:p>
            <a:pPr algn="l"/>
            <a:endParaRPr lang="fr-FR" kern="0" dirty="0">
              <a:solidFill>
                <a:schemeClr val="tx1"/>
              </a:solidFill>
            </a:endParaRPr>
          </a:p>
          <a:p>
            <a:pPr algn="l"/>
            <a:r>
              <a:rPr lang="fr-FR" kern="0" dirty="0">
                <a:solidFill>
                  <a:schemeClr val="tx1"/>
                </a:solidFill>
                <a:sym typeface="Wingdings"/>
              </a:rPr>
              <a:t>	Sa recette </a:t>
            </a:r>
            <a:r>
              <a:rPr lang="fr-FR" sz="2000" b="0" kern="0" dirty="0">
                <a:solidFill>
                  <a:schemeClr val="tx1"/>
                </a:solidFill>
                <a:sym typeface="Wingdings"/>
              </a:rPr>
              <a:t>: segmenter l’offre, la demande, la quantité, le prix , 	le moment</a:t>
            </a:r>
            <a:r>
              <a:rPr lang="is-IS" sz="2000" b="0" kern="0" dirty="0">
                <a:solidFill>
                  <a:schemeClr val="tx1"/>
                </a:solidFill>
                <a:sym typeface="Wingdings"/>
              </a:rPr>
              <a:t>…</a:t>
            </a:r>
            <a:endParaRPr lang="fr-CH" sz="2000" b="0" kern="0" dirty="0">
              <a:solidFill>
                <a:schemeClr val="tx1"/>
              </a:solidFill>
            </a:endParaRPr>
          </a:p>
          <a:p>
            <a:pPr algn="l"/>
            <a:r>
              <a:rPr lang="fr-CH" b="0" kern="0" dirty="0">
                <a:solidFill>
                  <a:schemeClr val="tx1"/>
                </a:solidFill>
              </a:rPr>
              <a:t>	</a:t>
            </a:r>
            <a:endParaRPr lang="fr-FR" kern="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3" name="Objet 12">
            <a:extLst>
              <a:ext uri="{FF2B5EF4-FFF2-40B4-BE49-F238E27FC236}">
                <a16:creationId xmlns:a16="http://schemas.microsoft.com/office/drawing/2014/main" id="{38B18EE3-EAA2-AF40-B6CF-9EAEE9253AE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feld 2">
            <a:extLst>
              <a:ext uri="{FF2B5EF4-FFF2-40B4-BE49-F238E27FC236}">
                <a16:creationId xmlns:a16="http://schemas.microsoft.com/office/drawing/2014/main" id="{06CA1ADD-53B4-4A46-89CB-DFBEF34ECEA0}"/>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5" name="Rectangle 14">
            <a:extLst>
              <a:ext uri="{FF2B5EF4-FFF2-40B4-BE49-F238E27FC236}">
                <a16:creationId xmlns:a16="http://schemas.microsoft.com/office/drawing/2014/main" id="{0154866B-B91E-A44E-B5EF-DEA111874F1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7800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4</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381000" y="1204814"/>
            <a:ext cx="8512175" cy="529758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r>
              <a:rPr lang="fr-FR" kern="0" dirty="0"/>
              <a:t>Principes</a:t>
            </a:r>
            <a:endParaRPr lang="fr-FR" u="sng" kern="0" dirty="0">
              <a:solidFill>
                <a:schemeClr val="tx1"/>
              </a:solidFill>
            </a:endParaRPr>
          </a:p>
          <a:p>
            <a:pPr algn="l"/>
            <a:r>
              <a:rPr lang="fr-FR" kern="0" dirty="0">
                <a:solidFill>
                  <a:schemeClr val="tx1"/>
                </a:solidFill>
              </a:rPr>
              <a:t>Les critères théoriques :</a:t>
            </a:r>
          </a:p>
          <a:p>
            <a:pPr marL="342900" indent="-342900" algn="l">
              <a:buFont typeface="Arial" charset="0"/>
              <a:buChar char="•"/>
            </a:pPr>
            <a:r>
              <a:rPr lang="fr-FR" sz="2000" b="0" kern="0" dirty="0">
                <a:solidFill>
                  <a:schemeClr val="tx1"/>
                </a:solidFill>
              </a:rPr>
              <a:t>Appareil de production fixe : incapacité d’adaptation des capacités en volume</a:t>
            </a:r>
          </a:p>
          <a:p>
            <a:pPr marL="342900" indent="-342900" algn="l">
              <a:buFont typeface="Arial" charset="0"/>
              <a:buChar char="•"/>
            </a:pPr>
            <a:r>
              <a:rPr lang="fr-FR" sz="2000" b="0" kern="0" dirty="0">
                <a:solidFill>
                  <a:schemeClr val="tx1"/>
                </a:solidFill>
              </a:rPr>
              <a:t>Incapacité de stockage : les produits non vendus sont perdus</a:t>
            </a:r>
          </a:p>
          <a:p>
            <a:pPr marL="342900" indent="-342900" algn="l">
              <a:buFont typeface="Arial" charset="0"/>
              <a:buChar char="•"/>
            </a:pPr>
            <a:r>
              <a:rPr lang="fr-FR" sz="2000" b="0" kern="0" dirty="0">
                <a:solidFill>
                  <a:schemeClr val="tx1"/>
                </a:solidFill>
              </a:rPr>
              <a:t>Capacité de prévoir son activité (réservations, préventes, statistiques des ventes passées</a:t>
            </a:r>
            <a:r>
              <a:rPr lang="is-IS" sz="2000" b="0" kern="0" dirty="0">
                <a:solidFill>
                  <a:schemeClr val="tx1"/>
                </a:solidFill>
              </a:rPr>
              <a:t>…)</a:t>
            </a:r>
          </a:p>
          <a:p>
            <a:pPr marL="342900" indent="-342900" algn="l">
              <a:buFont typeface="Arial" charset="0"/>
              <a:buChar char="•"/>
            </a:pPr>
            <a:endParaRPr lang="is-IS" sz="2000" b="0" kern="0" dirty="0">
              <a:solidFill>
                <a:schemeClr val="tx1"/>
              </a:solidFill>
            </a:endParaRPr>
          </a:p>
          <a:p>
            <a:pPr marL="342900" indent="-342900" algn="l">
              <a:buFont typeface="Wingdings" charset="2"/>
              <a:buChar char="è"/>
            </a:pPr>
            <a:r>
              <a:rPr lang="is-IS" sz="2000" b="0" kern="0" dirty="0">
                <a:solidFill>
                  <a:schemeClr val="tx1"/>
                </a:solidFill>
              </a:rPr>
              <a:t>En principe ces critères ne dépendent pas de l’entreprise qui les subit : </a:t>
            </a:r>
          </a:p>
          <a:p>
            <a:pPr algn="l"/>
            <a:r>
              <a:rPr lang="is-IS" sz="2000" b="0" kern="0" dirty="0">
                <a:solidFill>
                  <a:schemeClr val="tx1"/>
                </a:solidFill>
              </a:rPr>
              <a:t>le Yield Management amène à adapter l’offre en prévision de la demande et permet donc d’optimiser le CA...</a:t>
            </a:r>
          </a:p>
          <a:p>
            <a:pPr marL="342900" indent="-342900" algn="l">
              <a:buFont typeface="Arial" charset="0"/>
              <a:buChar char="•"/>
            </a:pPr>
            <a:r>
              <a:rPr lang="fr-FR" sz="1600" b="0" kern="0" dirty="0">
                <a:solidFill>
                  <a:schemeClr val="tx1"/>
                </a:solidFill>
              </a:rPr>
              <a:t>Selon la période l'entreprise se retrouvera avec une capacité trop importante, les ventes ne suffisent pas à rentabiliser la journée, à cause des charges fixes (en basse saison par ex.)</a:t>
            </a:r>
          </a:p>
          <a:p>
            <a:pPr marL="342900" indent="-342900" algn="l">
              <a:buFont typeface="Arial" charset="0"/>
              <a:buChar char="•"/>
            </a:pPr>
            <a:r>
              <a:rPr lang="fr-FR" sz="1600" b="0" kern="0" dirty="0">
                <a:solidFill>
                  <a:schemeClr val="tx1"/>
                </a:solidFill>
              </a:rPr>
              <a:t>A l’inverse la capacité peut </a:t>
            </a:r>
            <a:r>
              <a:rPr lang="fr-CH" sz="1600" b="0" kern="0" dirty="0">
                <a:solidFill>
                  <a:schemeClr val="tx1"/>
                </a:solidFill>
              </a:rPr>
              <a:t>être trop faible face à une forte demande : on ne peut satisfaire toutes les demandes et donc on perd des clients (en période de Noël, par ex.)</a:t>
            </a:r>
            <a:endParaRPr lang="is-IS" sz="1600" b="0" kern="0" dirty="0">
              <a:solidFill>
                <a:schemeClr val="tx1"/>
              </a:solidFill>
            </a:endParaRPr>
          </a:p>
          <a:p>
            <a:pPr algn="l"/>
            <a:endParaRPr lang="is-IS"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C9059268-B8D1-FC4A-A6AD-5211A8459269}"/>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D4ADD3F7-E287-D746-B6AE-4BD1F6680A3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382A5BB9-AD04-3D41-A916-B581153718C2}"/>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91319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5</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100236" y="1204814"/>
            <a:ext cx="8936260"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endParaRPr lang="fr-FR" sz="2000" dirty="0"/>
          </a:p>
          <a:p>
            <a:pPr algn="l"/>
            <a:r>
              <a:rPr lang="fr-FR" sz="2000" dirty="0"/>
              <a:t>	</a:t>
            </a:r>
            <a:r>
              <a:rPr lang="fr-FR" sz="2000" dirty="0" err="1"/>
              <a:t>Yield</a:t>
            </a:r>
            <a:r>
              <a:rPr lang="fr-FR" sz="2000" dirty="0"/>
              <a:t> Management et CA </a:t>
            </a:r>
          </a:p>
          <a:p>
            <a:pPr algn="l"/>
            <a:endParaRPr lang="fr-FR" sz="2000" dirty="0"/>
          </a:p>
          <a:p>
            <a:pPr algn="l"/>
            <a:r>
              <a:rPr lang="fr-FR" sz="2000" b="0" kern="0" dirty="0">
                <a:solidFill>
                  <a:schemeClr val="tx1"/>
                </a:solidFill>
              </a:rPr>
              <a:t>	L'objectif principal du </a:t>
            </a:r>
            <a:r>
              <a:rPr lang="fr-FR" sz="2000" b="0" kern="0" dirty="0" err="1">
                <a:solidFill>
                  <a:schemeClr val="tx1"/>
                </a:solidFill>
              </a:rPr>
              <a:t>Yield</a:t>
            </a:r>
            <a:r>
              <a:rPr lang="fr-FR" sz="2000" b="0" kern="0" dirty="0">
                <a:solidFill>
                  <a:schemeClr val="tx1"/>
                </a:solidFill>
              </a:rPr>
              <a:t> Management, et ce pour toute entreprise, 	est 	de maximiser </a:t>
            </a:r>
            <a:r>
              <a:rPr lang="fr-FR" sz="2000" kern="0" dirty="0">
                <a:solidFill>
                  <a:schemeClr val="tx1"/>
                </a:solidFill>
              </a:rPr>
              <a:t>son chiffre d’affaires </a:t>
            </a:r>
            <a:r>
              <a:rPr lang="fr-FR" sz="2000" b="0" kern="0" dirty="0">
                <a:solidFill>
                  <a:schemeClr val="tx1"/>
                </a:solidFill>
              </a:rPr>
              <a:t>pour </a:t>
            </a:r>
            <a:r>
              <a:rPr lang="fr-FR" sz="2000" kern="0" dirty="0">
                <a:solidFill>
                  <a:schemeClr val="tx1"/>
                </a:solidFill>
              </a:rPr>
              <a:t>sa capacité</a:t>
            </a:r>
            <a:r>
              <a:rPr lang="fr-FR" sz="2000" b="0" kern="0" dirty="0">
                <a:solidFill>
                  <a:schemeClr val="tx1"/>
                </a:solidFill>
              </a:rPr>
              <a:t>.</a:t>
            </a:r>
          </a:p>
          <a:p>
            <a:pPr algn="l"/>
            <a:endParaRPr lang="fr-FR" sz="2000" b="0" kern="0" dirty="0">
              <a:solidFill>
                <a:schemeClr val="tx1"/>
              </a:solidFill>
            </a:endParaRPr>
          </a:p>
          <a:p>
            <a:pPr algn="l"/>
            <a:r>
              <a:rPr lang="fr-FR" sz="2000" b="0" kern="0" dirty="0">
                <a:solidFill>
                  <a:schemeClr val="tx1"/>
                </a:solidFill>
              </a:rPr>
              <a:t>	Le </a:t>
            </a:r>
            <a:r>
              <a:rPr lang="fr-FR" sz="2000" b="0" kern="0" dirty="0" err="1">
                <a:solidFill>
                  <a:schemeClr val="tx1"/>
                </a:solidFill>
              </a:rPr>
              <a:t>Yield</a:t>
            </a:r>
            <a:r>
              <a:rPr lang="fr-FR" sz="2000" b="0" kern="0" dirty="0">
                <a:solidFill>
                  <a:schemeClr val="tx1"/>
                </a:solidFill>
              </a:rPr>
              <a:t> Management est d’autant plus adapté que les charges sont 	majoritairement fixes car il </a:t>
            </a:r>
            <a:r>
              <a:rPr lang="fr-FR" sz="2000" b="0" kern="0" dirty="0" err="1">
                <a:solidFill>
                  <a:schemeClr val="tx1"/>
                </a:solidFill>
              </a:rPr>
              <a:t>int</a:t>
            </a:r>
            <a:r>
              <a:rPr lang="fr-CH" sz="2000" b="0" kern="0" dirty="0" err="1">
                <a:solidFill>
                  <a:schemeClr val="tx1"/>
                </a:solidFill>
              </a:rPr>
              <a:t>ervient</a:t>
            </a:r>
            <a:r>
              <a:rPr lang="fr-CH" sz="2000" b="0" kern="0" dirty="0">
                <a:solidFill>
                  <a:schemeClr val="tx1"/>
                </a:solidFill>
              </a:rPr>
              <a:t> exclusivement sur le CA . </a:t>
            </a:r>
          </a:p>
          <a:p>
            <a:pPr algn="l"/>
            <a:r>
              <a:rPr lang="fr-CH" sz="2000" b="0" kern="0" dirty="0">
                <a:solidFill>
                  <a:schemeClr val="tx1"/>
                </a:solidFill>
              </a:rPr>
              <a:t>	De plus le résultat dépend essentiellement de celui-ci : plus le CA sera 	optimisé, meilleur sera le résultat (contrairement aux entreprises ayant de 	nombreuses charges variables, où le résultat dépendra aussi bien du CA 	que des charges variables</a:t>
            </a:r>
            <a:r>
              <a:rPr lang="is-IS" sz="2000" b="0" kern="0" dirty="0">
                <a:solidFill>
                  <a:schemeClr val="tx1"/>
                </a:solidFill>
              </a:rPr>
              <a:t>…)</a:t>
            </a:r>
            <a:endParaRPr lang="fr-FR" kern="0" dirty="0"/>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5F8481A5-8418-C44D-B2F3-F27087AA1BEE}"/>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CD0DDC70-70D3-E644-8198-EE328F5DB53B}"/>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113621FF-0103-1043-9D90-A8B6041B5541}"/>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63860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6</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490926" y="1275829"/>
            <a:ext cx="8653074" cy="503349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r>
              <a:rPr lang="fr-FR" sz="2000" dirty="0"/>
              <a:t>	Domaines d’application</a:t>
            </a:r>
          </a:p>
          <a:p>
            <a:pPr algn="l"/>
            <a:endParaRPr lang="fr-FR" sz="2000" dirty="0"/>
          </a:p>
          <a:p>
            <a:pPr algn="l"/>
            <a:r>
              <a:rPr lang="fr-FR" sz="2000" dirty="0">
                <a:sym typeface="Wingdings"/>
              </a:rPr>
              <a:t>	 </a:t>
            </a:r>
            <a:r>
              <a:rPr lang="fr-FR" sz="2000" b="0" kern="0" dirty="0">
                <a:solidFill>
                  <a:schemeClr val="tx1"/>
                </a:solidFill>
              </a:rPr>
              <a:t>Essentiellement les sociétés de service :</a:t>
            </a:r>
          </a:p>
          <a:p>
            <a:pPr marL="342900" indent="-342900" algn="l">
              <a:buFont typeface="Arial" charset="0"/>
              <a:buChar char="•"/>
            </a:pPr>
            <a:r>
              <a:rPr lang="fr-FR" sz="2000" b="0" kern="0" dirty="0">
                <a:solidFill>
                  <a:schemeClr val="tx1"/>
                </a:solidFill>
              </a:rPr>
              <a:t>Les compagnies aériennes</a:t>
            </a:r>
          </a:p>
          <a:p>
            <a:pPr marL="342900" indent="-342900" algn="l">
              <a:buFont typeface="Arial" charset="0"/>
              <a:buChar char="•"/>
            </a:pPr>
            <a:r>
              <a:rPr lang="fr-FR" sz="2000" b="0" kern="0" dirty="0">
                <a:solidFill>
                  <a:schemeClr val="tx1"/>
                </a:solidFill>
              </a:rPr>
              <a:t>Les autres sociétés liées au transport de personnes : </a:t>
            </a:r>
          </a:p>
          <a:p>
            <a:pPr marL="914400" lvl="1" indent="-457200" algn="l">
              <a:buFont typeface="Arial" charset="0"/>
              <a:buChar char="•"/>
            </a:pPr>
            <a:r>
              <a:rPr lang="fr-FR" sz="1600" b="0" kern="0" dirty="0">
                <a:solidFill>
                  <a:schemeClr val="tx1"/>
                </a:solidFill>
              </a:rPr>
              <a:t>Loueurs de voitures</a:t>
            </a:r>
          </a:p>
          <a:p>
            <a:pPr marL="914400" lvl="1" indent="-457200" algn="l">
              <a:buFont typeface="Arial" charset="0"/>
              <a:buChar char="•"/>
            </a:pPr>
            <a:r>
              <a:rPr lang="fr-FR" sz="1600" b="0" kern="0" dirty="0">
                <a:solidFill>
                  <a:schemeClr val="tx1"/>
                </a:solidFill>
              </a:rPr>
              <a:t>Trains, autocars, ferries</a:t>
            </a:r>
          </a:p>
          <a:p>
            <a:pPr marL="914400" lvl="1" indent="-457200" algn="l">
              <a:buFont typeface="Arial" charset="0"/>
              <a:buChar char="•"/>
            </a:pPr>
            <a:r>
              <a:rPr lang="fr-FR" sz="1600" b="0" kern="0" dirty="0">
                <a:solidFill>
                  <a:schemeClr val="tx1"/>
                </a:solidFill>
              </a:rPr>
              <a:t>Croisiéristes</a:t>
            </a:r>
          </a:p>
          <a:p>
            <a:pPr marL="914400" lvl="1" indent="-457200" algn="l">
              <a:buFont typeface="Arial" charset="0"/>
              <a:buChar char="•"/>
            </a:pPr>
            <a:endParaRPr lang="fr-FR" sz="2000" b="0" kern="0" dirty="0">
              <a:solidFill>
                <a:schemeClr val="tx1"/>
              </a:solidFill>
            </a:endParaRPr>
          </a:p>
          <a:p>
            <a:pPr algn="l"/>
            <a:r>
              <a:rPr lang="fr-FR" sz="2000" b="0" kern="0" dirty="0">
                <a:solidFill>
                  <a:schemeClr val="tx1"/>
                </a:solidFill>
              </a:rPr>
              <a:t>De nouveaux domaines introduisent le Revenue Management, mais il s’agit plus de « </a:t>
            </a:r>
            <a:r>
              <a:rPr lang="fr-FR" sz="2000" b="0" kern="0" dirty="0" err="1">
                <a:solidFill>
                  <a:schemeClr val="tx1"/>
                </a:solidFill>
              </a:rPr>
              <a:t>pricing</a:t>
            </a:r>
            <a:r>
              <a:rPr lang="fr-FR" sz="2000" b="0" kern="0" dirty="0">
                <a:solidFill>
                  <a:schemeClr val="tx1"/>
                </a:solidFill>
              </a:rPr>
              <a:t> »</a:t>
            </a:r>
            <a:r>
              <a:rPr lang="is-IS" sz="2000" b="0" kern="0" dirty="0">
                <a:solidFill>
                  <a:schemeClr val="tx1"/>
                </a:solidFill>
              </a:rPr>
              <a:t>….:</a:t>
            </a:r>
          </a:p>
          <a:p>
            <a:pPr marL="800100" lvl="1" indent="-342900" algn="l">
              <a:buFont typeface="Arial" charset="0"/>
              <a:buChar char="•"/>
            </a:pPr>
            <a:r>
              <a:rPr lang="fr-FR" sz="1600" b="0" kern="0" dirty="0">
                <a:solidFill>
                  <a:schemeClr val="tx1"/>
                </a:solidFill>
              </a:rPr>
              <a:t>L</a:t>
            </a:r>
            <a:r>
              <a:rPr lang="is-IS" sz="1600" b="0" kern="0" dirty="0">
                <a:solidFill>
                  <a:schemeClr val="tx1"/>
                </a:solidFill>
              </a:rPr>
              <a:t>es salons de coiffure : prix variant suivant les jours</a:t>
            </a:r>
          </a:p>
          <a:p>
            <a:pPr marL="800100" lvl="1" indent="-342900" algn="l">
              <a:buFont typeface="Arial" charset="0"/>
              <a:buChar char="•"/>
            </a:pPr>
            <a:r>
              <a:rPr lang="fr-FR" sz="1600" b="0" kern="0" dirty="0">
                <a:solidFill>
                  <a:schemeClr val="tx1"/>
                </a:solidFill>
              </a:rPr>
              <a:t>L</a:t>
            </a:r>
            <a:r>
              <a:rPr lang="is-IS" sz="1600" b="0" kern="0" dirty="0">
                <a:solidFill>
                  <a:schemeClr val="tx1"/>
                </a:solidFill>
              </a:rPr>
              <a:t>es restaurants : pour gérer les listes d’attentes...</a:t>
            </a:r>
            <a:r>
              <a:rPr lang="fr-FR" sz="1600" b="0" kern="0" dirty="0">
                <a:solidFill>
                  <a:schemeClr val="tx1"/>
                </a:solidFill>
              </a:rPr>
              <a:t> </a:t>
            </a:r>
          </a:p>
          <a:p>
            <a:pPr marL="800100" lvl="1" indent="-342900" algn="l">
              <a:buFont typeface="Arial" charset="0"/>
              <a:buChar char="•"/>
            </a:pPr>
            <a:r>
              <a:rPr lang="fr-FR" sz="1600" b="0" kern="0" dirty="0">
                <a:solidFill>
                  <a:schemeClr val="tx1"/>
                </a:solidFill>
              </a:rPr>
              <a:t>…..Et certaines sociétés de remontées mécaniques</a:t>
            </a:r>
            <a:r>
              <a:rPr lang="is-IS" sz="1600" b="0" kern="0" dirty="0">
                <a:solidFill>
                  <a:schemeClr val="tx1"/>
                </a:solidFill>
              </a:rPr>
              <a:t> depuis quelques années....</a:t>
            </a:r>
            <a:endParaRPr lang="fr-FR" kern="0" dirty="0"/>
          </a:p>
        </p:txBody>
      </p:sp>
      <p:sp>
        <p:nvSpPr>
          <p:cNvPr id="8" name="ZoneTexte 7"/>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9" name="ZoneTexte 8"/>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4AEC2735-91E8-3A48-B3F5-5D543969ED98}"/>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8A0247F9-84E1-6449-BE7F-2737D422FD6D}"/>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36371834-B7E1-0F44-A610-1C39BD98CEF5}"/>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213752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7</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095" y="1829214"/>
            <a:ext cx="6283217" cy="4912154"/>
          </a:xfrm>
          <a:prstGeom prst="rect">
            <a:avLst/>
          </a:prstGeom>
        </p:spPr>
      </p:pic>
      <p:sp>
        <p:nvSpPr>
          <p:cNvPr id="4" name="ZoneTexte 3"/>
          <p:cNvSpPr txBox="1"/>
          <p:nvPr/>
        </p:nvSpPr>
        <p:spPr>
          <a:xfrm>
            <a:off x="959019" y="1403484"/>
            <a:ext cx="7501413" cy="369332"/>
          </a:xfrm>
          <a:prstGeom prst="rect">
            <a:avLst/>
          </a:prstGeom>
          <a:noFill/>
        </p:spPr>
        <p:txBody>
          <a:bodyPr wrap="square" rtlCol="0">
            <a:spAutoFit/>
          </a:bodyPr>
          <a:lstStyle/>
          <a:p>
            <a:r>
              <a:rPr lang="fr-FR" dirty="0"/>
              <a:t>Un exemple de </a:t>
            </a:r>
            <a:r>
              <a:rPr lang="fr-FR" dirty="0" err="1"/>
              <a:t>Yield</a:t>
            </a:r>
            <a:r>
              <a:rPr lang="fr-FR" dirty="0"/>
              <a:t> Management dans le transport aérien</a:t>
            </a: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E723C85A-D6B6-734F-A65A-42C1AABC4203}"/>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26F17BFD-5D40-0747-A28A-30AEAC594FB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5A887E3B-29D0-7747-90CD-337E1F1D0651}"/>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38409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smtClean="0">
                <a:solidFill>
                  <a:srgbClr val="000066"/>
                </a:solidFill>
              </a:rPr>
              <a:pPr eaLnBrk="1" hangingPunct="1"/>
              <a:t>8</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484784"/>
            <a:ext cx="6807781" cy="5030611"/>
          </a:xfrm>
          <a:prstGeom prst="rect">
            <a:avLst/>
          </a:prstGeom>
        </p:spPr>
      </p:pic>
      <p:sp>
        <p:nvSpPr>
          <p:cNvPr id="10" name="ZoneTexte 9"/>
          <p:cNvSpPr txBox="1"/>
          <p:nvPr/>
        </p:nvSpPr>
        <p:spPr>
          <a:xfrm>
            <a:off x="1828835" y="1187460"/>
            <a:ext cx="6166570" cy="369332"/>
          </a:xfrm>
          <a:prstGeom prst="rect">
            <a:avLst/>
          </a:prstGeom>
          <a:noFill/>
        </p:spPr>
        <p:txBody>
          <a:bodyPr wrap="square" rtlCol="0">
            <a:spAutoFit/>
          </a:bodyPr>
          <a:lstStyle/>
          <a:p>
            <a:r>
              <a:rPr lang="fr-FR" dirty="0"/>
              <a:t>Un exemple de </a:t>
            </a:r>
            <a:r>
              <a:rPr lang="fr-FR" dirty="0" err="1"/>
              <a:t>Yield</a:t>
            </a:r>
            <a:r>
              <a:rPr lang="fr-FR" dirty="0"/>
              <a:t> Management dans le tourisme </a:t>
            </a: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5" name="Objet 14">
            <a:extLst>
              <a:ext uri="{FF2B5EF4-FFF2-40B4-BE49-F238E27FC236}">
                <a16:creationId xmlns:a16="http://schemas.microsoft.com/office/drawing/2014/main" id="{AF98BAC8-4232-9642-9F48-569DF80FDC26}"/>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4" imgW="3505689" imgH="3809524" progId="MSPhotoEd.3">
                  <p:embed/>
                </p:oleObj>
              </mc:Choice>
              <mc:Fallback>
                <p:oleObj r:id="rId4" imgW="3505689" imgH="3809524" progId="MSPhotoEd.3">
                  <p:embed/>
                  <p:pic>
                    <p:nvPicPr>
                      <p:cNvPr id="10" name="Obje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feld 2">
            <a:extLst>
              <a:ext uri="{FF2B5EF4-FFF2-40B4-BE49-F238E27FC236}">
                <a16:creationId xmlns:a16="http://schemas.microsoft.com/office/drawing/2014/main" id="{1E268A21-7B0A-234B-8F80-A49C54C34EA1}"/>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7" name="Rectangle 16">
            <a:extLst>
              <a:ext uri="{FF2B5EF4-FFF2-40B4-BE49-F238E27FC236}">
                <a16:creationId xmlns:a16="http://schemas.microsoft.com/office/drawing/2014/main" id="{39AFBC6B-6F31-AA46-929F-5D75B71DD38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99548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C7F25C3-C3B3-3842-9D12-8D68FF1A539B}" type="slidenum">
              <a:rPr lang="fr-FR" sz="1200" b="0">
                <a:solidFill>
                  <a:srgbClr val="000066"/>
                </a:solidFill>
              </a:rPr>
              <a:pPr eaLnBrk="1" hangingPunct="1"/>
              <a:t>9</a:t>
            </a:fld>
            <a:endParaRPr lang="fr-FR" sz="1200" b="0" dirty="0">
              <a:solidFill>
                <a:srgbClr val="000066"/>
              </a:solidFill>
            </a:endParaRPr>
          </a:p>
        </p:txBody>
      </p:sp>
      <p:sp>
        <p:nvSpPr>
          <p:cNvPr id="19459" name="Rectangle 3"/>
          <p:cNvSpPr>
            <a:spLocks noChangeArrowheads="1"/>
          </p:cNvSpPr>
          <p:nvPr/>
        </p:nvSpPr>
        <p:spPr bwMode="auto">
          <a:xfrm>
            <a:off x="381000" y="1905000"/>
            <a:ext cx="87630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0" hangingPunct="0">
              <a:lnSpc>
                <a:spcPct val="40000"/>
              </a:lnSpc>
              <a:spcBef>
                <a:spcPct val="100000"/>
              </a:spcBef>
              <a:buClr>
                <a:srgbClr val="BC1238"/>
              </a:buClr>
              <a:buFont typeface="Times" charset="0"/>
              <a:buChar char="•"/>
            </a:pPr>
            <a:endParaRPr lang="fr-FR" sz="2100">
              <a:solidFill>
                <a:srgbClr val="000066"/>
              </a:solidFill>
              <a:latin typeface="Lucida Sans Unicode" charset="0"/>
              <a:sym typeface="Monotype Sorts" charset="0"/>
            </a:endParaRPr>
          </a:p>
        </p:txBody>
      </p:sp>
      <p:sp>
        <p:nvSpPr>
          <p:cNvPr id="13" name="Titre 1"/>
          <p:cNvSpPr>
            <a:spLocks noGrp="1"/>
          </p:cNvSpPr>
          <p:nvPr/>
        </p:nvSpPr>
        <p:spPr bwMode="auto">
          <a:xfrm>
            <a:off x="381000" y="1272746"/>
            <a:ext cx="8583488" cy="3164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defRPr>
            </a:lvl2pPr>
            <a:lvl3pPr algn="r" rtl="0" eaLnBrk="1" fontAlgn="base" hangingPunct="1">
              <a:spcBef>
                <a:spcPct val="0"/>
              </a:spcBef>
              <a:spcAft>
                <a:spcPct val="0"/>
              </a:spcAft>
              <a:defRPr sz="3200" b="1">
                <a:solidFill>
                  <a:schemeClr val="tx1"/>
                </a:solidFill>
                <a:latin typeface="Arial" charset="0"/>
              </a:defRPr>
            </a:lvl3pPr>
            <a:lvl4pPr algn="r" rtl="0" eaLnBrk="1" fontAlgn="base" hangingPunct="1">
              <a:spcBef>
                <a:spcPct val="0"/>
              </a:spcBef>
              <a:spcAft>
                <a:spcPct val="0"/>
              </a:spcAft>
              <a:defRPr sz="3200" b="1">
                <a:solidFill>
                  <a:schemeClr val="tx1"/>
                </a:solidFill>
                <a:latin typeface="Arial" charset="0"/>
              </a:defRPr>
            </a:lvl4pPr>
            <a:lvl5pPr algn="r"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endParaRPr lang="fr-CH" altLang="fr-FR" dirty="0">
              <a:ea typeface="ＭＳ Ｐゴシック" charset="-128"/>
            </a:endParaRPr>
          </a:p>
        </p:txBody>
      </p:sp>
      <p:sp>
        <p:nvSpPr>
          <p:cNvPr id="7" name="Espace réservé du texte vertical 3"/>
          <p:cNvSpPr txBox="1">
            <a:spLocks/>
          </p:cNvSpPr>
          <p:nvPr/>
        </p:nvSpPr>
        <p:spPr bwMode="auto">
          <a:xfrm>
            <a:off x="490926" y="1187898"/>
            <a:ext cx="8473562" cy="49604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rgbClr val="000066"/>
                </a:solidFill>
                <a:latin typeface="+mn-lt"/>
                <a:ea typeface="ＭＳ Ｐゴシック" pitchFamily="-112" charset="-128"/>
                <a:cs typeface="ＭＳ Ｐゴシック" pitchFamily="-112" charset="-128"/>
              </a:defRPr>
            </a:lvl1pPr>
            <a:lvl2pPr marL="457200" indent="0" algn="ctr" rtl="0" eaLnBrk="0" fontAlgn="base" hangingPunct="0">
              <a:spcBef>
                <a:spcPct val="20000"/>
              </a:spcBef>
              <a:spcAft>
                <a:spcPct val="0"/>
              </a:spcAft>
              <a:buNone/>
              <a:defRPr sz="2000">
                <a:solidFill>
                  <a:srgbClr val="000066"/>
                </a:solidFill>
                <a:latin typeface="+mn-lt"/>
                <a:ea typeface="ＭＳ Ｐゴシック" pitchFamily="-112" charset="-128"/>
              </a:defRPr>
            </a:lvl2pPr>
            <a:lvl3pPr marL="914400" indent="0" algn="ctr" rtl="0" eaLnBrk="0" fontAlgn="base" hangingPunct="0">
              <a:spcBef>
                <a:spcPct val="20000"/>
              </a:spcBef>
              <a:spcAft>
                <a:spcPct val="0"/>
              </a:spcAft>
              <a:buNone/>
              <a:defRPr>
                <a:solidFill>
                  <a:srgbClr val="000066"/>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1600">
                <a:solidFill>
                  <a:srgbClr val="CC0000"/>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Clr>
                <a:schemeClr val="accent2"/>
              </a:buClr>
              <a:buNone/>
              <a:defRPr sz="1400" b="1">
                <a:solidFill>
                  <a:srgbClr val="000066"/>
                </a:solidFill>
                <a:latin typeface="+mn-lt"/>
                <a:ea typeface="ＭＳ Ｐゴシック" charset="-128"/>
                <a:cs typeface="ＭＳ Ｐゴシック" charset="-128"/>
              </a:defRPr>
            </a:lvl5pPr>
            <a:lvl6pPr marL="22860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6pPr>
            <a:lvl7pPr marL="27432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7pPr>
            <a:lvl8pPr marL="32004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8pPr>
            <a:lvl9pPr marL="3657600" indent="0" algn="ctr" rtl="0" fontAlgn="base">
              <a:spcBef>
                <a:spcPct val="20000"/>
              </a:spcBef>
              <a:spcAft>
                <a:spcPct val="0"/>
              </a:spcAft>
              <a:buClr>
                <a:schemeClr val="accent2"/>
              </a:buClr>
              <a:buNone/>
              <a:defRPr sz="1400" b="1">
                <a:solidFill>
                  <a:srgbClr val="000066"/>
                </a:solidFill>
                <a:latin typeface="+mn-lt"/>
                <a:ea typeface="ＭＳ Ｐゴシック" pitchFamily="-112" charset="-128"/>
              </a:defRPr>
            </a:lvl9pPr>
          </a:lstStyle>
          <a:p>
            <a:pPr algn="l"/>
            <a:endParaRPr lang="fr-FR" sz="2000" dirty="0"/>
          </a:p>
          <a:p>
            <a:pPr algn="l"/>
            <a:endParaRPr lang="fr-FR" sz="2000" dirty="0"/>
          </a:p>
          <a:p>
            <a:pPr algn="l"/>
            <a:r>
              <a:rPr lang="fr-FR" sz="2000" dirty="0"/>
              <a:t>Le </a:t>
            </a:r>
            <a:r>
              <a:rPr lang="fr-FR" sz="2000" dirty="0" err="1"/>
              <a:t>Yield</a:t>
            </a:r>
            <a:r>
              <a:rPr lang="fr-FR" sz="2000" dirty="0"/>
              <a:t> Management dans les sociétés de remontées mécaniques</a:t>
            </a:r>
          </a:p>
          <a:p>
            <a:pPr algn="l"/>
            <a:endParaRPr lang="fr-FR" sz="2000" dirty="0"/>
          </a:p>
          <a:p>
            <a:pPr algn="l"/>
            <a:r>
              <a:rPr lang="fr-FR" sz="2000" b="0" kern="0" dirty="0">
                <a:solidFill>
                  <a:schemeClr val="tx1"/>
                </a:solidFill>
              </a:rPr>
              <a:t>En fait les sociétés de remontées mécaniques ne font pas à proprement parler du « </a:t>
            </a:r>
            <a:r>
              <a:rPr lang="fr-FR" sz="2000" b="0" kern="0" dirty="0" err="1">
                <a:solidFill>
                  <a:schemeClr val="tx1"/>
                </a:solidFill>
              </a:rPr>
              <a:t>Yield</a:t>
            </a:r>
            <a:r>
              <a:rPr lang="fr-FR" sz="2000" b="0" kern="0" dirty="0">
                <a:solidFill>
                  <a:schemeClr val="tx1"/>
                </a:solidFill>
              </a:rPr>
              <a:t> Management » mais plus du « Pricing » qui consiste à adapter la tarification selon différentes contraintes et critères : par ex. météo et fréquentation</a:t>
            </a:r>
          </a:p>
          <a:p>
            <a:pPr algn="l"/>
            <a:endParaRPr lang="fr-FR" sz="2000" b="0" kern="0" dirty="0">
              <a:solidFill>
                <a:schemeClr val="tx1"/>
              </a:solidFill>
            </a:endParaRPr>
          </a:p>
          <a:p>
            <a:pPr algn="l"/>
            <a:r>
              <a:rPr lang="fr-FR" sz="2000" b="0" kern="0" dirty="0">
                <a:solidFill>
                  <a:schemeClr val="tx1"/>
                </a:solidFill>
              </a:rPr>
              <a:t>Ainsi les principaux critères actuellement le plus souvent retenus sont :	</a:t>
            </a:r>
          </a:p>
          <a:p>
            <a:pPr marL="914400" lvl="1" indent="-457200" algn="l">
              <a:buFont typeface="Arial" charset="0"/>
              <a:buChar char="•"/>
            </a:pPr>
            <a:r>
              <a:rPr lang="fr-FR" sz="1600" b="0" kern="0" dirty="0">
                <a:solidFill>
                  <a:schemeClr val="tx1"/>
                </a:solidFill>
              </a:rPr>
              <a:t>Basse saison : du début novembre aux vacances de No</a:t>
            </a:r>
            <a:r>
              <a:rPr lang="fr-CH" sz="1600" b="0" kern="0" dirty="0" err="1">
                <a:solidFill>
                  <a:schemeClr val="tx1"/>
                </a:solidFill>
              </a:rPr>
              <a:t>ël</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Haute saison : vacances de No</a:t>
            </a:r>
            <a:r>
              <a:rPr lang="fr-CH" sz="1600" b="0" kern="0" dirty="0">
                <a:solidFill>
                  <a:schemeClr val="tx1"/>
                </a:solidFill>
              </a:rPr>
              <a:t>el et de printemps (Carnaval)</a:t>
            </a:r>
            <a:endParaRPr lang="fr-FR" sz="1600" b="0" kern="0" dirty="0">
              <a:solidFill>
                <a:schemeClr val="tx1"/>
              </a:solidFill>
            </a:endParaRPr>
          </a:p>
          <a:p>
            <a:pPr marL="914400" lvl="1" indent="-457200" algn="l">
              <a:buFont typeface="Arial" charset="0"/>
              <a:buChar char="•"/>
            </a:pPr>
            <a:r>
              <a:rPr lang="fr-FR" sz="1600" b="0" kern="0" dirty="0">
                <a:solidFill>
                  <a:schemeClr val="tx1"/>
                </a:solidFill>
              </a:rPr>
              <a:t>Moyenne saison : Janvier et jusqu’à fin de saison (hors vacances de printemps)</a:t>
            </a:r>
          </a:p>
          <a:p>
            <a:pPr marL="914400" lvl="1" indent="-457200" algn="l">
              <a:buFont typeface="Arial" charset="0"/>
              <a:buChar char="•"/>
            </a:pPr>
            <a:endParaRPr lang="fr-FR" sz="2000" b="0" kern="0" dirty="0">
              <a:solidFill>
                <a:schemeClr val="tx1"/>
              </a:solidFill>
            </a:endParaRPr>
          </a:p>
        </p:txBody>
      </p:sp>
      <p:sp>
        <p:nvSpPr>
          <p:cNvPr id="9" name="ZoneTexte 8"/>
          <p:cNvSpPr txBox="1"/>
          <p:nvPr/>
        </p:nvSpPr>
        <p:spPr>
          <a:xfrm>
            <a:off x="490926" y="6502400"/>
            <a:ext cx="397865" cy="276999"/>
          </a:xfrm>
          <a:prstGeom prst="rect">
            <a:avLst/>
          </a:prstGeom>
          <a:noFill/>
        </p:spPr>
        <p:txBody>
          <a:bodyPr wrap="none" rtlCol="0">
            <a:spAutoFit/>
          </a:bodyPr>
          <a:lstStyle/>
          <a:p>
            <a:pPr algn="ctr"/>
            <a:r>
              <a:rPr lang="fr-FR" sz="1200" b="0" i="1" dirty="0">
                <a:solidFill>
                  <a:srgbClr val="000066"/>
                </a:solidFill>
              </a:rPr>
              <a:t>NP</a:t>
            </a:r>
          </a:p>
        </p:txBody>
      </p:sp>
      <p:sp>
        <p:nvSpPr>
          <p:cNvPr id="8" name="ZoneTexte 7"/>
          <p:cNvSpPr txBox="1"/>
          <p:nvPr/>
        </p:nvSpPr>
        <p:spPr>
          <a:xfrm>
            <a:off x="3931064" y="6502400"/>
            <a:ext cx="1217000" cy="276999"/>
          </a:xfrm>
          <a:prstGeom prst="rect">
            <a:avLst/>
          </a:prstGeom>
          <a:noFill/>
        </p:spPr>
        <p:txBody>
          <a:bodyPr wrap="none" rtlCol="0">
            <a:spAutoFit/>
          </a:bodyPr>
          <a:lstStyle/>
          <a:p>
            <a:pPr algn="ctr"/>
            <a:r>
              <a:rPr lang="fr-FR" sz="1200" b="0" i="1" dirty="0">
                <a:solidFill>
                  <a:srgbClr val="000066"/>
                </a:solidFill>
              </a:rPr>
              <a:t>Commission IV</a:t>
            </a:r>
          </a:p>
        </p:txBody>
      </p:sp>
      <p:graphicFrame>
        <p:nvGraphicFramePr>
          <p:cNvPr id="14" name="Objet 13">
            <a:extLst>
              <a:ext uri="{FF2B5EF4-FFF2-40B4-BE49-F238E27FC236}">
                <a16:creationId xmlns:a16="http://schemas.microsoft.com/office/drawing/2014/main" id="{A5510306-16FF-7A4B-B21F-F411A64C440A}"/>
              </a:ext>
            </a:extLst>
          </p:cNvPr>
          <p:cNvGraphicFramePr>
            <a:graphicFrameLocks noChangeAspect="1"/>
          </p:cNvGraphicFramePr>
          <p:nvPr>
            <p:extLst>
              <p:ext uri="{D42A27DB-BD31-4B8C-83A1-F6EECF244321}">
                <p14:modId xmlns:p14="http://schemas.microsoft.com/office/powerpoint/2010/main" val="954370167"/>
              </p:ext>
            </p:extLst>
          </p:nvPr>
        </p:nvGraphicFramePr>
        <p:xfrm>
          <a:off x="3852416" y="84880"/>
          <a:ext cx="863600" cy="965200"/>
        </p:xfrm>
        <a:graphic>
          <a:graphicData uri="http://schemas.openxmlformats.org/presentationml/2006/ole">
            <mc:AlternateContent xmlns:mc="http://schemas.openxmlformats.org/markup-compatibility/2006">
              <mc:Choice xmlns:v="urn:schemas-microsoft-com:vml" Requires="v">
                <p:oleObj r:id="rId3" imgW="3505689" imgH="3809524" progId="MSPhotoEd.3">
                  <p:embed/>
                </p:oleObj>
              </mc:Choice>
              <mc:Fallback>
                <p:oleObj r:id="rId3" imgW="3505689" imgH="3809524" progId="MSPhotoEd.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16" y="84880"/>
                        <a:ext cx="863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feld 2">
            <a:extLst>
              <a:ext uri="{FF2B5EF4-FFF2-40B4-BE49-F238E27FC236}">
                <a16:creationId xmlns:a16="http://schemas.microsoft.com/office/drawing/2014/main" id="{31242E14-7340-1344-855D-0313A14F87F2}"/>
              </a:ext>
            </a:extLst>
          </p:cNvPr>
          <p:cNvSpPr txBox="1">
            <a:spLocks noChangeArrowheads="1"/>
          </p:cNvSpPr>
          <p:nvPr/>
        </p:nvSpPr>
        <p:spPr bwMode="auto">
          <a:xfrm>
            <a:off x="4860032" y="106238"/>
            <a:ext cx="4176464" cy="7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50000"/>
              </a:lnSpc>
              <a:spcAft>
                <a:spcPts val="0"/>
              </a:spcAft>
              <a:tabLst>
                <a:tab pos="226695" algn="l"/>
                <a:tab pos="1170305" algn="l"/>
              </a:tabLst>
            </a:pPr>
            <a:r>
              <a:rPr lang="en-GB" sz="800" dirty="0">
                <a:effectLst/>
                <a:ea typeface="Times New Roman" charset="0"/>
              </a:rPr>
              <a:t>ROMA 1957      	GRENOBLE 1987	BOLZANO-BOLZEN 2017</a:t>
            </a:r>
            <a:endParaRPr lang="fr-FR" sz="800" dirty="0">
              <a:effectLst/>
              <a:latin typeface="Times New Roman" charset="0"/>
              <a:ea typeface="Times New Roman" charset="0"/>
            </a:endParaRPr>
          </a:p>
          <a:p>
            <a:pPr algn="just">
              <a:lnSpc>
                <a:spcPct val="150000"/>
              </a:lnSpc>
              <a:spcAft>
                <a:spcPts val="0"/>
              </a:spcAft>
              <a:tabLst>
                <a:tab pos="226695" algn="l"/>
                <a:tab pos="1170305" algn="l"/>
              </a:tabLst>
            </a:pPr>
            <a:r>
              <a:rPr lang="en-GB" sz="800" dirty="0">
                <a:effectLst/>
                <a:ea typeface="Times New Roman" charset="0"/>
              </a:rPr>
              <a:t>PARIS 1963     	BARCELONA 1993</a:t>
            </a:r>
            <a:endParaRPr lang="fr-FR" sz="800" dirty="0">
              <a:effectLst/>
              <a:latin typeface="Times New Roman" charset="0"/>
              <a:ea typeface="Times New Roman" charset="0"/>
            </a:endParaRPr>
          </a:p>
          <a:p>
            <a:pPr>
              <a:lnSpc>
                <a:spcPct val="150000"/>
              </a:lnSpc>
              <a:spcAft>
                <a:spcPts val="0"/>
              </a:spcAft>
              <a:tabLst>
                <a:tab pos="1170305" algn="l"/>
              </a:tabLst>
            </a:pPr>
            <a:r>
              <a:rPr lang="en-GB" sz="800" dirty="0">
                <a:effectLst/>
                <a:ea typeface="Times New Roman" charset="0"/>
              </a:rPr>
              <a:t>LUZERN 1969   	SAN FRANCISCO 1999</a:t>
            </a:r>
            <a:endParaRPr lang="fr-FR" sz="800" dirty="0">
              <a:effectLst/>
              <a:latin typeface="Times New Roman" charset="0"/>
              <a:ea typeface="Times New Roman" charset="0"/>
            </a:endParaRPr>
          </a:p>
          <a:p>
            <a:pPr>
              <a:lnSpc>
                <a:spcPct val="150000"/>
              </a:lnSpc>
              <a:spcAft>
                <a:spcPts val="0"/>
              </a:spcAft>
              <a:tabLst>
                <a:tab pos="1170305" algn="l"/>
              </a:tabLst>
            </a:pPr>
            <a:r>
              <a:rPr lang="de-AT" sz="800" dirty="0">
                <a:effectLst/>
                <a:ea typeface="Times New Roman" charset="0"/>
              </a:rPr>
              <a:t>WIEN 1975        	INNSBRUCK 2005</a:t>
            </a:r>
            <a:endParaRPr lang="fr-FR" sz="800" dirty="0">
              <a:effectLst/>
              <a:latin typeface="Times New Roman" charset="0"/>
              <a:ea typeface="Times New Roman" charset="0"/>
            </a:endParaRPr>
          </a:p>
          <a:p>
            <a:pPr>
              <a:lnSpc>
                <a:spcPct val="150000"/>
              </a:lnSpc>
              <a:spcAft>
                <a:spcPts val="0"/>
              </a:spcAft>
              <a:tabLst>
                <a:tab pos="1170305" algn="l"/>
              </a:tabLst>
            </a:pPr>
            <a:r>
              <a:rPr lang="de-DE" sz="800" dirty="0">
                <a:effectLst/>
                <a:ea typeface="Times New Roman" charset="0"/>
              </a:rPr>
              <a:t>MÜNCHEN1981	RIO DE JANEIRO 2011</a:t>
            </a:r>
            <a:endParaRPr lang="fr-FR" sz="800" dirty="0">
              <a:effectLst/>
              <a:latin typeface="Times New Roman" charset="0"/>
              <a:ea typeface="Times New Roman" charset="0"/>
            </a:endParaRPr>
          </a:p>
        </p:txBody>
      </p:sp>
      <p:sp>
        <p:nvSpPr>
          <p:cNvPr id="16" name="Rectangle 15">
            <a:extLst>
              <a:ext uri="{FF2B5EF4-FFF2-40B4-BE49-F238E27FC236}">
                <a16:creationId xmlns:a16="http://schemas.microsoft.com/office/drawing/2014/main" id="{D4896AE8-2C42-E74B-80A3-651EB45FDE17}"/>
              </a:ext>
            </a:extLst>
          </p:cNvPr>
          <p:cNvSpPr/>
          <p:nvPr/>
        </p:nvSpPr>
        <p:spPr>
          <a:xfrm>
            <a:off x="-108520" y="106238"/>
            <a:ext cx="4176464" cy="1077218"/>
          </a:xfrm>
          <a:prstGeom prst="rect">
            <a:avLst/>
          </a:prstGeom>
        </p:spPr>
        <p:txBody>
          <a:bodyPr wrap="square">
            <a:spAutoFit/>
          </a:bodyPr>
          <a:lstStyle/>
          <a:p>
            <a:pPr algn="ctr"/>
            <a:r>
              <a:rPr lang="it-IT" sz="800" u="sng" dirty="0">
                <a:solidFill>
                  <a:srgbClr val="000000"/>
                </a:solidFill>
                <a:latin typeface="-webkit-standard"/>
              </a:rPr>
              <a:t>O</a:t>
            </a:r>
            <a:r>
              <a:rPr lang="it-IT" sz="800" dirty="0">
                <a:solidFill>
                  <a:srgbClr val="000000"/>
                </a:solidFill>
                <a:latin typeface="-webkit-standard"/>
              </a:rPr>
              <a:t>RGANIZZAZIONE        </a:t>
            </a:r>
            <a:r>
              <a:rPr lang="it-IT" sz="800" u="sng" dirty="0">
                <a:solidFill>
                  <a:srgbClr val="000000"/>
                </a:solidFill>
                <a:latin typeface="-webkit-standard"/>
              </a:rPr>
              <a:t>I</a:t>
            </a:r>
            <a:r>
              <a:rPr lang="it-IT" sz="800" dirty="0">
                <a:solidFill>
                  <a:srgbClr val="000000"/>
                </a:solidFill>
                <a:latin typeface="-webkit-standard"/>
              </a:rPr>
              <a:t>NTERNAZIONALE        </a:t>
            </a:r>
            <a:r>
              <a:rPr lang="it-IT" sz="800" u="sng" dirty="0">
                <a:solidFill>
                  <a:srgbClr val="000000"/>
                </a:solidFill>
                <a:latin typeface="-webkit-standard"/>
              </a:rPr>
              <a:t>T</a:t>
            </a:r>
            <a:r>
              <a:rPr lang="it-IT" sz="800" dirty="0">
                <a:solidFill>
                  <a:srgbClr val="000000"/>
                </a:solidFill>
                <a:latin typeface="-webkit-standard"/>
              </a:rPr>
              <a:t>RASPORTI     </a:t>
            </a:r>
            <a:r>
              <a:rPr lang="it-IT" sz="800" u="sng" dirty="0">
                <a:solidFill>
                  <a:srgbClr val="000000"/>
                </a:solidFill>
                <a:latin typeface="-webkit-standard"/>
              </a:rPr>
              <a:t>A</a:t>
            </a:r>
            <a:r>
              <a:rPr lang="it-IT" sz="800" dirty="0">
                <a:solidFill>
                  <a:srgbClr val="000000"/>
                </a:solidFill>
                <a:latin typeface="-webkit-standard"/>
              </a:rPr>
              <a:t>     </a:t>
            </a:r>
            <a:r>
              <a:rPr lang="it-IT" sz="800" u="sng" dirty="0">
                <a:solidFill>
                  <a:srgbClr val="000000"/>
                </a:solidFill>
                <a:latin typeface="-webkit-standard"/>
              </a:rPr>
              <a:t>F</a:t>
            </a:r>
            <a:r>
              <a:rPr lang="it-IT" sz="800" dirty="0">
                <a:solidFill>
                  <a:srgbClr val="000000"/>
                </a:solidFill>
                <a:latin typeface="-webkit-standard"/>
              </a:rPr>
              <a:t>UNE   (O.I.T.A.F.) </a:t>
            </a:r>
            <a:br>
              <a:rPr lang="it-IT" sz="800" dirty="0">
                <a:solidFill>
                  <a:srgbClr val="000000"/>
                </a:solidFill>
                <a:latin typeface="-webkit-standard"/>
              </a:rPr>
            </a:br>
            <a:r>
              <a:rPr lang="it-IT" sz="800" dirty="0">
                <a:solidFill>
                  <a:srgbClr val="000000"/>
                </a:solidFill>
                <a:latin typeface="-webkit-standard"/>
              </a:rPr>
              <a:t>INTERNATIONALE    ORGANISATION     FÜR     DAS    SEILBAHNWESEN   (O.I.T.A.F.) </a:t>
            </a:r>
            <a:br>
              <a:rPr lang="it-IT" sz="800" dirty="0">
                <a:solidFill>
                  <a:srgbClr val="000000"/>
                </a:solidFill>
                <a:latin typeface="-webkit-standard"/>
              </a:rPr>
            </a:br>
            <a:r>
              <a:rPr lang="it-IT" sz="800" dirty="0">
                <a:solidFill>
                  <a:srgbClr val="000000"/>
                </a:solidFill>
                <a:latin typeface="-webkit-standard"/>
              </a:rPr>
              <a:t>ORGANISATION    INTERNATIONALE     DES   TRANSPORTS    A   CÂBLES (O.I.T.A.F.) </a:t>
            </a:r>
            <a:br>
              <a:rPr lang="it-IT" sz="800" dirty="0">
                <a:solidFill>
                  <a:srgbClr val="000000"/>
                </a:solidFill>
                <a:latin typeface="-webkit-standard"/>
              </a:rPr>
            </a:br>
            <a:r>
              <a:rPr lang="it-IT" sz="800" dirty="0">
                <a:solidFill>
                  <a:srgbClr val="000000"/>
                </a:solidFill>
                <a:latin typeface="-webkit-standard"/>
              </a:rPr>
              <a:t>INTERNATIONAL  ORGANISATION  FOR   TRANSPORTATION  BY   ROPE  (O.I.T.A.F.)</a:t>
            </a:r>
            <a:br>
              <a:rPr lang="it-IT" sz="800" dirty="0">
                <a:solidFill>
                  <a:srgbClr val="000000"/>
                </a:solidFill>
                <a:latin typeface="-webkit-standard"/>
              </a:rPr>
            </a:br>
            <a:r>
              <a:rPr lang="it-IT" sz="800" dirty="0">
                <a:solidFill>
                  <a:srgbClr val="000000"/>
                </a:solidFill>
                <a:latin typeface="-webkit-standard"/>
              </a:rPr>
              <a:t>ORGANISACION    INTERNACIONAL  DE   TRANSPORTES    POR   CABLE  (O.I.T.A.F.)</a:t>
            </a:r>
            <a:br>
              <a:rPr lang="it-IT" sz="800" dirty="0">
                <a:solidFill>
                  <a:srgbClr val="000000"/>
                </a:solidFill>
                <a:latin typeface="-webkit-standard"/>
              </a:rPr>
            </a:br>
            <a:r>
              <a:rPr lang="it-IT" sz="800" cap="all" dirty="0">
                <a:solidFill>
                  <a:srgbClr val="000000"/>
                </a:solidFill>
                <a:latin typeface="-webkit-standard"/>
              </a:rPr>
              <a:t>ORGANIZAÇÃO    INTERNACIONAL    DE    TRANSPORTES    POR     CABO</a:t>
            </a:r>
            <a:r>
              <a:rPr lang="it-IT" sz="800" dirty="0">
                <a:solidFill>
                  <a:srgbClr val="000000"/>
                </a:solidFill>
                <a:latin typeface="-webkit-standard"/>
              </a:rPr>
              <a:t> (O.I.T.A.F.)</a:t>
            </a:r>
            <a:br>
              <a:rPr lang="it-IT" sz="800" dirty="0">
                <a:solidFill>
                  <a:srgbClr val="000000"/>
                </a:solidFill>
                <a:latin typeface="-webkit-standard"/>
              </a:rPr>
            </a:br>
            <a:r>
              <a:rPr lang="az-Cyrl-AZ" sz="800" dirty="0">
                <a:solidFill>
                  <a:srgbClr val="000000"/>
                </a:solidFill>
                <a:latin typeface="-webkit-standard"/>
              </a:rPr>
              <a:t>МЕЖДУНАРОДНАЯ     ОРГАНИЗАЦИЯ     КАНАТНОГО      Т РАНСПОРТА   (МОКаТ)</a:t>
            </a:r>
            <a:endParaRPr lang="az-Cyrl-AZ" sz="800" b="0" dirty="0">
              <a:solidFill>
                <a:srgbClr val="000000"/>
              </a:solidFill>
              <a:latin typeface="-webkit-standard"/>
            </a:endParaRPr>
          </a:p>
          <a:p>
            <a:pPr algn="ctr"/>
            <a:r>
              <a:rPr lang="ja-JP" altLang="fr-FR" sz="800"/>
              <a:t>国际缆索运输协会 </a:t>
            </a:r>
            <a:r>
              <a:rPr lang="fr-FR" altLang="ja-JP" sz="800" dirty="0"/>
              <a:t>(</a:t>
            </a:r>
            <a:r>
              <a:rPr lang="it-IT" sz="800" dirty="0"/>
              <a:t>O.I.T.A.F.)           </a:t>
            </a:r>
            <a:r>
              <a:rPr lang="ja-JP" altLang="fr-FR" sz="800"/>
              <a:t>国際索道協会</a:t>
            </a:r>
            <a:r>
              <a:rPr lang="ja-JP" altLang="fr-FR" sz="800">
                <a:ea typeface="MS Mincho" panose="02020609040205080304" pitchFamily="49" charset="-128"/>
              </a:rPr>
              <a:t> </a:t>
            </a:r>
            <a:r>
              <a:rPr lang="fr-FR" altLang="ja-JP" sz="800" dirty="0"/>
              <a:t>(</a:t>
            </a:r>
            <a:r>
              <a:rPr lang="it-IT" sz="800" dirty="0"/>
              <a:t>O.I.T.A.F.)</a:t>
            </a:r>
            <a:endParaRPr lang="it-IT" sz="800" dirty="0">
              <a:effectLst/>
            </a:endParaRPr>
          </a:p>
        </p:txBody>
      </p:sp>
    </p:spTree>
    <p:extLst>
      <p:ext uri="{BB962C8B-B14F-4D97-AF65-F5344CB8AC3E}">
        <p14:creationId xmlns:p14="http://schemas.microsoft.com/office/powerpoint/2010/main" val="14724776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7559</Words>
  <Application>Microsoft Macintosh PowerPoint</Application>
  <PresentationFormat>Bildschirmpräsentation (4:3)</PresentationFormat>
  <Paragraphs>503</Paragraphs>
  <Slides>23</Slides>
  <Notes>23</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3" baseType="lpstr">
      <vt:lpstr>-webkit-standard</vt:lpstr>
      <vt:lpstr>Arial</vt:lpstr>
      <vt:lpstr>Calibri</vt:lpstr>
      <vt:lpstr>Calibri Light</vt:lpstr>
      <vt:lpstr>Lucida Sans Unicode</vt:lpstr>
      <vt:lpstr>Times</vt:lpstr>
      <vt:lpstr>Times New Roman</vt:lpstr>
      <vt:lpstr>Wingdings</vt:lpstr>
      <vt:lpstr>Thème Office</vt:lpstr>
      <vt:lpstr>MSPhotoEd.3</vt:lpstr>
      <vt:lpstr>PowerPoint-Präsentation</vt:lpstr>
      <vt:lpstr>Yield Management ou « Revenue Management »  ( Tarification dynamique ou Tarification en temps réel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Yield Management OITAF 5-2019</dc:title>
  <dc:subject/>
  <dc:creator>NP</dc:creator>
  <cp:keywords/>
  <dc:description/>
  <cp:lastModifiedBy>Sabrina Kritzinger</cp:lastModifiedBy>
  <cp:revision>250</cp:revision>
  <cp:lastPrinted>2019-04-24T10:04:22Z</cp:lastPrinted>
  <dcterms:created xsi:type="dcterms:W3CDTF">2013-12-01T09:16:03Z</dcterms:created>
  <dcterms:modified xsi:type="dcterms:W3CDTF">2023-12-01T15:44:08Z</dcterms:modified>
  <cp:category/>
</cp:coreProperties>
</file>