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0" r:id="rId2"/>
    <p:sldId id="269" r:id="rId3"/>
    <p:sldId id="272" r:id="rId4"/>
    <p:sldId id="273" r:id="rId5"/>
    <p:sldId id="276" r:id="rId6"/>
    <p:sldId id="274" r:id="rId7"/>
    <p:sldId id="277" r:id="rId8"/>
    <p:sldId id="275" r:id="rId9"/>
    <p:sldId id="278" r:id="rId10"/>
    <p:sldId id="279" r:id="rId11"/>
    <p:sldId id="280" r:id="rId12"/>
    <p:sldId id="281" r:id="rId13"/>
    <p:sldId id="283" r:id="rId14"/>
  </p:sldIdLst>
  <p:sldSz cx="9144000" cy="6858000" type="screen4x3"/>
  <p:notesSz cx="6743700" cy="98758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EEFF"/>
    <a:srgbClr val="97E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3605" autoAdjust="0"/>
  </p:normalViewPr>
  <p:slideViewPr>
    <p:cSldViewPr>
      <p:cViewPr varScale="1">
        <p:scale>
          <a:sx n="120" d="100"/>
          <a:sy n="120" d="100"/>
        </p:scale>
        <p:origin x="194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50" y="-114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258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91C58-8C7C-4331-8EA7-3DD689C404D0}" type="datetimeFigureOut">
              <a:rPr lang="de-CH" smtClean="0"/>
              <a:t>14.12.23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80538"/>
            <a:ext cx="2922588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9525" y="9380538"/>
            <a:ext cx="2922588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4F8D-0382-452B-A21E-E239DB1915E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92626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93792"/>
          </a:xfrm>
          <a:prstGeom prst="rect">
            <a:avLst/>
          </a:prstGeom>
        </p:spPr>
        <p:txBody>
          <a:bodyPr vert="horz" lIns="90855" tIns="45427" rIns="90855" bIns="45427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9870" y="0"/>
            <a:ext cx="2922270" cy="493792"/>
          </a:xfrm>
          <a:prstGeom prst="rect">
            <a:avLst/>
          </a:prstGeom>
        </p:spPr>
        <p:txBody>
          <a:bodyPr vert="horz" lIns="90855" tIns="45427" rIns="90855" bIns="45427" rtlCol="0"/>
          <a:lstStyle>
            <a:lvl1pPr algn="r">
              <a:defRPr sz="1200"/>
            </a:lvl1pPr>
          </a:lstStyle>
          <a:p>
            <a:fld id="{509C66EA-C994-49C8-9762-F38FB4F9CCD2}" type="datetimeFigureOut">
              <a:rPr lang="de-CH" smtClean="0"/>
              <a:t>14.12.23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55" tIns="45427" rIns="90855" bIns="45427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4370" y="4691024"/>
            <a:ext cx="5394960" cy="4444127"/>
          </a:xfrm>
          <a:prstGeom prst="rect">
            <a:avLst/>
          </a:prstGeom>
        </p:spPr>
        <p:txBody>
          <a:bodyPr vert="horz" lIns="90855" tIns="45427" rIns="90855" bIns="45427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22270" cy="493792"/>
          </a:xfrm>
          <a:prstGeom prst="rect">
            <a:avLst/>
          </a:prstGeom>
        </p:spPr>
        <p:txBody>
          <a:bodyPr vert="horz" lIns="90855" tIns="45427" rIns="90855" bIns="45427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9870" y="9380333"/>
            <a:ext cx="2922270" cy="493792"/>
          </a:xfrm>
          <a:prstGeom prst="rect">
            <a:avLst/>
          </a:prstGeom>
        </p:spPr>
        <p:txBody>
          <a:bodyPr vert="horz" lIns="90855" tIns="45427" rIns="90855" bIns="45427" rtlCol="0" anchor="b"/>
          <a:lstStyle>
            <a:lvl1pPr algn="r">
              <a:defRPr sz="1200"/>
            </a:lvl1pPr>
          </a:lstStyle>
          <a:p>
            <a:fld id="{3CC55E6D-8D7B-49EC-9BAF-B86DF40D3B5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440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55E6D-8D7B-49EC-9BAF-B86DF40D3B51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0122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55E6D-8D7B-49EC-9BAF-B86DF40D3B51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0122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55E6D-8D7B-49EC-9BAF-B86DF40D3B51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0122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55E6D-8D7B-49EC-9BAF-B86DF40D3B51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0122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55E6D-8D7B-49EC-9BAF-B86DF40D3B51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0122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55E6D-8D7B-49EC-9BAF-B86DF40D3B51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0122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55E6D-8D7B-49EC-9BAF-B86DF40D3B51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0122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55E6D-8D7B-49EC-9BAF-B86DF40D3B51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0122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55E6D-8D7B-49EC-9BAF-B86DF40D3B51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0122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55E6D-8D7B-49EC-9BAF-B86DF40D3B51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0122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55E6D-8D7B-49EC-9BAF-B86DF40D3B51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0122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55E6D-8D7B-49EC-9BAF-B86DF40D3B51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0122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25963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92862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08148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1170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97214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06084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06084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44942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7532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88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847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64683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93407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40243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57646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81729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943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/>
          <p:cNvPicPr>
            <a:picLocks noChangeAspect="1"/>
          </p:cNvPicPr>
          <p:nvPr userDrawn="1"/>
        </p:nvPicPr>
        <p:blipFill rotWithShape="1">
          <a:blip r:embed="rId12" cstate="screen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48680"/>
            <a:ext cx="9158919" cy="630932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204864"/>
            <a:ext cx="822960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9" name="Flussdiagramm: Lochstreifen 18"/>
          <p:cNvSpPr/>
          <p:nvPr userDrawn="1"/>
        </p:nvSpPr>
        <p:spPr>
          <a:xfrm>
            <a:off x="-1" y="0"/>
            <a:ext cx="9144002" cy="1268760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588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2500 w 10000"/>
              <a:gd name="connsiteY7" fmla="*/ 10000 h 10000"/>
              <a:gd name="connsiteX8" fmla="*/ 0 w 10000"/>
              <a:gd name="connsiteY8" fmla="*/ 9000 h 10000"/>
              <a:gd name="connsiteX9" fmla="*/ 0 w 10000"/>
              <a:gd name="connsiteY9" fmla="*/ 1000 h 10000"/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7500 w 10000"/>
              <a:gd name="connsiteY2" fmla="*/ 0 h 10000"/>
              <a:gd name="connsiteX3" fmla="*/ 10000 w 10000"/>
              <a:gd name="connsiteY3" fmla="*/ 1000 h 10000"/>
              <a:gd name="connsiteX4" fmla="*/ 10000 w 10000"/>
              <a:gd name="connsiteY4" fmla="*/ 9000 h 10000"/>
              <a:gd name="connsiteX5" fmla="*/ 7500 w 10000"/>
              <a:gd name="connsiteY5" fmla="*/ 8000 h 10000"/>
              <a:gd name="connsiteX6" fmla="*/ 2500 w 10000"/>
              <a:gd name="connsiteY6" fmla="*/ 10000 h 10000"/>
              <a:gd name="connsiteX7" fmla="*/ 0 w 10000"/>
              <a:gd name="connsiteY7" fmla="*/ 9000 h 10000"/>
              <a:gd name="connsiteX8" fmla="*/ 0 w 10000"/>
              <a:gd name="connsiteY8" fmla="*/ 1000 h 10000"/>
              <a:gd name="connsiteX0" fmla="*/ 0 w 10000"/>
              <a:gd name="connsiteY0" fmla="*/ 1000 h 11008"/>
              <a:gd name="connsiteX1" fmla="*/ 2500 w 10000"/>
              <a:gd name="connsiteY1" fmla="*/ 2000 h 11008"/>
              <a:gd name="connsiteX2" fmla="*/ 7500 w 10000"/>
              <a:gd name="connsiteY2" fmla="*/ 0 h 11008"/>
              <a:gd name="connsiteX3" fmla="*/ 10000 w 10000"/>
              <a:gd name="connsiteY3" fmla="*/ 1000 h 11008"/>
              <a:gd name="connsiteX4" fmla="*/ 10000 w 10000"/>
              <a:gd name="connsiteY4" fmla="*/ 9000 h 11008"/>
              <a:gd name="connsiteX5" fmla="*/ 7500 w 10000"/>
              <a:gd name="connsiteY5" fmla="*/ 8000 h 11008"/>
              <a:gd name="connsiteX6" fmla="*/ 2507 w 10000"/>
              <a:gd name="connsiteY6" fmla="*/ 11008 h 11008"/>
              <a:gd name="connsiteX7" fmla="*/ 0 w 10000"/>
              <a:gd name="connsiteY7" fmla="*/ 9000 h 11008"/>
              <a:gd name="connsiteX8" fmla="*/ 0 w 10000"/>
              <a:gd name="connsiteY8" fmla="*/ 1000 h 11008"/>
              <a:gd name="connsiteX0" fmla="*/ 0 w 10000"/>
              <a:gd name="connsiteY0" fmla="*/ 1000 h 11323"/>
              <a:gd name="connsiteX1" fmla="*/ 2500 w 10000"/>
              <a:gd name="connsiteY1" fmla="*/ 2000 h 11323"/>
              <a:gd name="connsiteX2" fmla="*/ 7500 w 10000"/>
              <a:gd name="connsiteY2" fmla="*/ 0 h 11323"/>
              <a:gd name="connsiteX3" fmla="*/ 10000 w 10000"/>
              <a:gd name="connsiteY3" fmla="*/ 1000 h 11323"/>
              <a:gd name="connsiteX4" fmla="*/ 10000 w 10000"/>
              <a:gd name="connsiteY4" fmla="*/ 9000 h 11323"/>
              <a:gd name="connsiteX5" fmla="*/ 7500 w 10000"/>
              <a:gd name="connsiteY5" fmla="*/ 8000 h 11323"/>
              <a:gd name="connsiteX6" fmla="*/ 2507 w 10000"/>
              <a:gd name="connsiteY6" fmla="*/ 11323 h 11323"/>
              <a:gd name="connsiteX7" fmla="*/ 0 w 10000"/>
              <a:gd name="connsiteY7" fmla="*/ 9000 h 11323"/>
              <a:gd name="connsiteX8" fmla="*/ 0 w 10000"/>
              <a:gd name="connsiteY8" fmla="*/ 1000 h 11323"/>
              <a:gd name="connsiteX0" fmla="*/ 0 w 10000"/>
              <a:gd name="connsiteY0" fmla="*/ 1000 h 12016"/>
              <a:gd name="connsiteX1" fmla="*/ 2500 w 10000"/>
              <a:gd name="connsiteY1" fmla="*/ 2000 h 12016"/>
              <a:gd name="connsiteX2" fmla="*/ 7500 w 10000"/>
              <a:gd name="connsiteY2" fmla="*/ 0 h 12016"/>
              <a:gd name="connsiteX3" fmla="*/ 10000 w 10000"/>
              <a:gd name="connsiteY3" fmla="*/ 1000 h 12016"/>
              <a:gd name="connsiteX4" fmla="*/ 10000 w 10000"/>
              <a:gd name="connsiteY4" fmla="*/ 9000 h 12016"/>
              <a:gd name="connsiteX5" fmla="*/ 7500 w 10000"/>
              <a:gd name="connsiteY5" fmla="*/ 8000 h 12016"/>
              <a:gd name="connsiteX6" fmla="*/ 2500 w 10000"/>
              <a:gd name="connsiteY6" fmla="*/ 12016 h 12016"/>
              <a:gd name="connsiteX7" fmla="*/ 0 w 10000"/>
              <a:gd name="connsiteY7" fmla="*/ 9000 h 12016"/>
              <a:gd name="connsiteX8" fmla="*/ 0 w 10000"/>
              <a:gd name="connsiteY8" fmla="*/ 1000 h 12016"/>
              <a:gd name="connsiteX0" fmla="*/ 0 w 10000"/>
              <a:gd name="connsiteY0" fmla="*/ 1000 h 12268"/>
              <a:gd name="connsiteX1" fmla="*/ 2500 w 10000"/>
              <a:gd name="connsiteY1" fmla="*/ 2000 h 12268"/>
              <a:gd name="connsiteX2" fmla="*/ 7500 w 10000"/>
              <a:gd name="connsiteY2" fmla="*/ 0 h 12268"/>
              <a:gd name="connsiteX3" fmla="*/ 10000 w 10000"/>
              <a:gd name="connsiteY3" fmla="*/ 1000 h 12268"/>
              <a:gd name="connsiteX4" fmla="*/ 10000 w 10000"/>
              <a:gd name="connsiteY4" fmla="*/ 9000 h 12268"/>
              <a:gd name="connsiteX5" fmla="*/ 7500 w 10000"/>
              <a:gd name="connsiteY5" fmla="*/ 8000 h 12268"/>
              <a:gd name="connsiteX6" fmla="*/ 2500 w 10000"/>
              <a:gd name="connsiteY6" fmla="*/ 12268 h 12268"/>
              <a:gd name="connsiteX7" fmla="*/ 0 w 10000"/>
              <a:gd name="connsiteY7" fmla="*/ 9000 h 12268"/>
              <a:gd name="connsiteX8" fmla="*/ 0 w 10000"/>
              <a:gd name="connsiteY8" fmla="*/ 1000 h 12268"/>
              <a:gd name="connsiteX0" fmla="*/ 0 w 10000"/>
              <a:gd name="connsiteY0" fmla="*/ 1000 h 12268"/>
              <a:gd name="connsiteX1" fmla="*/ 2500 w 10000"/>
              <a:gd name="connsiteY1" fmla="*/ 2000 h 12268"/>
              <a:gd name="connsiteX2" fmla="*/ 7500 w 10000"/>
              <a:gd name="connsiteY2" fmla="*/ 0 h 12268"/>
              <a:gd name="connsiteX3" fmla="*/ 10000 w 10000"/>
              <a:gd name="connsiteY3" fmla="*/ 1000 h 12268"/>
              <a:gd name="connsiteX4" fmla="*/ 10000 w 10000"/>
              <a:gd name="connsiteY4" fmla="*/ 9000 h 12268"/>
              <a:gd name="connsiteX5" fmla="*/ 7500 w 10000"/>
              <a:gd name="connsiteY5" fmla="*/ 8000 h 12268"/>
              <a:gd name="connsiteX6" fmla="*/ 2500 w 10000"/>
              <a:gd name="connsiteY6" fmla="*/ 12268 h 12268"/>
              <a:gd name="connsiteX7" fmla="*/ 0 w 10000"/>
              <a:gd name="connsiteY7" fmla="*/ 11176 h 12268"/>
              <a:gd name="connsiteX8" fmla="*/ 0 w 10000"/>
              <a:gd name="connsiteY8" fmla="*/ 1000 h 12268"/>
              <a:gd name="connsiteX0" fmla="*/ 0 w 10000"/>
              <a:gd name="connsiteY0" fmla="*/ 1000 h 12268"/>
              <a:gd name="connsiteX1" fmla="*/ 2500 w 10000"/>
              <a:gd name="connsiteY1" fmla="*/ 2000 h 12268"/>
              <a:gd name="connsiteX2" fmla="*/ 7500 w 10000"/>
              <a:gd name="connsiteY2" fmla="*/ 0 h 12268"/>
              <a:gd name="connsiteX3" fmla="*/ 10000 w 10000"/>
              <a:gd name="connsiteY3" fmla="*/ 1000 h 12268"/>
              <a:gd name="connsiteX4" fmla="*/ 10000 w 10000"/>
              <a:gd name="connsiteY4" fmla="*/ 9000 h 12268"/>
              <a:gd name="connsiteX5" fmla="*/ 7516 w 10000"/>
              <a:gd name="connsiteY5" fmla="*/ 8640 h 12268"/>
              <a:gd name="connsiteX6" fmla="*/ 2500 w 10000"/>
              <a:gd name="connsiteY6" fmla="*/ 12268 h 12268"/>
              <a:gd name="connsiteX7" fmla="*/ 0 w 10000"/>
              <a:gd name="connsiteY7" fmla="*/ 11176 h 12268"/>
              <a:gd name="connsiteX8" fmla="*/ 0 w 10000"/>
              <a:gd name="connsiteY8" fmla="*/ 1000 h 12268"/>
              <a:gd name="connsiteX0" fmla="*/ 0 w 10000"/>
              <a:gd name="connsiteY0" fmla="*/ 1000 h 12268"/>
              <a:gd name="connsiteX1" fmla="*/ 2500 w 10000"/>
              <a:gd name="connsiteY1" fmla="*/ 2000 h 12268"/>
              <a:gd name="connsiteX2" fmla="*/ 7500 w 10000"/>
              <a:gd name="connsiteY2" fmla="*/ 0 h 12268"/>
              <a:gd name="connsiteX3" fmla="*/ 10000 w 10000"/>
              <a:gd name="connsiteY3" fmla="*/ 1000 h 12268"/>
              <a:gd name="connsiteX4" fmla="*/ 9992 w 10000"/>
              <a:gd name="connsiteY4" fmla="*/ 6952 h 12268"/>
              <a:gd name="connsiteX5" fmla="*/ 7516 w 10000"/>
              <a:gd name="connsiteY5" fmla="*/ 8640 h 12268"/>
              <a:gd name="connsiteX6" fmla="*/ 2500 w 10000"/>
              <a:gd name="connsiteY6" fmla="*/ 12268 h 12268"/>
              <a:gd name="connsiteX7" fmla="*/ 0 w 10000"/>
              <a:gd name="connsiteY7" fmla="*/ 11176 h 12268"/>
              <a:gd name="connsiteX8" fmla="*/ 0 w 10000"/>
              <a:gd name="connsiteY8" fmla="*/ 1000 h 12268"/>
              <a:gd name="connsiteX0" fmla="*/ 0 w 10000"/>
              <a:gd name="connsiteY0" fmla="*/ 1000 h 12268"/>
              <a:gd name="connsiteX1" fmla="*/ 2500 w 10000"/>
              <a:gd name="connsiteY1" fmla="*/ 2000 h 12268"/>
              <a:gd name="connsiteX2" fmla="*/ 7500 w 10000"/>
              <a:gd name="connsiteY2" fmla="*/ 0 h 12268"/>
              <a:gd name="connsiteX3" fmla="*/ 10000 w 10000"/>
              <a:gd name="connsiteY3" fmla="*/ 1000 h 12268"/>
              <a:gd name="connsiteX4" fmla="*/ 9992 w 10000"/>
              <a:gd name="connsiteY4" fmla="*/ 7208 h 12268"/>
              <a:gd name="connsiteX5" fmla="*/ 7516 w 10000"/>
              <a:gd name="connsiteY5" fmla="*/ 8640 h 12268"/>
              <a:gd name="connsiteX6" fmla="*/ 2500 w 10000"/>
              <a:gd name="connsiteY6" fmla="*/ 12268 h 12268"/>
              <a:gd name="connsiteX7" fmla="*/ 0 w 10000"/>
              <a:gd name="connsiteY7" fmla="*/ 11176 h 12268"/>
              <a:gd name="connsiteX8" fmla="*/ 0 w 10000"/>
              <a:gd name="connsiteY8" fmla="*/ 1000 h 1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2268">
                <a:moveTo>
                  <a:pt x="0" y="1000"/>
                </a:moveTo>
                <a:cubicBezTo>
                  <a:pt x="0" y="1552"/>
                  <a:pt x="1250" y="2167"/>
                  <a:pt x="2500" y="2000"/>
                </a:cubicBezTo>
                <a:cubicBezTo>
                  <a:pt x="3750" y="1833"/>
                  <a:pt x="6250" y="167"/>
                  <a:pt x="7500" y="0"/>
                </a:cubicBezTo>
                <a:cubicBezTo>
                  <a:pt x="8881" y="0"/>
                  <a:pt x="10000" y="448"/>
                  <a:pt x="10000" y="1000"/>
                </a:cubicBezTo>
                <a:cubicBezTo>
                  <a:pt x="9997" y="2984"/>
                  <a:pt x="9995" y="5224"/>
                  <a:pt x="9992" y="7208"/>
                </a:cubicBezTo>
                <a:cubicBezTo>
                  <a:pt x="9992" y="6656"/>
                  <a:pt x="8765" y="7797"/>
                  <a:pt x="7516" y="8640"/>
                </a:cubicBezTo>
                <a:cubicBezTo>
                  <a:pt x="6267" y="9483"/>
                  <a:pt x="3750" y="12101"/>
                  <a:pt x="2500" y="12268"/>
                </a:cubicBezTo>
                <a:cubicBezTo>
                  <a:pt x="1119" y="12268"/>
                  <a:pt x="0" y="11728"/>
                  <a:pt x="0" y="11176"/>
                </a:cubicBezTo>
                <a:lnTo>
                  <a:pt x="0" y="1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CH"/>
          </a:p>
        </p:txBody>
      </p:sp>
      <p:pic>
        <p:nvPicPr>
          <p:cNvPr id="24" name="Grafik 23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04664"/>
            <a:ext cx="2160240" cy="518203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427984" y="6264696"/>
            <a:ext cx="4752528" cy="692696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589132" y="6597352"/>
            <a:ext cx="1429315" cy="188640"/>
          </a:xfrm>
          <a:prstGeom prst="rect">
            <a:avLst/>
          </a:prstGeom>
        </p:spPr>
      </p:pic>
      <p:pic>
        <p:nvPicPr>
          <p:cNvPr id="14" name="Bild 13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460432" y="6381328"/>
            <a:ext cx="478284" cy="19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2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DIN-Bold" pitchFamily="34" charset="0"/>
          <a:ea typeface="Tahoma" pitchFamily="34" charset="0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DIN-Medium" pitchFamily="34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DIN-Medium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DIN-Medium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DIN-Medium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DIN-Medium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2232248"/>
          </a:xfrm>
        </p:spPr>
        <p:txBody>
          <a:bodyPr>
            <a:normAutofit/>
          </a:bodyPr>
          <a:lstStyle/>
          <a:p>
            <a:pPr algn="ctr"/>
            <a:r>
              <a:rPr lang="de-CH" sz="3200" dirty="0"/>
              <a:t>Pistenmanagement: Nutzen für alle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7398" y="4149080"/>
            <a:ext cx="8579296" cy="2437731"/>
          </a:xfrm>
        </p:spPr>
        <p:txBody>
          <a:bodyPr/>
          <a:lstStyle/>
          <a:p>
            <a:pPr marL="0" indent="0">
              <a:buNone/>
            </a:pPr>
            <a:r>
              <a:rPr lang="de-CH" dirty="0"/>
              <a:t>OITAF Ausschuss VII – Grenoble April 2018</a:t>
            </a:r>
          </a:p>
          <a:p>
            <a:pPr marL="0" indent="0">
              <a:buNone/>
            </a:pPr>
            <a:r>
              <a:rPr lang="de-CH" dirty="0"/>
              <a:t>Dipl. Ing. ETHZ Nicolas Vauclair – CEO Lenk Bergbahnen CH</a:t>
            </a:r>
          </a:p>
        </p:txBody>
      </p:sp>
    </p:spTree>
    <p:extLst>
      <p:ext uri="{BB962C8B-B14F-4D97-AF65-F5344CB8AC3E}">
        <p14:creationId xmlns:p14="http://schemas.microsoft.com/office/powerpoint/2010/main" val="3052359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de-CH" sz="3200" dirty="0"/>
              <a:t>Nutzen für die Umwelt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idx="1"/>
          </p:nvPr>
        </p:nvSpPr>
        <p:spPr>
          <a:xfrm>
            <a:off x="107504" y="1916832"/>
            <a:ext cx="8856984" cy="4464496"/>
          </a:xfrm>
        </p:spPr>
        <p:txBody>
          <a:bodyPr anchor="t">
            <a:noAutofit/>
          </a:bodyPr>
          <a:lstStyle/>
          <a:p>
            <a:pPr marL="0" lvl="1" indent="0">
              <a:lnSpc>
                <a:spcPct val="150000"/>
              </a:lnSpc>
              <a:buNone/>
            </a:pPr>
            <a:r>
              <a:rPr lang="de-CH" sz="2800" dirty="0"/>
              <a:t>Kontrolle der Auswirkung unseres Wirtschaftszweiges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400" dirty="0"/>
              <a:t>Optimierung des energetischen Bedarfs / der Energieeffizienz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400" dirty="0"/>
              <a:t>Wassereinsatz optimieren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400" dirty="0"/>
              <a:t>Gleichmässiges Ausapern im Frühling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400" dirty="0"/>
              <a:t>Keine Verletzung der Flora durch Pistenraupen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400" dirty="0"/>
              <a:t>Erhalt von gepflegten landwirtschaftlichen Nutzflächen</a:t>
            </a:r>
          </a:p>
          <a:p>
            <a:pPr marL="914400" lvl="1" indent="-514350">
              <a:buFont typeface="+mj-lt"/>
              <a:buAutoNum type="arabicPeriod"/>
            </a:pP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233759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de-CH" sz="3200" dirty="0"/>
              <a:t>Pistenmanagement ist nachhaltig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idx="1"/>
          </p:nvPr>
        </p:nvSpPr>
        <p:spPr>
          <a:xfrm>
            <a:off x="107504" y="1916832"/>
            <a:ext cx="8856984" cy="4464496"/>
          </a:xfrm>
        </p:spPr>
        <p:txBody>
          <a:bodyPr anchor="t">
            <a:noAutofit/>
          </a:bodyPr>
          <a:lstStyle/>
          <a:p>
            <a:pPr marL="0" lvl="1" indent="0" algn="ctr">
              <a:lnSpc>
                <a:spcPct val="150000"/>
              </a:lnSpc>
              <a:buNone/>
            </a:pPr>
            <a:r>
              <a:rPr lang="de-CH" sz="2800" dirty="0"/>
              <a:t>Die 3 Säulen der Nachhaltigkeit sind betroffen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400" dirty="0"/>
              <a:t>Ökologie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400" dirty="0"/>
              <a:t>Ökonomie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400" dirty="0"/>
              <a:t>Soziales</a:t>
            </a:r>
          </a:p>
          <a:p>
            <a:pPr marL="914400" lvl="1" indent="-514350">
              <a:buFont typeface="+mj-lt"/>
              <a:buAutoNum type="arabicPeriod"/>
            </a:pP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54833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de-CH" sz="3200" dirty="0"/>
              <a:t>Pistenmanagement…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idx="1"/>
          </p:nvPr>
        </p:nvSpPr>
        <p:spPr>
          <a:xfrm>
            <a:off x="107504" y="1916832"/>
            <a:ext cx="8856984" cy="4464496"/>
          </a:xfrm>
        </p:spPr>
        <p:txBody>
          <a:bodyPr anchor="t">
            <a:noAutofit/>
          </a:bodyPr>
          <a:lstStyle/>
          <a:p>
            <a:pPr marL="400050" lvl="1" indent="0">
              <a:buNone/>
            </a:pPr>
            <a:r>
              <a:rPr lang="de-CH" sz="2800" dirty="0"/>
              <a:t>… braucht Zeit</a:t>
            </a:r>
          </a:p>
          <a:p>
            <a:pPr marL="400050" lvl="1" indent="0">
              <a:buNone/>
            </a:pPr>
            <a:r>
              <a:rPr lang="de-CH" sz="2800" dirty="0"/>
              <a:t>… braucht Ziele</a:t>
            </a:r>
          </a:p>
          <a:p>
            <a:pPr marL="400050" lvl="1" indent="0">
              <a:buNone/>
            </a:pPr>
            <a:r>
              <a:rPr lang="de-CH" sz="2800" dirty="0"/>
              <a:t>… bedingt finanzielle Mittel</a:t>
            </a:r>
          </a:p>
          <a:p>
            <a:pPr marL="400050" lvl="1" indent="0">
              <a:buNone/>
            </a:pPr>
            <a:r>
              <a:rPr lang="de-CH" sz="2800" dirty="0"/>
              <a:t>… muss aktiv gelebt werden</a:t>
            </a:r>
          </a:p>
          <a:p>
            <a:pPr marL="400050" lvl="1" indent="0">
              <a:buNone/>
            </a:pPr>
            <a:r>
              <a:rPr lang="de-CH" sz="2800" dirty="0"/>
              <a:t>… lohnt sich</a:t>
            </a:r>
          </a:p>
          <a:p>
            <a:pPr marL="400050" lvl="1" indent="0">
              <a:buNone/>
            </a:pPr>
            <a:r>
              <a:rPr lang="de-CH" sz="2800" dirty="0"/>
              <a:t>			… für die Natur</a:t>
            </a:r>
          </a:p>
          <a:p>
            <a:pPr marL="400050" lvl="1" indent="0">
              <a:buNone/>
            </a:pPr>
            <a:r>
              <a:rPr lang="de-CH" sz="2800" dirty="0"/>
              <a:t>			… für unsere Gäste</a:t>
            </a:r>
          </a:p>
          <a:p>
            <a:pPr marL="400050" lvl="1" indent="0">
              <a:buNone/>
            </a:pPr>
            <a:r>
              <a:rPr lang="de-CH" sz="2800" dirty="0"/>
              <a:t>			… für unsere Zukunft</a:t>
            </a:r>
          </a:p>
        </p:txBody>
      </p:sp>
    </p:spTree>
    <p:extLst>
      <p:ext uri="{BB962C8B-B14F-4D97-AF65-F5344CB8AC3E}">
        <p14:creationId xmlns:p14="http://schemas.microsoft.com/office/powerpoint/2010/main" val="404177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de-CH" sz="3200" dirty="0"/>
              <a:t>Herzlichen Dank für eure Aufmerksamkeit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2363895"/>
            <a:ext cx="8229600" cy="322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137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de-CH" sz="3200" dirty="0"/>
              <a:t>Was ist Pistenmanagement?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2379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CH" dirty="0"/>
              <a:t>Management ist ein Anglizismus und kommt ursprünglich aus dem Lateinischen:</a:t>
            </a:r>
          </a:p>
          <a:p>
            <a:pPr marL="0" indent="0" algn="ctr">
              <a:buNone/>
            </a:pPr>
            <a:endParaRPr lang="de-CH" dirty="0"/>
          </a:p>
          <a:p>
            <a:pPr marL="0" indent="0" algn="ctr">
              <a:buNone/>
            </a:pPr>
            <a:r>
              <a:rPr lang="de-CH" dirty="0" err="1"/>
              <a:t>manus</a:t>
            </a:r>
            <a:r>
              <a:rPr lang="de-CH" dirty="0"/>
              <a:t> = Hand</a:t>
            </a:r>
          </a:p>
          <a:p>
            <a:pPr marL="0" indent="0" algn="ctr">
              <a:buNone/>
            </a:pPr>
            <a:r>
              <a:rPr lang="de-CH" dirty="0" err="1"/>
              <a:t>agere</a:t>
            </a:r>
            <a:r>
              <a:rPr lang="de-CH" dirty="0"/>
              <a:t> = führen</a:t>
            </a:r>
          </a:p>
          <a:p>
            <a:pPr marL="0" indent="0" algn="ctr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Es beschreibt eine </a:t>
            </a:r>
            <a:r>
              <a:rPr lang="de-CH" b="1" u="sng" dirty="0"/>
              <a:t>ziel</a:t>
            </a:r>
            <a:r>
              <a:rPr lang="de-CH" dirty="0"/>
              <a:t>gerichtete und nach </a:t>
            </a:r>
            <a:r>
              <a:rPr lang="de-CH" b="1" u="sng" dirty="0"/>
              <a:t>ökonomischen</a:t>
            </a:r>
            <a:r>
              <a:rPr lang="de-CH" dirty="0"/>
              <a:t> Prinzipien ausgerichtete menschliche </a:t>
            </a:r>
            <a:r>
              <a:rPr lang="de-CH" b="1" u="sng" dirty="0"/>
              <a:t>Handlungsweise</a:t>
            </a:r>
          </a:p>
          <a:p>
            <a:pPr marL="0" indent="0">
              <a:buNone/>
            </a:pPr>
            <a:endParaRPr lang="de-CH" u="sng" dirty="0"/>
          </a:p>
          <a:p>
            <a:pPr marL="0" indent="0">
              <a:buNone/>
            </a:pPr>
            <a:r>
              <a:rPr lang="de-CH" sz="1400" dirty="0"/>
              <a:t>Quelle: Wikipedia.org</a:t>
            </a:r>
          </a:p>
        </p:txBody>
      </p:sp>
    </p:spTree>
    <p:extLst>
      <p:ext uri="{BB962C8B-B14F-4D97-AF65-F5344CB8AC3E}">
        <p14:creationId xmlns:p14="http://schemas.microsoft.com/office/powerpoint/2010/main" val="220444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de-CH" sz="3200" dirty="0"/>
              <a:t>Was </a:t>
            </a:r>
            <a:r>
              <a:rPr lang="de-CH" sz="3200"/>
              <a:t>ist Pistenmanagement</a:t>
            </a:r>
            <a:r>
              <a:rPr lang="de-CH" sz="3200" dirty="0"/>
              <a:t>?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idx="1"/>
          </p:nvPr>
        </p:nvSpPr>
        <p:spPr>
          <a:xfrm>
            <a:off x="446856" y="1916832"/>
            <a:ext cx="8229600" cy="42379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CH" dirty="0"/>
              <a:t>Vereinfacht könnte man zusammenfassen und sagen, Pistenmanagement ist die Summe aller Handlungen um eine Piste von Saisonanfang bis Saisonende offen zu halten, oder?</a:t>
            </a:r>
          </a:p>
          <a:p>
            <a:pPr marL="0" indent="0" algn="ctr">
              <a:buNone/>
            </a:pPr>
            <a:endParaRPr lang="de-CH" dirty="0"/>
          </a:p>
          <a:p>
            <a:pPr marL="0" indent="0" algn="ctr">
              <a:buNone/>
            </a:pPr>
            <a:r>
              <a:rPr lang="de-CH" dirty="0"/>
              <a:t>Es geht aber weiter….</a:t>
            </a:r>
          </a:p>
          <a:p>
            <a:pPr marL="0" indent="0" algn="ctr">
              <a:buNone/>
            </a:pPr>
            <a:endParaRPr lang="de-CH" dirty="0"/>
          </a:p>
          <a:p>
            <a:pPr marL="0" indent="0" algn="ctr">
              <a:buNone/>
            </a:pPr>
            <a:r>
              <a:rPr lang="de-CH" dirty="0"/>
              <a:t>Mit einem sinnvollen Pistenmanagement können im besten Fall viele ein Nutzen ziehen und davon profitieren</a:t>
            </a:r>
          </a:p>
        </p:txBody>
      </p:sp>
    </p:spTree>
    <p:extLst>
      <p:ext uri="{BB962C8B-B14F-4D97-AF65-F5344CB8AC3E}">
        <p14:creationId xmlns:p14="http://schemas.microsoft.com/office/powerpoint/2010/main" val="86826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de-CH" sz="3200" dirty="0"/>
              <a:t>Wer denn alle?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idx="1"/>
          </p:nvPr>
        </p:nvSpPr>
        <p:spPr>
          <a:xfrm>
            <a:off x="446856" y="2110973"/>
            <a:ext cx="8229600" cy="3910315"/>
          </a:xfrm>
        </p:spPr>
        <p:txBody>
          <a:bodyPr anchor="t">
            <a:noAutofit/>
          </a:bodyPr>
          <a:lstStyle/>
          <a:p>
            <a:pPr marL="1611313" indent="-352425">
              <a:lnSpc>
                <a:spcPct val="150000"/>
              </a:lnSpc>
            </a:pPr>
            <a:r>
              <a:rPr lang="de-CH" sz="2800" dirty="0"/>
              <a:t>Seilbahnbetreiber</a:t>
            </a:r>
          </a:p>
          <a:p>
            <a:pPr marL="1611313" indent="-352425">
              <a:lnSpc>
                <a:spcPct val="150000"/>
              </a:lnSpc>
            </a:pPr>
            <a:r>
              <a:rPr lang="de-CH" sz="2800" dirty="0"/>
              <a:t>Gäste</a:t>
            </a:r>
          </a:p>
          <a:p>
            <a:pPr marL="1611313" indent="-352425">
              <a:lnSpc>
                <a:spcPct val="150000"/>
              </a:lnSpc>
            </a:pPr>
            <a:r>
              <a:rPr lang="de-CH" sz="2800" dirty="0"/>
              <a:t>Landeigentümer</a:t>
            </a:r>
          </a:p>
          <a:p>
            <a:pPr marL="1611313" indent="-352425">
              <a:lnSpc>
                <a:spcPct val="150000"/>
              </a:lnSpc>
            </a:pPr>
            <a:r>
              <a:rPr lang="de-CH" sz="2800" dirty="0"/>
              <a:t>Umwelt</a:t>
            </a:r>
          </a:p>
        </p:txBody>
      </p:sp>
    </p:spTree>
    <p:extLst>
      <p:ext uri="{BB962C8B-B14F-4D97-AF65-F5344CB8AC3E}">
        <p14:creationId xmlns:p14="http://schemas.microsoft.com/office/powerpoint/2010/main" val="369707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de-CH" sz="3200" dirty="0"/>
              <a:t>Nutzen für die Seilbahnbetreiber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idx="1"/>
          </p:nvPr>
        </p:nvSpPr>
        <p:spPr>
          <a:xfrm>
            <a:off x="251520" y="1916832"/>
            <a:ext cx="8640960" cy="4237931"/>
          </a:xfrm>
        </p:spPr>
        <p:txBody>
          <a:bodyPr anchor="t">
            <a:normAutofit/>
          </a:bodyPr>
          <a:lstStyle/>
          <a:p>
            <a:pPr marL="514350" indent="-514350">
              <a:lnSpc>
                <a:spcPct val="150000"/>
              </a:lnSpc>
              <a:buAutoNum type="alphaUcParenR"/>
            </a:pPr>
            <a:r>
              <a:rPr lang="de-CH" sz="2800" dirty="0"/>
              <a:t>Pistenbau / Geländekorrektur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400" dirty="0"/>
              <a:t>Basis für optimiertes &amp; effizientes Schneemanagement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400" dirty="0"/>
              <a:t>Kostenabwägung (1xBaumaschine vs. x-Mal Schnee)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400" dirty="0"/>
              <a:t>Interessenabwägung hinsichtlich Landschaftsbild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400" dirty="0"/>
              <a:t>Kontrolliertes Wassermanagement bei der Schneeschmelze</a:t>
            </a:r>
          </a:p>
          <a:p>
            <a:pPr marL="400050" lvl="1" indent="0">
              <a:lnSpc>
                <a:spcPct val="150000"/>
              </a:lnSpc>
              <a:buNone/>
            </a:pPr>
            <a:endParaRPr lang="de-CH" sz="2400" dirty="0"/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214515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de-CH" sz="3200" dirty="0"/>
              <a:t>Nutzen für die Seilbahnbetreiber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237931"/>
          </a:xfrm>
        </p:spPr>
        <p:txBody>
          <a:bodyPr anchor="t">
            <a:normAutofit/>
          </a:bodyPr>
          <a:lstStyle/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AutoNum type="alphaUcParenR" startAt="2"/>
            </a:pPr>
            <a:r>
              <a:rPr lang="de-CH" sz="2800" dirty="0"/>
              <a:t>Schneemanagement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400" dirty="0"/>
              <a:t>Kostenkontrolle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400" dirty="0"/>
              <a:t>Effizienter Ressourceneinsatz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400" dirty="0"/>
              <a:t>Planbarkeit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400" dirty="0"/>
              <a:t>Priorisierung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400" dirty="0"/>
              <a:t>Früherer Saisonstart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endParaRPr lang="de-CH" sz="2400" dirty="0"/>
          </a:p>
          <a:p>
            <a:pPr marL="914400" lvl="1" indent="-514350">
              <a:buFont typeface="+mj-lt"/>
              <a:buAutoNum type="arabicPeriod"/>
            </a:pP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214607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de-CH" sz="3200" dirty="0"/>
              <a:t>Nutzen für die Seilbahnbetreiber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237931"/>
          </a:xfrm>
        </p:spPr>
        <p:txBody>
          <a:bodyPr anchor="t">
            <a:normAutofit/>
          </a:bodyPr>
          <a:lstStyle/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AutoNum type="alphaUcParenR" startAt="2"/>
            </a:pPr>
            <a:r>
              <a:rPr lang="de-CH" sz="2800" dirty="0"/>
              <a:t>Schneemanagement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de-CH" sz="2400" dirty="0"/>
              <a:t>Erhöhung der Pistensicherheit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de-CH" sz="2400" dirty="0"/>
              <a:t>Erhöhung der Pistenqualität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de-CH" sz="2400" dirty="0"/>
              <a:t>Verbesserung durch Vergangenheitsanalyse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 startAt="6"/>
            </a:pPr>
            <a:endParaRPr lang="de-CH" sz="2400" dirty="0"/>
          </a:p>
          <a:p>
            <a:pPr marL="914400" lvl="1" indent="-514350">
              <a:buFont typeface="+mj-lt"/>
              <a:buAutoNum type="arabicPeriod" startAt="6"/>
            </a:pP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324070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de-CH" sz="3200" dirty="0"/>
              <a:t>Nutzen für die Gäste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237931"/>
          </a:xfrm>
        </p:spPr>
        <p:txBody>
          <a:bodyPr anchor="t">
            <a:normAutofit/>
          </a:bodyPr>
          <a:lstStyle/>
          <a:p>
            <a:pPr marL="0" lvl="1" indent="0">
              <a:lnSpc>
                <a:spcPct val="150000"/>
              </a:lnSpc>
              <a:buNone/>
            </a:pPr>
            <a:r>
              <a:rPr lang="de-CH" sz="2800" dirty="0"/>
              <a:t>Garantie vom Erlebnis und dessen Qualität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400" dirty="0"/>
              <a:t>Saisonzeiten werden eingehalten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400" dirty="0"/>
              <a:t>Sicherheit auf den Pisten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400" dirty="0"/>
              <a:t>Qualität der Pisten (Beschaffenheit und Präparation)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400" dirty="0"/>
              <a:t>Piste passend zum heutigen Fahrverhalten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endParaRPr lang="de-CH" sz="2400" dirty="0"/>
          </a:p>
          <a:p>
            <a:pPr marL="914400" lvl="1" indent="-514350">
              <a:buFont typeface="+mj-lt"/>
              <a:buAutoNum type="arabicPeriod"/>
            </a:pP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214515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de-CH" sz="3200" dirty="0"/>
              <a:t>Nutzen für die Landeigentümer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237931"/>
          </a:xfrm>
        </p:spPr>
        <p:txBody>
          <a:bodyPr anchor="t">
            <a:normAutofit lnSpcReduction="10000"/>
          </a:bodyPr>
          <a:lstStyle/>
          <a:p>
            <a:pPr marL="0" lvl="1" indent="0">
              <a:lnSpc>
                <a:spcPct val="150000"/>
              </a:lnSpc>
              <a:buNone/>
            </a:pPr>
            <a:r>
              <a:rPr lang="de-CH" sz="2800" dirty="0"/>
              <a:t>Höhere Qualität der Flächen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400" dirty="0"/>
              <a:t>Weniger Beschädigung der Vegetation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400" dirty="0"/>
              <a:t>Flächengewinn für die Landwirtschaft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400" dirty="0"/>
              <a:t>Vereinfachte Bewirtschaftung bei Mähwiesen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400" dirty="0"/>
              <a:t>Bodenschutz durch besseres Wassermanagement bei Schneeschmelze und starkem Gewitter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400" dirty="0"/>
              <a:t>Gesichertes Nebeneinkommen</a:t>
            </a:r>
          </a:p>
          <a:p>
            <a:pPr marL="914400" lvl="1" indent="-514350">
              <a:buFont typeface="+mj-lt"/>
              <a:buAutoNum type="arabicPeriod"/>
            </a:pP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263665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Boreas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Smoking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339</Words>
  <Application>Microsoft Macintosh PowerPoint</Application>
  <PresentationFormat>Bildschirmpräsentation (4:3)</PresentationFormat>
  <Paragraphs>88</Paragraphs>
  <Slides>13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Arial</vt:lpstr>
      <vt:lpstr>Calibri</vt:lpstr>
      <vt:lpstr>DIN-Bold</vt:lpstr>
      <vt:lpstr>DIN-Medium</vt:lpstr>
      <vt:lpstr>Garamond</vt:lpstr>
      <vt:lpstr>Wingdings</vt:lpstr>
      <vt:lpstr>Larissa</vt:lpstr>
      <vt:lpstr>Pistenmanagement: Nutzen für alle</vt:lpstr>
      <vt:lpstr>Was ist Pistenmanagement?</vt:lpstr>
      <vt:lpstr>Was ist Pistenmanagement?</vt:lpstr>
      <vt:lpstr>Wer denn alle?</vt:lpstr>
      <vt:lpstr>Nutzen für die Seilbahnbetreiber</vt:lpstr>
      <vt:lpstr>Nutzen für die Seilbahnbetreiber</vt:lpstr>
      <vt:lpstr>Nutzen für die Seilbahnbetreiber</vt:lpstr>
      <vt:lpstr>Nutzen für die Gäste</vt:lpstr>
      <vt:lpstr>Nutzen für die Landeigentümer</vt:lpstr>
      <vt:lpstr>Nutzen für die Umwelt</vt:lpstr>
      <vt:lpstr>Pistenmanagement ist nachhaltig</vt:lpstr>
      <vt:lpstr>Pistenmanagement…</vt:lpstr>
      <vt:lpstr>Herzlichen Dank für eure Aufmerksamkeit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Adrian Gsponer</dc:creator>
  <cp:lastModifiedBy>Praxis Mediamacs</cp:lastModifiedBy>
  <cp:revision>126</cp:revision>
  <cp:lastPrinted>2013-04-12T14:40:12Z</cp:lastPrinted>
  <dcterms:created xsi:type="dcterms:W3CDTF">2012-03-07T06:40:35Z</dcterms:created>
  <dcterms:modified xsi:type="dcterms:W3CDTF">2023-12-14T14:02:43Z</dcterms:modified>
</cp:coreProperties>
</file>