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32" y="8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62AC9-9461-4CD7-A96F-9AF0F18956F1}" type="datetimeFigureOut">
              <a:rPr lang="en-US" smtClean="0"/>
              <a:pPr/>
              <a:t>12/19/23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4087C-01C9-4E4E-8AF8-A6FC93178F4F}" type="slidenum">
              <a:rPr lang="en-US" smtClean="0"/>
              <a:pPr/>
              <a:t>‹Nr.›</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Rope propelled people movers made their mark in North American initially in the recreational gaming industry in Nevada in the 1980s.   Currently, there are six systems operating in the gaming market in Nevada as detailed in Table 1.  In the recreational and institutional markets there are a total of 9 systems operating so it is apparent that the Nevada gaming industry has been a major factor in the development of the rope-propelled people mover with over 100,000 passengers per day.</a:t>
            </a:r>
          </a:p>
          <a:p>
            <a:endParaRPr lang="en-US" dirty="0"/>
          </a:p>
          <a:p>
            <a:r>
              <a:rPr lang="en-US" dirty="0"/>
              <a:t>Based on my empirical analysis, automated people mover systems would not have been utilized in the gaming resorts in Nevada without the economic advantage provided by the rope system when compared to other conventional urban transport.   </a:t>
            </a: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Presently there are 26 automated people movers operating at airports in North American with an average daily ridership of 1,100,000.  Six of these systems are rope propelled systems with an average daily ridership of 150,000.  Worldwide there are 49 systems operating at airports with a total average daily ridership of 1,800,000 including 9 rope-propelled systems with a total daily ridership of 230,000.  Table 2 lists the current worldwide applications of rope systems operating at airports.</a:t>
            </a:r>
          </a:p>
          <a:p>
            <a:endParaRPr lang="en-US" dirty="0"/>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Aerial ropeway systems have been used in various applications outside the ski resort marketplace.  In fact before skiing became a commercial venture starting in the late 1930s, gondolas were used in various site-seeing applications in North America.  One of the longest operating ropeways for carrying passengers began operation at Niagara Falls, New York in 1916 and operated until 1984 when it was replaced with another ropeway.  An early notable ropeway that was used for both skiing in the winter and sightseeing in the summer is the Cannon Mountain, New Hampshire double reversible ropeway completed in 1938.</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Several other installations used primarily for sightseeing  have been built over the last 50 years.  Two notable exceptions include the Roosevelt Island Tramway in New York City and the Portland Aerial Tramway in Portland, Oregon.  The Roosevelt Island Tramway is the only aerial ropeway operating in North America that is truly an urban transport system providing convenient daily service for 2,000,000 people yearly between Manhattan and Roosevelt Island located in the East River.  </a:t>
            </a: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Portland Aerial Tramway connects two hospital centers of the Oregon Health and Science University (OHSU), one on Marquam Hill with another on the South Waterfront.  The tramway allowed the use of marginal land for the expansion of the hospital to provide increased patient, education and research needs with easy access between the two campuses.  </a:t>
            </a:r>
          </a:p>
          <a:p>
            <a:endParaRPr lang="en-US" sz="1200" kern="1200" dirty="0">
              <a:solidFill>
                <a:schemeClr val="tx1"/>
              </a:solidFill>
              <a:latin typeface="+mn-lt"/>
              <a:ea typeface="+mn-ea"/>
              <a:cs typeface="+mn-cs"/>
            </a:endParaRP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r>
              <a:rPr lang="en-US" dirty="0"/>
              <a:t>The benefits of ropeway transport in North America can be categorized into three areas:</a:t>
            </a:r>
          </a:p>
          <a:p>
            <a:r>
              <a:rPr lang="en-US" dirty="0"/>
              <a:t> </a:t>
            </a:r>
          </a:p>
          <a:p>
            <a:pPr lvl="0"/>
            <a:r>
              <a:rPr lang="en-US" b="1" dirty="0"/>
              <a:t>Economic</a:t>
            </a:r>
            <a:endParaRPr lang="en-US" dirty="0"/>
          </a:p>
          <a:p>
            <a:r>
              <a:rPr lang="en-US" b="1" dirty="0"/>
              <a:t> </a:t>
            </a:r>
            <a:endParaRPr lang="en-US" dirty="0"/>
          </a:p>
          <a:p>
            <a:pPr lvl="0"/>
            <a:r>
              <a:rPr lang="en-US" b="1" dirty="0"/>
              <a:t>Safety</a:t>
            </a:r>
            <a:endParaRPr lang="en-US" dirty="0"/>
          </a:p>
          <a:p>
            <a:r>
              <a:rPr lang="en-US" b="1" dirty="0"/>
              <a:t> </a:t>
            </a:r>
            <a:endParaRPr lang="en-US" dirty="0"/>
          </a:p>
          <a:p>
            <a:pPr lvl="0"/>
            <a:r>
              <a:rPr lang="en-US" b="1" dirty="0"/>
              <a:t>Environment</a:t>
            </a:r>
            <a:endParaRPr lang="en-US" dirty="0"/>
          </a:p>
          <a:p>
            <a:endParaRPr lang="en-US" sz="1200" kern="1200" dirty="0">
              <a:solidFill>
                <a:schemeClr val="tx1"/>
              </a:solidFill>
              <a:latin typeface="+mn-lt"/>
              <a:ea typeface="+mn-ea"/>
              <a:cs typeface="+mn-cs"/>
            </a:endParaRP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r>
              <a:rPr lang="en-US" dirty="0"/>
              <a:t>For the skiing industry in North American, the ropeway and its technological improvements over the last 50 years have been the major economic drivers for the growth of skiing.  Today there are approximately 75,000,000 skier-day visits to North American Resorts.  Capital depreciation generates cash from skiing operations that could potentially be leveraged into investment of $3,000,000,000 annually.  The total revenue from skiing today is approximately $75 per skier day or $5,650,000,000.</a:t>
            </a:r>
          </a:p>
          <a:p>
            <a:r>
              <a:rPr lang="en-US" dirty="0"/>
              <a:t> </a:t>
            </a:r>
          </a:p>
          <a:p>
            <a:r>
              <a:rPr lang="en-US" dirty="0"/>
              <a:t>Ski resorts in North America employ approximately 155,000 persons during the winter months and 27,000 in the summer months. </a:t>
            </a:r>
          </a:p>
          <a:p>
            <a:endParaRPr lang="en-US" dirty="0"/>
          </a:p>
          <a:p>
            <a:endParaRPr lang="en-US" sz="1200" kern="1200" dirty="0">
              <a:solidFill>
                <a:schemeClr val="tx1"/>
              </a:solidFill>
              <a:latin typeface="+mn-lt"/>
              <a:ea typeface="+mn-ea"/>
              <a:cs typeface="+mn-cs"/>
            </a:endParaRP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p>
          <a:p>
            <a:r>
              <a:rPr lang="en-US" dirty="0"/>
              <a:t>For the automated people mover industry in North America, the rope-propelled system has provided a much more economical solution for lower capacity systems than the traditional rail technologies.  Rope-propelled systems in this industry have been applied from $7,000,000 to $20,000,000 per mile whereas typical rail systems range in cost from $40,000,000 to $100,000,000 per mile for these capacities.</a:t>
            </a:r>
          </a:p>
          <a:p>
            <a:r>
              <a:rPr lang="en-US" dirty="0"/>
              <a:t> </a:t>
            </a:r>
          </a:p>
          <a:p>
            <a:r>
              <a:rPr lang="en-US" dirty="0"/>
              <a:t>In the airport market the self-propelled systems have historically dominated the market.  Currently, 23% of the airport systems operating are rope-propelled systems, but they carry 14% of the riders whereas worldwide at airports 18% of the systems are rope-propelled and carry 13% of the riders.  From this it can be seen that the rope-propelled systems service the lower capacity applications. </a:t>
            </a:r>
          </a:p>
          <a:p>
            <a:endParaRPr lang="en-US" dirty="0"/>
          </a:p>
          <a:p>
            <a:endParaRPr lang="en-US" sz="1200" kern="1200" dirty="0">
              <a:solidFill>
                <a:schemeClr val="tx1"/>
              </a:solidFill>
              <a:latin typeface="+mn-lt"/>
              <a:ea typeface="+mn-ea"/>
              <a:cs typeface="+mn-cs"/>
            </a:endParaRP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compared to other means of transit in North America, the ropeway has an excellent record.  During the period 1960 through 2010 there were approximately 2,800,000,000 skier-day visits to resorts in North America generating approximately 18,200,000,000 rides. </a:t>
            </a:r>
          </a:p>
          <a:p>
            <a:r>
              <a:rPr lang="en-US" dirty="0"/>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endParaRPr lang="en-US" dirty="0"/>
          </a:p>
          <a:p>
            <a:r>
              <a:rPr lang="en-US" dirty="0"/>
              <a:t>From Table 3 – Ropeway Accidents North America, the total fatalities from 1960 through 2010 are 21 for a rate of 0.001154 per million passengers or one for every 900 million passengers.  This exceeds safety requirements for automated transit systems where safe is defined as one in 100 million.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three comparison Tables shown on this slide were developed from data published by the </a:t>
            </a:r>
            <a:r>
              <a:rPr lang="en-US" sz="1200" kern="1200" dirty="0">
                <a:solidFill>
                  <a:schemeClr val="tx1"/>
                </a:solidFill>
                <a:latin typeface="+mn-lt"/>
                <a:ea typeface="+mn-ea"/>
                <a:cs typeface="+mn-cs"/>
              </a:rPr>
              <a:t>U.S. Federal Aviation Administration, by the U.S. Department of Transportation, by AAA Snow Sports and the National Ski Areas Association.</a:t>
            </a:r>
          </a:p>
          <a:p>
            <a:endParaRPr lang="en-US" dirty="0"/>
          </a:p>
          <a:p>
            <a:r>
              <a:rPr lang="en-US" dirty="0"/>
              <a:t>For transit the modes included in this analysis were Automated Guideway; Commuter Rail; Demand Response; Heavy Rail; Light Rail; Motor Bus and Van Pool.</a:t>
            </a:r>
          </a:p>
          <a:p>
            <a:endParaRPr lang="en-US" dirty="0"/>
          </a:p>
          <a:p>
            <a:r>
              <a:rPr lang="en-US" dirty="0"/>
              <a:t>When considering the number of passengers carried, it is evident that the passenger ropeway is the safest means of travel over the last 50 years</a:t>
            </a:r>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purpose of the analysis and discussion that follows is to provide the historical </a:t>
            </a:r>
            <a:r>
              <a:rPr lang="en-US" sz="1200" b="1" i="1" kern="1200" dirty="0">
                <a:solidFill>
                  <a:schemeClr val="tx1"/>
                </a:solidFill>
                <a:latin typeface="+mn-lt"/>
                <a:ea typeface="+mn-ea"/>
                <a:cs typeface="+mn-cs"/>
              </a:rPr>
              <a:t>Impacts and</a:t>
            </a:r>
            <a:r>
              <a:rPr lang="en-US" sz="1200" kern="1200" dirty="0">
                <a:solidFill>
                  <a:schemeClr val="tx1"/>
                </a:solidFill>
                <a:latin typeface="+mn-lt"/>
                <a:ea typeface="+mn-ea"/>
                <a:cs typeface="+mn-cs"/>
              </a:rPr>
              <a:t> </a:t>
            </a:r>
            <a:r>
              <a:rPr lang="en-US" sz="1200" b="1" i="1" kern="1200" dirty="0">
                <a:solidFill>
                  <a:schemeClr val="tx1"/>
                </a:solidFill>
                <a:latin typeface="+mn-lt"/>
                <a:ea typeface="+mn-ea"/>
                <a:cs typeface="+mn-cs"/>
              </a:rPr>
              <a:t>Benefits</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and to provide </a:t>
            </a:r>
            <a:r>
              <a:rPr lang="en-US" sz="1200" b="1" i="1" kern="1200" dirty="0">
                <a:solidFill>
                  <a:schemeClr val="tx1"/>
                </a:solidFill>
                <a:latin typeface="+mn-lt"/>
                <a:ea typeface="+mn-ea"/>
                <a:cs typeface="+mn-cs"/>
              </a:rPr>
              <a:t>Outlooks</a:t>
            </a:r>
            <a:r>
              <a:rPr lang="en-US" sz="1200" kern="1200" dirty="0">
                <a:solidFill>
                  <a:schemeClr val="tx1"/>
                </a:solidFill>
                <a:latin typeface="+mn-lt"/>
                <a:ea typeface="+mn-ea"/>
                <a:cs typeface="+mn-cs"/>
              </a:rPr>
              <a:t> for rope transportation in North America for the next 25 years.  </a:t>
            </a: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benefits relative to the environmental impacts and sustainability of ropeway transport and its infrastructure have been highlighted in several presentations previously.  They include those shown on this slide. </a:t>
            </a:r>
          </a:p>
          <a:p>
            <a:pPr lvl="0"/>
            <a:r>
              <a:rPr lang="en-US" sz="1200" kern="1200" dirty="0">
                <a:solidFill>
                  <a:schemeClr val="tx1"/>
                </a:solidFill>
                <a:latin typeface="+mn-lt"/>
                <a:ea typeface="+mn-ea"/>
                <a:cs typeface="+mn-cs"/>
              </a:rPr>
              <a:t>	</a:t>
            </a:r>
            <a:r>
              <a:rPr lang="en-US" dirty="0"/>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Environmental Charter subscribed to by skiing resorts in North America promotes sound environmental stewardship and, more importantly, offers a comprehensive set of 21 Environmental Principles that enable ski area operators to make sustainable use of natural resources.  </a:t>
            </a:r>
            <a:r>
              <a:rPr lang="en-US" dirty="0"/>
              <a:t>The ropeway promotes and allows many of the above principals to be implemented and realized.</a:t>
            </a:r>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kern="1200" dirty="0">
                <a:solidFill>
                  <a:schemeClr val="tx1"/>
                </a:solidFill>
                <a:latin typeface="+mn-lt"/>
                <a:ea typeface="+mn-ea"/>
                <a:cs typeface="+mn-cs"/>
              </a:rPr>
              <a:t> </a:t>
            </a:r>
          </a:p>
          <a:p>
            <a:r>
              <a:rPr lang="en-US" dirty="0"/>
              <a:t>The outlook for the next 25 years has to be viewed through the larger glasses of the overall economy.  The five-year outlook relative to the economy in North America is not positive.  Considering the current US debt burden and its deficit growth over the last few years and the inability of the government to deal with the issue, investment most likely will be constrained on the public side and the flow of credit will affect the private side.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r>
              <a:rPr lang="en-US" dirty="0"/>
              <a:t>Given the stormy outlook for the overall economy in North America, the malaise will eventually end and growth will accelerate sometime between 2017 and 2020.  The good news that counters the profligacy of our federal and state governments in the United States and their current financial condition is the fact that the private sector business have been making money and conserving cash including the ski and gaming resort operators.  If they can sustain their current financial condition for the next five years, then their investments will be able to drive the ropeway industry in North America.  Further, it appears that airports, the largest user of automated people movers is also in a good position for growth when the economy rebounds.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Currently the health of the ski resort operator is good even though the overall economy in North America has not done well since 2008.  This chart shows the ratio of debt to EBITD (earnings before interest, taxes and depreciation) from 1977 through 2010.</a:t>
            </a:r>
          </a:p>
          <a:p>
            <a:endParaRPr lang="en-US" dirty="0"/>
          </a:p>
          <a:p>
            <a:r>
              <a:rPr lang="en-US" dirty="0"/>
              <a:t>As can be seen this ratio has been trending down since 1990 with an acceptable ratio of 2.0 or less which means that resorts have strong balance sheets that will drive investment.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Further, considering that a significant amount of equipment currently being operated is older than 25 years the environment both on the supply side, cash for investment, and the demand side, the need for modernization, is excellent for expansion of the ropeway industry in North America.  The capital expenditures for ropeway equipment in the United States since 2004 have totaled $437,700,000 for an average over the seven years of $62,500,000.  </a:t>
            </a:r>
          </a:p>
          <a:p>
            <a:r>
              <a:rPr lang="en-US" dirty="0"/>
              <a:t> </a:t>
            </a:r>
          </a:p>
          <a:p>
            <a:r>
              <a:rPr lang="en-US" dirty="0"/>
              <a:t>Additionally, this required annual investment of $210,000,000 is well within the capability of ski resort financing yielding $3,000,000,000 in available total investment capital. </a:t>
            </a:r>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Considering the airport market for ropeway systems over the last six years does not give one a good feeling about what the next 5 or 10 years might bring.  Since 2005 there has been one ropeway system built at an airport worldwide, in Mexico City, although there are currently two under construction in Cairo and Doha compared to the period from 2000 through 2005 where six airport systems were built worldwide.</a:t>
            </a:r>
          </a:p>
          <a:p>
            <a:r>
              <a:rPr lang="en-US" dirty="0"/>
              <a:t> </a:t>
            </a:r>
          </a:p>
          <a:p>
            <a:r>
              <a:rPr lang="en-US" dirty="0"/>
              <a:t>Larger institutional rope-propelled APMs have been installed since 2005, one at City Center in Las Vegas transporting 10,000 passengers per day; one at Oerias in Lisbon, 1000 passenger per day; and one in Perugia, Italy, 30,000 passengers per day.   Additionally, an urban rope system was implemented in Venice, Italy.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There are two major rope-propelled projects currently being implemented, one in Caracas totaling $75,000,000 in system equipment and one in Oakland totaling $100,000,000. </a:t>
            </a:r>
          </a:p>
          <a:p>
            <a:r>
              <a:rPr lang="en-US" dirty="0"/>
              <a:t> </a:t>
            </a:r>
          </a:p>
          <a:p>
            <a:r>
              <a:rPr lang="en-US" dirty="0"/>
              <a:t>Given the above history during the last six years and the uncertain economic climate over the next 5 to 10 years it is problematic that much growth will be experienced in the ropeway markets in North America.  When the economic conditions dictate, the ropeway will present a cost effective solution for both the airport and leisure markets.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The ropeway has a long and varied history in its application in North American.  When applied using state-of-the-art engineering and manufacturing principals, ropeways have provided safe and reliable transportation.  Ropeway systems in North America have transported more than 18 billion passengers during the last 50 years!  Currently the ropeway systems in North American transport annually 1.5 times the total population of North America, excluding Mexico!</a:t>
            </a:r>
          </a:p>
          <a:p>
            <a:r>
              <a:rPr lang="en-US" dirty="0"/>
              <a:t> </a:t>
            </a:r>
          </a:p>
          <a:p>
            <a:r>
              <a:rPr lang="en-US" dirty="0"/>
              <a:t>The investment capital available to forestall the obsolescence of ropeway equipment in the very mature ski resort market is adequate.  The resort balance sheet is healthy and can take on this investment.  Investments between $200,000,000 and $250,000,000 annually will be required.  A more critical factor is the capacity of the manufacturing sector to respond.  The general economic conditions will stymie this investment for at least the next 5 years.  The APM market for ropeway systems being less mature than the resort ropeway market does not provide as much clarity as to the future. </a:t>
            </a:r>
          </a:p>
          <a:p>
            <a:endParaRPr lang="en-US" dirty="0"/>
          </a:p>
          <a:p>
            <a:r>
              <a:rPr lang="en-US" dirty="0"/>
              <a:t>Please download my complete research paper at: www.engineeringspecialtiesgroup.com</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34087C-01C9-4E4E-8AF8-A6FC93178F4F}"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Rope was first reported in use for aerial transport of personnel and goods in the rugged Asiatic countries of India, China and Japan in the 1400s.  Early ropeway development moved, we believe, from the Asiatic countries to Europe in the 1400s.  It is reported that the Spanish Conquistadors used ropeway technology in the gold mines of Columbia in South America circa 1530s.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late 1800s saw the increasing use of the ropeway for moving materials especially precious metal ores in the mountain regions of North America.  This was made possible by the development of wire rope technology in the mid 1800s.  It is estimated that 4000 material ropeways have been built in North America since 1860.</a:t>
            </a: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ropeway as a passenger transport device in an urban setting had an early experience in San Francisco in the 1870’s with the introduction of the cable car.  Other cites in the United States and Canada started to utilize funicular railways at various locations in the early 1900’s.  </a:t>
            </a:r>
          </a:p>
          <a:p>
            <a:r>
              <a:rPr lang="en-US" dirty="0"/>
              <a:t> </a:t>
            </a:r>
          </a:p>
          <a:p>
            <a:r>
              <a:rPr lang="en-US" dirty="0"/>
              <a:t>The Duquesne Incline in Pittsburgh, Pennsylvania built in 1877 allowed residents to be transported to the top of Mount Washington and is operational today.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one urban-transport aerial ropeway system in North America, recently modernized in 2010, is the Roosevelt Island Tramway which was started in 1976 to provide passenger transport from the Roosevelt Island residential community to mid town Manhattan traversing the East River.</a:t>
            </a: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the late1960’s the automated people mover (APM) was conceived and implemented in North America.  The rope propelled systems have played a role in this development of APMs.  In May of 1981, the VSL Metro Shuttle began carrying passengers at the Circus-Circus Hotel in Las Vegas.  In 1982 the Mud Island Monorail, the first automated suspended shuttle, began operation in Memphis, Tennessee.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1994 the first airport rope propelled, </a:t>
            </a:r>
            <a:r>
              <a:rPr lang="en-US" dirty="0"/>
              <a:t>air supported, APM</a:t>
            </a:r>
            <a:r>
              <a:rPr lang="en-US" sz="1200" kern="1200" dirty="0">
                <a:solidFill>
                  <a:schemeClr val="tx1"/>
                </a:solidFill>
                <a:latin typeface="+mn-lt"/>
                <a:ea typeface="+mn-ea"/>
                <a:cs typeface="+mn-cs"/>
              </a:rPr>
              <a:t> was delivered at the Cincinnati Airport.  </a:t>
            </a: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ropeway has been used in various other applications in North American including ski resorts starting with the chairlift in the 1930’s; theme parks; state and federal parks; access to telecommunications and radar dome sites and construction of bridges and dams.   </a:t>
            </a:r>
          </a:p>
          <a:p>
            <a:r>
              <a:rPr lang="en-US" dirty="0"/>
              <a:t> </a:t>
            </a:r>
          </a:p>
          <a:p>
            <a:r>
              <a:rPr lang="en-US" dirty="0"/>
              <a:t>In 1934 the T-Bar surface lift for skiing was invented by Ernst Constam, a Swiss engineer, which led to the installation of the first chairlift, a single seater, in 1937 at Sun Valley, Idaho by American Steel and Wire in collaboration with engineers of the Union Pacific Railroad.  In 1946 Heron Engineering installed the first double chairlift, a bicable, at Berthoud Pass, Colorado.</a:t>
            </a:r>
          </a:p>
          <a:p>
            <a:endParaRPr lang="en-US" dirty="0"/>
          </a:p>
          <a:p>
            <a:r>
              <a:rPr lang="en-US" dirty="0"/>
              <a:t>As skiing developed from the mid 1980s until today, the customer demanded more comfortable, higher speed uphill transportation and thus more, higher capacity gondolas and detachable chairlifts have been built.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ropeway development in North America to date has been comprised of two distinct periods.  The first, the use of the ropeway for gold and silver ore transport, had a dramatic impact in the late 1880s but was short lived in its intensity as the price of these metals crashed in the late 1890s.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 impact period for ropeway technology began in earnest in the 1960s as a means for passenger transport in the developing ski resort industry.  Currently  there is over 2000 functioning rope systems in North America.  For the period 1964 to 2011 approximately 3000 rope systems were installed at resorts in North America.</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number of passenger chairlift ropeways that are still being operated, constructed in 5-year intervals since 1945.  In considering the ski resort market segment, the future for rope systems lies in replacement of current systems due to obsolescence. </a:t>
            </a: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34087C-01C9-4E4E-8AF8-A6FC93178F4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0AF15E-8C71-4CF5-A68B-7949C8C8DD16}" type="slidenum">
              <a:rPr lang="en-US" smtClean="0"/>
              <a:pPr/>
              <a:t>‹Nr.›</a:t>
            </a:fld>
            <a:endParaRPr lang="en-US" dirty="0"/>
          </a:p>
        </p:txBody>
      </p:sp>
    </p:spTree>
  </p:cSld>
  <p:clrMapOvr>
    <a:masterClrMapping/>
  </p:clrMapOvr>
  <p:transition spd="med">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2244E4-9FF0-4B40-AF80-765ED7C04481}" type="datetimeFigureOut">
              <a:rPr lang="en-US" smtClean="0"/>
              <a:pPr/>
              <a:t>12/19/23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0AF15E-8C71-4CF5-A68B-7949C8C8DD16}" type="slidenum">
              <a:rPr lang="en-US" smtClean="0"/>
              <a:pPr/>
              <a:t>‹Nr.›</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transition spd="med">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2244E4-9FF0-4B40-AF80-765ED7C04481}" type="datetimeFigureOut">
              <a:rPr lang="en-US" smtClean="0"/>
              <a:pPr/>
              <a:t>12/19/23</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0AF15E-8C71-4CF5-A68B-7949C8C8DD16}"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ndAc>
      <p:stSnd>
        <p:snd r:embed="rId13" name="arrow.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irfront.us/"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0.pn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www.dcc.at/client/dcc/media/600x/Media_1703901589.jp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1.wav"/><Relationship Id="rId7" Type="http://schemas.openxmlformats.org/officeDocument/2006/relationships/hyperlink" Target="http://www.dcc.at/client/dcc/media/600x/MediaML_375686276.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www.dcc.at/client/dcc/media/600x/Media_1230189333.jpg" TargetMode="External"/><Relationship Id="rId10" Type="http://schemas.openxmlformats.org/officeDocument/2006/relationships/image" Target="../media/image36.jpeg"/><Relationship Id="rId4" Type="http://schemas.openxmlformats.org/officeDocument/2006/relationships/image" Target="../media/image3.jpeg"/><Relationship Id="rId9" Type="http://schemas.openxmlformats.org/officeDocument/2006/relationships/hyperlink" Target="http://www.dcc.at/client/dcc/media/600x/Media_1993445519.jpg" TargetMode="Externa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krisdedecker.typepad.com/.a/6a00e0099229e8883301348546c547970c-pi"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pload.wikimedia.org/wikipedia/commons/3/31/Monongahela_Incline_1905.jpg" TargetMode="External"/><Relationship Id="rId5" Type="http://schemas.openxmlformats.org/officeDocument/2006/relationships/image" Target="../media/image8.jpeg"/><Relationship Id="rId4" Type="http://schemas.openxmlformats.org/officeDocument/2006/relationships/hyperlink" Target="http://upload.wikimedia.org/wikipedia/commons/7/70/San_Francisco_12-28-04_6487.JPG"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hyperlink" Target="http://upload.wikimedia.org/wikipedia/commons/8/83/Hunter4.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upload.wikimedia.org/wikipedia/commons/a/a5/Ski_Lift_No_1_chair,_Aspen,_CO.jpg"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nsaa.org/" TargetMode="External"/><Relationship Id="rId5" Type="http://schemas.openxmlformats.org/officeDocument/2006/relationships/image" Target="../media/image18.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828800"/>
          </a:xfrm>
        </p:spPr>
        <p:txBody>
          <a:bodyPr>
            <a:normAutofit fontScale="90000"/>
          </a:bodyPr>
          <a:lstStyle/>
          <a:p>
            <a:pPr algn="ctr"/>
            <a:r>
              <a:rPr lang="en-US" sz="5300" dirty="0"/>
              <a:t>ROPEWAYS IN NORTH AMERICA</a:t>
            </a:r>
            <a:br>
              <a:rPr lang="en-US" sz="5300" dirty="0"/>
            </a:br>
            <a:br>
              <a:rPr lang="en-US" dirty="0"/>
            </a:br>
            <a:r>
              <a:rPr lang="en-US" dirty="0"/>
              <a:t>IMPACTS, BENEFITS AND OUTLOOK</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a:xfrm>
            <a:off x="6324600" y="5943600"/>
            <a:ext cx="2286000" cy="365125"/>
          </a:xfrm>
        </p:spPr>
        <p:txBody>
          <a:bodyPr/>
          <a:lstStyle/>
          <a:p>
            <a:r>
              <a:rPr lang="en-US" dirty="0"/>
              <a:t>October 27, 2011</a:t>
            </a:r>
          </a:p>
        </p:txBody>
      </p:sp>
      <p:sp>
        <p:nvSpPr>
          <p:cNvPr id="5" name="Footer Placeholder 4"/>
          <p:cNvSpPr>
            <a:spLocks noGrp="1"/>
          </p:cNvSpPr>
          <p:nvPr>
            <p:ph type="ftr" sz="quarter" idx="11"/>
          </p:nvPr>
        </p:nvSpPr>
        <p:spPr>
          <a:xfrm>
            <a:off x="3276600" y="5943600"/>
            <a:ext cx="2667000" cy="365125"/>
          </a:xfrm>
        </p:spPr>
        <p:txBody>
          <a:bodyPr/>
          <a:lstStyle/>
          <a:p>
            <a:r>
              <a:rPr lang="pt-BR" dirty="0"/>
              <a:t>OITAF CONGRESS - RIO de JANEIRO</a:t>
            </a:r>
            <a:endParaRPr lang="en-US" dirty="0"/>
          </a:p>
        </p:txBody>
      </p:sp>
      <p:sp>
        <p:nvSpPr>
          <p:cNvPr id="6" name="TextBox 5"/>
          <p:cNvSpPr txBox="1"/>
          <p:nvPr/>
        </p:nvSpPr>
        <p:spPr>
          <a:xfrm>
            <a:off x="4953000" y="5410200"/>
            <a:ext cx="3810000" cy="646331"/>
          </a:xfrm>
          <a:prstGeom prst="rect">
            <a:avLst/>
          </a:prstGeom>
          <a:noFill/>
          <a:ln>
            <a:solidFill>
              <a:schemeClr val="bg1"/>
            </a:solidFill>
          </a:ln>
        </p:spPr>
        <p:txBody>
          <a:bodyPr wrap="square" rtlCol="0">
            <a:spAutoFit/>
          </a:bodyPr>
          <a:lstStyle/>
          <a:p>
            <a:r>
              <a:rPr lang="en-US" dirty="0">
                <a:solidFill>
                  <a:schemeClr val="accent1"/>
                </a:solidFill>
              </a:rPr>
              <a:t>Jim Fletcher, P.E.</a:t>
            </a:r>
          </a:p>
          <a:p>
            <a:r>
              <a:rPr lang="en-US" dirty="0">
                <a:solidFill>
                  <a:schemeClr val="accent1"/>
                </a:solidFill>
              </a:rPr>
              <a:t>Engineering Specialties Group</a:t>
            </a:r>
          </a:p>
        </p:txBody>
      </p:sp>
      <p:pic>
        <p:nvPicPr>
          <p:cNvPr id="7"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22840" y="4634960"/>
            <a:ext cx="1830894" cy="1857375"/>
          </a:xfrm>
          <a:prstGeom prst="rect">
            <a:avLst/>
          </a:prstGeom>
          <a:noFill/>
          <a:ln w="9525">
            <a:noFill/>
            <a:miter lim="800000"/>
            <a:headEnd/>
            <a:tailEnd/>
          </a:ln>
          <a:effectLst/>
        </p:spPr>
      </p:pic>
    </p:spTree>
  </p:cSld>
  <p:clrMapOvr>
    <a:masterClrMapping/>
  </p:clrMapOvr>
  <p:transition spd="med">
    <p:sndAc>
      <p:stSnd>
        <p:snd r:embed="rId3" name="arrow.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10</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381000" y="1066800"/>
            <a:ext cx="8458200" cy="2031325"/>
          </a:xfrm>
          <a:prstGeom prst="rect">
            <a:avLst/>
          </a:prstGeom>
          <a:noFill/>
        </p:spPr>
        <p:txBody>
          <a:bodyPr wrap="square" rtlCol="0">
            <a:spAutoFit/>
          </a:bodyPr>
          <a:lstStyle/>
          <a:p>
            <a:pPr algn="ctr"/>
            <a:r>
              <a:rPr lang="en-US" dirty="0">
                <a:solidFill>
                  <a:schemeClr val="accent1"/>
                </a:solidFill>
              </a:rPr>
              <a:t>AUTOMATED PEOPLE MOVERS</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graphicFrame>
        <p:nvGraphicFramePr>
          <p:cNvPr id="11" name="Table 10"/>
          <p:cNvGraphicFramePr>
            <a:graphicFrameLocks noGrp="1"/>
          </p:cNvGraphicFramePr>
          <p:nvPr/>
        </p:nvGraphicFramePr>
        <p:xfrm>
          <a:off x="609600" y="1828800"/>
          <a:ext cx="7924800" cy="2743200"/>
        </p:xfrm>
        <a:graphic>
          <a:graphicData uri="http://schemas.openxmlformats.org/drawingml/2006/table">
            <a:tbl>
              <a:tblPr/>
              <a:tblGrid>
                <a:gridCol w="2442799">
                  <a:extLst>
                    <a:ext uri="{9D8B030D-6E8A-4147-A177-3AD203B41FA5}">
                      <a16:colId xmlns:a16="http://schemas.microsoft.com/office/drawing/2014/main" val="20000"/>
                    </a:ext>
                  </a:extLst>
                </a:gridCol>
                <a:gridCol w="1519601">
                  <a:extLst>
                    <a:ext uri="{9D8B030D-6E8A-4147-A177-3AD203B41FA5}">
                      <a16:colId xmlns:a16="http://schemas.microsoft.com/office/drawing/2014/main" val="20001"/>
                    </a:ext>
                  </a:extLst>
                </a:gridCol>
                <a:gridCol w="1411350">
                  <a:extLst>
                    <a:ext uri="{9D8B030D-6E8A-4147-A177-3AD203B41FA5}">
                      <a16:colId xmlns:a16="http://schemas.microsoft.com/office/drawing/2014/main" val="20002"/>
                    </a:ext>
                  </a:extLst>
                </a:gridCol>
                <a:gridCol w="2551050">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OPERATOR</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YEAR BUILT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PASS/DAY</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MANUFACTURER</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Circus Circus - LV</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1981</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4000</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SDI</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Circus Circus - Reno</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1986</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6000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SDI</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Mandalay Bay - LV</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1989</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75000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DCC</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Mirage Treasurer Is</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1994</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5000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SDI</a:t>
                      </a: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Primadonna - NV</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1990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5000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SDI</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City Center – LV</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2009</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10000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DCC</a:t>
                      </a: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Mud Island – TN</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1981</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2000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SDI</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Getty Center – CA</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1997</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15000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Otis</a:t>
                      </a: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Huntsville – AL</a:t>
                      </a:r>
                      <a:endParaRPr lang="en-US" sz="1800" dirty="0">
                        <a:latin typeface="Arial"/>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2002</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2000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Otis</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9"/>
                  </a:ext>
                </a:extLst>
              </a:tr>
            </a:tbl>
          </a:graphicData>
        </a:graphic>
      </p:graphicFrame>
      <p:sp>
        <p:nvSpPr>
          <p:cNvPr id="12" name="Rectangle 11"/>
          <p:cNvSpPr/>
          <p:nvPr/>
        </p:nvSpPr>
        <p:spPr>
          <a:xfrm>
            <a:off x="1219200" y="4800600"/>
            <a:ext cx="6781800" cy="369332"/>
          </a:xfrm>
          <a:prstGeom prst="rect">
            <a:avLst/>
          </a:prstGeom>
        </p:spPr>
        <p:txBody>
          <a:bodyPr wrap="square">
            <a:spAutoFit/>
          </a:bodyPr>
          <a:lstStyle/>
          <a:p>
            <a:r>
              <a:rPr lang="en-US" dirty="0">
                <a:solidFill>
                  <a:schemeClr val="accent1"/>
                </a:solidFill>
              </a:rPr>
              <a:t>Table 1 - APM Rope Systems – Leisure &amp; Institutional</a:t>
            </a:r>
          </a:p>
        </p:txBody>
      </p:sp>
      <p:sp>
        <p:nvSpPr>
          <p:cNvPr id="13" name="Rectangle 12"/>
          <p:cNvSpPr/>
          <p:nvPr/>
        </p:nvSpPr>
        <p:spPr>
          <a:xfrm>
            <a:off x="2743200" y="5410200"/>
            <a:ext cx="4572000" cy="369332"/>
          </a:xfrm>
          <a:prstGeom prst="rect">
            <a:avLst/>
          </a:prstGeom>
        </p:spPr>
        <p:txBody>
          <a:bodyPr>
            <a:spAutoFit/>
          </a:bodyPr>
          <a:lstStyle/>
          <a:p>
            <a:r>
              <a:rPr lang="en-US" dirty="0"/>
              <a:t> </a:t>
            </a:r>
            <a:r>
              <a:rPr lang="en-US" sz="800" dirty="0"/>
              <a:t>Fabian, Lawrence, Airfront.21, </a:t>
            </a:r>
            <a:r>
              <a:rPr lang="en-US" sz="800" u="sng" dirty="0">
                <a:hlinkClick r:id="rId5"/>
              </a:rPr>
              <a:t>www.airfront.us</a:t>
            </a:r>
            <a:r>
              <a:rPr lang="en-US" sz="800" dirty="0"/>
              <a:t>, lfabian@airfront.us</a:t>
            </a:r>
          </a:p>
        </p:txBody>
      </p:sp>
    </p:spTree>
  </p:cSld>
  <p:clrMapOvr>
    <a:masterClrMapping/>
  </p:clrMapOvr>
  <p:transition spd="med">
    <p:sndAc>
      <p:stSnd>
        <p:snd r:embed="rId3"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11</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381000" y="1066800"/>
            <a:ext cx="8458200" cy="2031325"/>
          </a:xfrm>
          <a:prstGeom prst="rect">
            <a:avLst/>
          </a:prstGeom>
          <a:noFill/>
        </p:spPr>
        <p:txBody>
          <a:bodyPr wrap="square" rtlCol="0">
            <a:spAutoFit/>
          </a:bodyPr>
          <a:lstStyle/>
          <a:p>
            <a:pPr algn="ctr"/>
            <a:r>
              <a:rPr lang="en-US" dirty="0">
                <a:solidFill>
                  <a:schemeClr val="accent1"/>
                </a:solidFill>
              </a:rPr>
              <a:t>AUTOMATED PEOPLE MOVERS</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sp>
        <p:nvSpPr>
          <p:cNvPr id="12" name="Rectangle 11"/>
          <p:cNvSpPr/>
          <p:nvPr/>
        </p:nvSpPr>
        <p:spPr>
          <a:xfrm>
            <a:off x="1981200" y="4800600"/>
            <a:ext cx="6172200" cy="369332"/>
          </a:xfrm>
          <a:prstGeom prst="rect">
            <a:avLst/>
          </a:prstGeom>
        </p:spPr>
        <p:txBody>
          <a:bodyPr wrap="square">
            <a:spAutoFit/>
          </a:bodyPr>
          <a:lstStyle/>
          <a:p>
            <a:r>
              <a:rPr lang="en-US" dirty="0">
                <a:solidFill>
                  <a:schemeClr val="accent1"/>
                </a:solidFill>
              </a:rPr>
              <a:t>Table 2 - APM Rope Systems – Airports</a:t>
            </a:r>
          </a:p>
        </p:txBody>
      </p:sp>
      <p:graphicFrame>
        <p:nvGraphicFramePr>
          <p:cNvPr id="10" name="Table 9"/>
          <p:cNvGraphicFramePr>
            <a:graphicFrameLocks noGrp="1"/>
          </p:cNvGraphicFramePr>
          <p:nvPr/>
        </p:nvGraphicFramePr>
        <p:xfrm>
          <a:off x="762000" y="1752600"/>
          <a:ext cx="7620000" cy="3017520"/>
        </p:xfrm>
        <a:graphic>
          <a:graphicData uri="http://schemas.openxmlformats.org/drawingml/2006/table">
            <a:tbl>
              <a:tblPr/>
              <a:tblGrid>
                <a:gridCol w="2590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AIRPORT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YEAR BUILT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PASS/DAY</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MANUFACTURER</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Cincinnati – OH</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1994</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35000</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Otis</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Detroit - MI</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2002</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50000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Otis</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Mexico City - Mexico</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2007</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25000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DCC</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Minneapolis – MN</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10000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Poma-Otis</a:t>
                      </a: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Minneapolis – MN</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2004</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7000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Poma-Otis</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Toronto - Canada</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2005</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25000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DCC</a:t>
                      </a: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Birmingham – UK</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2003</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10000</a:t>
                      </a:r>
                    </a:p>
                  </a:txBody>
                  <a:tcPr marL="68580" marR="68580" marT="0" marB="0">
                    <a:lnL>
                      <a:noFill/>
                    </a:lnL>
                    <a:lnR>
                      <a:noFill/>
                    </a:lnR>
                    <a:lnT>
                      <a:noFill/>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DCC</a:t>
                      </a:r>
                    </a:p>
                  </a:txBody>
                  <a:tcPr marL="68580" marR="68580" marT="0" marB="0">
                    <a:lnL>
                      <a:noFill/>
                    </a:lnL>
                    <a:lnR>
                      <a:noFill/>
                    </a:lnR>
                    <a:lnT>
                      <a:noFill/>
                    </a:lnT>
                    <a:lnB>
                      <a:noFill/>
                    </a:lnB>
                    <a:solidFill>
                      <a:srgbClr val="D8D8D8"/>
                    </a:solidFill>
                  </a:tcP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Tokyo – Narita </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1992</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40000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Otis</a:t>
                      </a: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Zurich – SW</a:t>
                      </a:r>
                      <a:endParaRPr lang="en-US" sz="1800" dirty="0">
                        <a:latin typeface="Arial"/>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2003</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30000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Poma-Otis</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9"/>
                  </a:ext>
                </a:extLst>
              </a:tr>
            </a:tbl>
          </a:graphicData>
        </a:graphic>
      </p:graphicFrame>
    </p:spTree>
  </p:cSld>
  <p:clrMapOvr>
    <a:masterClrMapping/>
  </p:clrMapOvr>
  <p:transition spd="med">
    <p:sndAc>
      <p:stSnd>
        <p:snd r:embed="rId3"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12</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381000" y="1066800"/>
            <a:ext cx="8458200" cy="2031325"/>
          </a:xfrm>
          <a:prstGeom prst="rect">
            <a:avLst/>
          </a:prstGeom>
          <a:noFill/>
        </p:spPr>
        <p:txBody>
          <a:bodyPr wrap="square" rtlCol="0">
            <a:spAutoFit/>
          </a:bodyPr>
          <a:lstStyle/>
          <a:p>
            <a:pPr algn="ctr"/>
            <a:r>
              <a:rPr lang="en-US" dirty="0">
                <a:solidFill>
                  <a:schemeClr val="accent1"/>
                </a:solidFill>
              </a:rPr>
              <a:t>AERIAL CABIN ROPEWAYS</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38916" name="Picture 4" descr="Cannon Mountain Aerial Tramway - Yellow Car "/>
          <p:cNvPicPr>
            <a:picLocks noChangeAspect="1" noChangeArrowheads="1"/>
          </p:cNvPicPr>
          <p:nvPr/>
        </p:nvPicPr>
        <p:blipFill>
          <a:blip r:embed="rId5" cstate="print"/>
          <a:srcRect/>
          <a:stretch>
            <a:fillRect/>
          </a:stretch>
        </p:blipFill>
        <p:spPr bwMode="auto">
          <a:xfrm>
            <a:off x="457200" y="2667000"/>
            <a:ext cx="4267200" cy="2762251"/>
          </a:xfrm>
          <a:prstGeom prst="rect">
            <a:avLst/>
          </a:prstGeom>
          <a:noFill/>
        </p:spPr>
      </p:pic>
      <p:sp>
        <p:nvSpPr>
          <p:cNvPr id="13" name="TextBox 12"/>
          <p:cNvSpPr txBox="1"/>
          <p:nvPr/>
        </p:nvSpPr>
        <p:spPr>
          <a:xfrm>
            <a:off x="914400" y="2286000"/>
            <a:ext cx="3323602" cy="369332"/>
          </a:xfrm>
          <a:prstGeom prst="rect">
            <a:avLst/>
          </a:prstGeom>
          <a:noFill/>
        </p:spPr>
        <p:txBody>
          <a:bodyPr wrap="none" rtlCol="0">
            <a:spAutoFit/>
          </a:bodyPr>
          <a:lstStyle/>
          <a:p>
            <a:r>
              <a:rPr lang="en-US" dirty="0">
                <a:solidFill>
                  <a:schemeClr val="accent1"/>
                </a:solidFill>
              </a:rPr>
              <a:t>Cannon Mountain Tramway</a:t>
            </a:r>
          </a:p>
        </p:txBody>
      </p:sp>
      <p:sp>
        <p:nvSpPr>
          <p:cNvPr id="14" name="TextBox 13"/>
          <p:cNvSpPr txBox="1"/>
          <p:nvPr/>
        </p:nvSpPr>
        <p:spPr>
          <a:xfrm>
            <a:off x="5105400" y="4572000"/>
            <a:ext cx="3211713" cy="369332"/>
          </a:xfrm>
          <a:prstGeom prst="rect">
            <a:avLst/>
          </a:prstGeom>
          <a:noFill/>
        </p:spPr>
        <p:txBody>
          <a:bodyPr wrap="none" rtlCol="0">
            <a:spAutoFit/>
          </a:bodyPr>
          <a:lstStyle/>
          <a:p>
            <a:r>
              <a:rPr lang="en-US" dirty="0">
                <a:solidFill>
                  <a:schemeClr val="accent1"/>
                </a:solidFill>
              </a:rPr>
              <a:t>Roosevelt Island Tramway</a:t>
            </a:r>
          </a:p>
        </p:txBody>
      </p:sp>
      <p:pic>
        <p:nvPicPr>
          <p:cNvPr id="15" name="Picture 3" descr="C:\PROJ\RIOC\354-5162-002 Roosevelt Island Tramway Modernization\Photo\Poma Pics 20110104\09_Rights POMA.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0600" y="1524000"/>
            <a:ext cx="3916270" cy="2937493"/>
          </a:xfrm>
          <a:prstGeom prst="rect">
            <a:avLst/>
          </a:prstGeom>
          <a:noFill/>
        </p:spPr>
      </p:pic>
    </p:spTree>
  </p:cSld>
  <p:clrMapOvr>
    <a:masterClrMapping/>
  </p:clrMapOvr>
  <p:transition spd="med">
    <p:sndAc>
      <p:stSnd>
        <p:snd r:embed="rId3"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13</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381000" y="1066800"/>
            <a:ext cx="8458200" cy="2031325"/>
          </a:xfrm>
          <a:prstGeom prst="rect">
            <a:avLst/>
          </a:prstGeom>
          <a:noFill/>
        </p:spPr>
        <p:txBody>
          <a:bodyPr wrap="square" rtlCol="0">
            <a:spAutoFit/>
          </a:bodyPr>
          <a:lstStyle/>
          <a:p>
            <a:pPr algn="ctr"/>
            <a:r>
              <a:rPr lang="en-US" dirty="0">
                <a:solidFill>
                  <a:schemeClr val="accent1"/>
                </a:solidFill>
              </a:rPr>
              <a:t>AERIAL CABIN ROPEWAYS</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38914" name="Picture 2" descr="Tram picture at sunrise"/>
          <p:cNvPicPr>
            <a:picLocks noChangeAspect="1" noChangeArrowheads="1"/>
          </p:cNvPicPr>
          <p:nvPr/>
        </p:nvPicPr>
        <p:blipFill>
          <a:blip r:embed="rId5" cstate="print"/>
          <a:srcRect/>
          <a:stretch>
            <a:fillRect/>
          </a:stretch>
        </p:blipFill>
        <p:spPr bwMode="auto">
          <a:xfrm>
            <a:off x="2133600" y="1371600"/>
            <a:ext cx="5348990" cy="4078605"/>
          </a:xfrm>
          <a:prstGeom prst="rect">
            <a:avLst/>
          </a:prstGeom>
          <a:noFill/>
        </p:spPr>
      </p:pic>
      <p:sp>
        <p:nvSpPr>
          <p:cNvPr id="14" name="TextBox 13"/>
          <p:cNvSpPr txBox="1"/>
          <p:nvPr/>
        </p:nvSpPr>
        <p:spPr>
          <a:xfrm>
            <a:off x="3429000" y="5410200"/>
            <a:ext cx="3156977" cy="369332"/>
          </a:xfrm>
          <a:prstGeom prst="rect">
            <a:avLst/>
          </a:prstGeom>
          <a:noFill/>
        </p:spPr>
        <p:txBody>
          <a:bodyPr wrap="square" rtlCol="0">
            <a:spAutoFit/>
          </a:bodyPr>
          <a:lstStyle/>
          <a:p>
            <a:r>
              <a:rPr lang="en-US" dirty="0">
                <a:solidFill>
                  <a:schemeClr val="accent1"/>
                </a:solidFill>
              </a:rPr>
              <a:t>Portland Tramway</a:t>
            </a:r>
          </a:p>
        </p:txBody>
      </p:sp>
    </p:spTree>
  </p:cSld>
  <p:clrMapOvr>
    <a:masterClrMapping/>
  </p:clrMapOvr>
  <p:transition spd="med">
    <p:sndAc>
      <p:stSnd>
        <p:snd r:embed="rId3" name="arrow.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14</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457200" y="1752600"/>
            <a:ext cx="8458200" cy="1754326"/>
          </a:xfrm>
          <a:prstGeom prst="rect">
            <a:avLst/>
          </a:prstGeom>
          <a:noFill/>
        </p:spPr>
        <p:txBody>
          <a:bodyPr wrap="square" rtlCol="0">
            <a:spAutoFit/>
          </a:bodyPr>
          <a:lstStyle/>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sp>
        <p:nvSpPr>
          <p:cNvPr id="40961" name="Rectangle 1"/>
          <p:cNvSpPr>
            <a:spLocks noChangeArrowheads="1"/>
          </p:cNvSpPr>
          <p:nvPr/>
        </p:nvSpPr>
        <p:spPr bwMode="auto">
          <a:xfrm>
            <a:off x="2819400" y="1524000"/>
            <a:ext cx="3725700" cy="31700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4000" b="1"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rPr>
              <a:t>Economic</a:t>
            </a:r>
          </a:p>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4000" b="0" i="0" u="none" strike="noStrike" cap="none" normalizeH="0" baseline="0" dirty="0">
              <a:ln>
                <a:noFill/>
              </a:ln>
              <a:solidFill>
                <a:schemeClr val="accent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4000" b="1"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rPr>
              <a:t>Safety</a:t>
            </a: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4000" b="0" i="0" u="none" strike="noStrike" cap="none" normalizeH="0" baseline="0" dirty="0">
              <a:ln>
                <a:noFill/>
              </a:ln>
              <a:solidFill>
                <a:schemeClr val="accent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4000" b="1"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rPr>
              <a:t>Environment</a:t>
            </a:r>
            <a:endParaRPr kumimoji="0" lang="en-US" sz="4000" b="0" i="0" u="none" strike="noStrike" cap="none" normalizeH="0" baseline="0" dirty="0">
              <a:ln>
                <a:noFill/>
              </a:ln>
              <a:solidFill>
                <a:schemeClr val="accent1"/>
              </a:solidFill>
              <a:effectLst/>
              <a:latin typeface="Arial" pitchFamily="34" charset="0"/>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 calcmode="lin" valueType="num">
                                      <p:cBhvr additive="base">
                                        <p:cTn id="7" dur="1000" fill="hold"/>
                                        <p:tgtEl>
                                          <p:spTgt spid="4096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096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0961">
                                            <p:txEl>
                                              <p:pRg st="2" end="2"/>
                                            </p:txEl>
                                          </p:spTgt>
                                        </p:tgtEl>
                                        <p:attrNameLst>
                                          <p:attrName>style.visibility</p:attrName>
                                        </p:attrNameLst>
                                      </p:cBhvr>
                                      <p:to>
                                        <p:strVal val="visible"/>
                                      </p:to>
                                    </p:set>
                                    <p:anim calcmode="lin" valueType="num">
                                      <p:cBhvr additive="base">
                                        <p:cTn id="12" dur="1000" fill="hold"/>
                                        <p:tgtEl>
                                          <p:spTgt spid="40961">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0961">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0961">
                                            <p:txEl>
                                              <p:pRg st="4" end="4"/>
                                            </p:txEl>
                                          </p:spTgt>
                                        </p:tgtEl>
                                        <p:attrNameLst>
                                          <p:attrName>style.visibility</p:attrName>
                                        </p:attrNameLst>
                                      </p:cBhvr>
                                      <p:to>
                                        <p:strVal val="visible"/>
                                      </p:to>
                                    </p:set>
                                    <p:anim calcmode="lin" valueType="num">
                                      <p:cBhvr additive="base">
                                        <p:cTn id="17" dur="1000" fill="hold"/>
                                        <p:tgtEl>
                                          <p:spTgt spid="40961">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096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15</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2743200" y="1143000"/>
            <a:ext cx="3810000" cy="523220"/>
          </a:xfrm>
          <a:prstGeom prst="rect">
            <a:avLst/>
          </a:prstGeom>
          <a:noFill/>
        </p:spPr>
        <p:txBody>
          <a:bodyPr wrap="square" rtlCol="0">
            <a:spAutoFit/>
          </a:bodyPr>
          <a:lstStyle/>
          <a:p>
            <a:pPr algn="ctr"/>
            <a:r>
              <a:rPr lang="en-US" sz="2800" dirty="0">
                <a:solidFill>
                  <a:schemeClr val="accent1"/>
                </a:solidFill>
              </a:rPr>
              <a:t>Economic - Skiing</a:t>
            </a:r>
          </a:p>
        </p:txBody>
      </p:sp>
      <p:sp>
        <p:nvSpPr>
          <p:cNvPr id="11" name="TextBox 10"/>
          <p:cNvSpPr txBox="1"/>
          <p:nvPr/>
        </p:nvSpPr>
        <p:spPr>
          <a:xfrm>
            <a:off x="914400" y="1676400"/>
            <a:ext cx="7620000" cy="3693319"/>
          </a:xfrm>
          <a:prstGeom prst="rect">
            <a:avLst/>
          </a:prstGeom>
          <a:noFill/>
        </p:spPr>
        <p:txBody>
          <a:bodyPr wrap="square" rtlCol="0">
            <a:spAutoFit/>
          </a:bodyPr>
          <a:lstStyle/>
          <a:p>
            <a:pPr>
              <a:buFont typeface="Wingdings" pitchFamily="2" charset="2"/>
              <a:buChar char="Ø"/>
            </a:pPr>
            <a:r>
              <a:rPr lang="en-US" sz="2400" dirty="0">
                <a:solidFill>
                  <a:schemeClr val="accent1"/>
                </a:solidFill>
              </a:rPr>
              <a:t>75,000,000 Skier-Day Visits in North America</a:t>
            </a:r>
          </a:p>
          <a:p>
            <a:endParaRPr lang="en-US" sz="2400" dirty="0">
              <a:solidFill>
                <a:schemeClr val="accent1"/>
              </a:solidFill>
            </a:endParaRPr>
          </a:p>
          <a:p>
            <a:pPr>
              <a:buFont typeface="Wingdings" pitchFamily="2" charset="2"/>
              <a:buChar char="Ø"/>
            </a:pPr>
            <a:r>
              <a:rPr lang="en-US" sz="2400" dirty="0">
                <a:solidFill>
                  <a:schemeClr val="accent1"/>
                </a:solidFill>
              </a:rPr>
              <a:t>$3,000,000,000 Annual Investment Potential</a:t>
            </a:r>
          </a:p>
          <a:p>
            <a:endParaRPr lang="en-US" sz="2400" dirty="0">
              <a:solidFill>
                <a:schemeClr val="accent1"/>
              </a:solidFill>
            </a:endParaRPr>
          </a:p>
          <a:p>
            <a:pPr>
              <a:buFont typeface="Wingdings" pitchFamily="2" charset="2"/>
              <a:buChar char="Ø"/>
            </a:pPr>
            <a:r>
              <a:rPr lang="en-US" sz="2400" dirty="0">
                <a:solidFill>
                  <a:schemeClr val="accent1"/>
                </a:solidFill>
              </a:rPr>
              <a:t>$5,650,000,000 Annual Revenue</a:t>
            </a:r>
          </a:p>
          <a:p>
            <a:endParaRPr lang="en-US" sz="2400" dirty="0">
              <a:solidFill>
                <a:schemeClr val="accent1"/>
              </a:solidFill>
            </a:endParaRPr>
          </a:p>
          <a:p>
            <a:pPr>
              <a:buFont typeface="Wingdings" pitchFamily="2" charset="2"/>
              <a:buChar char="Ø"/>
            </a:pPr>
            <a:r>
              <a:rPr lang="en-US" sz="2400" dirty="0">
                <a:solidFill>
                  <a:schemeClr val="accent1"/>
                </a:solidFill>
              </a:rPr>
              <a:t>Winter Employment – 155,000</a:t>
            </a:r>
          </a:p>
          <a:p>
            <a:endParaRPr lang="en-US" sz="2400" dirty="0">
              <a:solidFill>
                <a:schemeClr val="accent1"/>
              </a:solidFill>
            </a:endParaRPr>
          </a:p>
          <a:p>
            <a:pPr>
              <a:buFont typeface="Wingdings" pitchFamily="2" charset="2"/>
              <a:buChar char="Ø"/>
            </a:pPr>
            <a:r>
              <a:rPr lang="en-US" sz="2400" dirty="0">
                <a:solidFill>
                  <a:schemeClr val="accent1"/>
                </a:solidFill>
              </a:rPr>
              <a:t>Summer Employment – 27,000</a:t>
            </a:r>
          </a:p>
          <a:p>
            <a:pPr>
              <a:buFont typeface="Wingdings" pitchFamily="2" charset="2"/>
              <a:buChar char="Ø"/>
            </a:pPr>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2" presetClass="entr" presetSubtype="8"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2" presetClass="entr" presetSubtype="8" fill="hold" nodeType="after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additive="base">
                                        <p:cTn id="20" dur="2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2" presetClass="entr" presetSubtype="8" fill="hold" nodeType="after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2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0"/>
                            </p:stCondLst>
                            <p:childTnLst>
                              <p:par>
                                <p:cTn id="28" presetID="2" presetClass="entr" presetSubtype="8" fill="hold" nodeType="after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 calcmode="lin" valueType="num">
                                      <p:cBhvr additive="base">
                                        <p:cTn id="30" dur="20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16</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Economic – Automated People Movers</a:t>
            </a:r>
          </a:p>
        </p:txBody>
      </p:sp>
      <p:sp>
        <p:nvSpPr>
          <p:cNvPr id="11" name="TextBox 10"/>
          <p:cNvSpPr txBox="1"/>
          <p:nvPr/>
        </p:nvSpPr>
        <p:spPr>
          <a:xfrm>
            <a:off x="685800" y="1676400"/>
            <a:ext cx="7848600" cy="4062651"/>
          </a:xfrm>
          <a:prstGeom prst="rect">
            <a:avLst/>
          </a:prstGeom>
          <a:noFill/>
        </p:spPr>
        <p:txBody>
          <a:bodyPr wrap="square" rtlCol="0">
            <a:spAutoFit/>
          </a:bodyPr>
          <a:lstStyle/>
          <a:p>
            <a:pPr>
              <a:buFont typeface="Wingdings" pitchFamily="2" charset="2"/>
              <a:buChar char="Ø"/>
            </a:pPr>
            <a:r>
              <a:rPr lang="en-US" sz="2400" dirty="0">
                <a:solidFill>
                  <a:schemeClr val="accent1"/>
                </a:solidFill>
              </a:rPr>
              <a:t>APM Systems - $7M - $25M per Mile</a:t>
            </a:r>
          </a:p>
          <a:p>
            <a:endParaRPr lang="en-US" sz="2400" dirty="0">
              <a:solidFill>
                <a:schemeClr val="accent1"/>
              </a:solidFill>
            </a:endParaRPr>
          </a:p>
          <a:p>
            <a:pPr>
              <a:buFont typeface="Wingdings" pitchFamily="2" charset="2"/>
              <a:buChar char="Ø"/>
            </a:pPr>
            <a:r>
              <a:rPr lang="en-US" sz="2400" dirty="0">
                <a:solidFill>
                  <a:schemeClr val="accent1"/>
                </a:solidFill>
              </a:rPr>
              <a:t>Self-Propelled - $40M - $100M per Mile</a:t>
            </a:r>
          </a:p>
          <a:p>
            <a:endParaRPr lang="en-US" sz="2400" dirty="0">
              <a:solidFill>
                <a:schemeClr val="accent1"/>
              </a:solidFill>
            </a:endParaRPr>
          </a:p>
          <a:p>
            <a:pPr>
              <a:buFont typeface="Wingdings" pitchFamily="2" charset="2"/>
              <a:buChar char="Ø"/>
            </a:pPr>
            <a:r>
              <a:rPr lang="en-US" sz="2400" dirty="0">
                <a:solidFill>
                  <a:schemeClr val="accent1"/>
                </a:solidFill>
              </a:rPr>
              <a:t>Airport Systems N/A – 25% Rope Propelled</a:t>
            </a:r>
          </a:p>
          <a:p>
            <a:endParaRPr lang="en-US" sz="2400" dirty="0">
              <a:solidFill>
                <a:schemeClr val="accent1"/>
              </a:solidFill>
            </a:endParaRPr>
          </a:p>
          <a:p>
            <a:pPr>
              <a:buFont typeface="Wingdings" pitchFamily="2" charset="2"/>
              <a:buChar char="Ø"/>
            </a:pPr>
            <a:r>
              <a:rPr lang="en-US" sz="2400" dirty="0">
                <a:solidFill>
                  <a:schemeClr val="accent1"/>
                </a:solidFill>
              </a:rPr>
              <a:t>Airport Systems World – 18% Rope Propelled</a:t>
            </a:r>
          </a:p>
          <a:p>
            <a:endParaRPr lang="en-US" sz="2400" dirty="0">
              <a:solidFill>
                <a:schemeClr val="accent1"/>
              </a:solidFill>
            </a:endParaRPr>
          </a:p>
          <a:p>
            <a:pPr>
              <a:buFont typeface="Wingdings" pitchFamily="2" charset="2"/>
              <a:buChar char="Ø"/>
            </a:pPr>
            <a:r>
              <a:rPr lang="en-US" sz="2400" dirty="0">
                <a:solidFill>
                  <a:schemeClr val="accent1"/>
                </a:solidFill>
              </a:rPr>
              <a:t>Ridership – 13% - 14% of Airport Systems</a:t>
            </a:r>
          </a:p>
          <a:p>
            <a:endParaRPr lang="en-US" sz="2400" dirty="0">
              <a:solidFill>
                <a:schemeClr val="accent1"/>
              </a:solidFill>
            </a:endParaRPr>
          </a:p>
          <a:p>
            <a:pPr>
              <a:buFont typeface="Wingdings" pitchFamily="2" charset="2"/>
              <a:buChar char="Ø"/>
            </a:pPr>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2" presetClass="entr" presetSubtype="8" fill="hold" nodeType="afterEffect">
                                  <p:stCondLst>
                                    <p:cond delay="800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12000"/>
                            </p:stCondLst>
                            <p:childTnLst>
                              <p:par>
                                <p:cTn id="13" presetID="2" presetClass="entr" presetSubtype="8" fill="hold" nodeType="afterEffect">
                                  <p:stCondLst>
                                    <p:cond delay="200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16000"/>
                            </p:stCondLst>
                            <p:childTnLst>
                              <p:par>
                                <p:cTn id="18" presetID="2" presetClass="entr" presetSubtype="8" fill="hold" nodeType="afterEffect">
                                  <p:stCondLst>
                                    <p:cond delay="4000"/>
                                  </p:stCondLst>
                                  <p:childTnLst>
                                    <p:set>
                                      <p:cBhvr>
                                        <p:cTn id="19" dur="1" fill="hold">
                                          <p:stCondLst>
                                            <p:cond delay="0"/>
                                          </p:stCondLst>
                                        </p:cTn>
                                        <p:tgtEl>
                                          <p:spTgt spid="11">
                                            <p:txEl>
                                              <p:pRg st="4" end="4"/>
                                            </p:txEl>
                                          </p:spTgt>
                                        </p:tgtEl>
                                        <p:attrNameLst>
                                          <p:attrName>style.visibility</p:attrName>
                                        </p:attrNameLst>
                                      </p:cBhvr>
                                      <p:to>
                                        <p:strVal val="visible"/>
                                      </p:to>
                                    </p:set>
                                    <p:anim calcmode="lin" valueType="num">
                                      <p:cBhvr additive="base">
                                        <p:cTn id="20" dur="2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22000"/>
                            </p:stCondLst>
                            <p:childTnLst>
                              <p:par>
                                <p:cTn id="23" presetID="2" presetClass="entr" presetSubtype="8" fill="hold" nodeType="afterEffect">
                                  <p:stCondLst>
                                    <p:cond delay="400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2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28000"/>
                            </p:stCondLst>
                            <p:childTnLst>
                              <p:par>
                                <p:cTn id="28" presetID="2" presetClass="entr" presetSubtype="8" fill="hold" nodeType="after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 calcmode="lin" valueType="num">
                                      <p:cBhvr additive="base">
                                        <p:cTn id="30" dur="20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17</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Safety</a:t>
            </a:r>
          </a:p>
        </p:txBody>
      </p:sp>
      <p:sp>
        <p:nvSpPr>
          <p:cNvPr id="11" name="TextBox 10"/>
          <p:cNvSpPr txBox="1"/>
          <p:nvPr/>
        </p:nvSpPr>
        <p:spPr>
          <a:xfrm>
            <a:off x="685800" y="2286000"/>
            <a:ext cx="7848600" cy="1477328"/>
          </a:xfrm>
          <a:prstGeom prst="rect">
            <a:avLst/>
          </a:prstGeom>
          <a:noFill/>
        </p:spPr>
        <p:txBody>
          <a:bodyPr wrap="square" rtlCol="0">
            <a:spAutoFit/>
          </a:bodyPr>
          <a:lstStyle/>
          <a:p>
            <a:pPr>
              <a:buFont typeface="Wingdings" pitchFamily="2" charset="2"/>
              <a:buChar char="Ø"/>
            </a:pPr>
            <a:r>
              <a:rPr lang="en-US" sz="2400" dirty="0">
                <a:solidFill>
                  <a:schemeClr val="accent1"/>
                </a:solidFill>
              </a:rPr>
              <a:t>1960 to 2010 -  2,800,000,000 Skier-Day Visits</a:t>
            </a:r>
          </a:p>
          <a:p>
            <a:endParaRPr lang="en-US" sz="2400" dirty="0">
              <a:solidFill>
                <a:schemeClr val="accent1"/>
              </a:solidFill>
            </a:endParaRPr>
          </a:p>
          <a:p>
            <a:pPr>
              <a:buFont typeface="Wingdings" pitchFamily="2" charset="2"/>
              <a:buChar char="Ø"/>
            </a:pPr>
            <a:r>
              <a:rPr lang="en-US" sz="2400" dirty="0">
                <a:solidFill>
                  <a:schemeClr val="accent1"/>
                </a:solidFill>
              </a:rPr>
              <a:t>1960 to 2010 -  18,200,000,000 Passengers </a:t>
            </a:r>
          </a:p>
          <a:p>
            <a:pPr>
              <a:buFont typeface="Wingdings" pitchFamily="2" charset="2"/>
              <a:buChar char="Ø"/>
            </a:pPr>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2" presetClass="entr" presetSubtype="8"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457200" y="533400"/>
            <a:ext cx="8305800" cy="841248"/>
          </a:xfrm>
        </p:spPr>
        <p:txBody>
          <a:bodyPr/>
          <a:lstStyle/>
          <a:p>
            <a:pPr algn="ctr">
              <a:buNone/>
            </a:pPr>
            <a:r>
              <a:rPr lang="en-US" b="1" u="sng" dirty="0">
                <a:solidFill>
                  <a:schemeClr val="accent1"/>
                </a:solidFill>
              </a:rPr>
              <a:t>BENEFITS - Safety</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18</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graphicFrame>
        <p:nvGraphicFramePr>
          <p:cNvPr id="9" name="Table 8"/>
          <p:cNvGraphicFramePr>
            <a:graphicFrameLocks noGrp="1"/>
          </p:cNvGraphicFramePr>
          <p:nvPr/>
        </p:nvGraphicFramePr>
        <p:xfrm>
          <a:off x="990600" y="1143000"/>
          <a:ext cx="7315200" cy="4742754"/>
        </p:xfrm>
        <a:graphic>
          <a:graphicData uri="http://schemas.openxmlformats.org/drawingml/2006/table">
            <a:tbl>
              <a:tblPr/>
              <a:tblGrid>
                <a:gridCol w="2788083">
                  <a:extLst>
                    <a:ext uri="{9D8B030D-6E8A-4147-A177-3AD203B41FA5}">
                      <a16:colId xmlns:a16="http://schemas.microsoft.com/office/drawing/2014/main" val="20000"/>
                    </a:ext>
                  </a:extLst>
                </a:gridCol>
                <a:gridCol w="64091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262194">
                <a:tc>
                  <a:txBody>
                    <a:bodyPr/>
                    <a:lstStyle/>
                    <a:p>
                      <a:pPr marL="0" marR="0">
                        <a:spcBef>
                          <a:spcPts val="0"/>
                        </a:spcBef>
                        <a:spcAft>
                          <a:spcPts val="0"/>
                        </a:spcAft>
                      </a:pPr>
                      <a:r>
                        <a:rPr lang="en-US" sz="1400" b="1" dirty="0">
                          <a:solidFill>
                            <a:srgbClr val="FFFFFF"/>
                          </a:solidFill>
                          <a:latin typeface="Arial"/>
                          <a:ea typeface="Times New Roman"/>
                          <a:cs typeface="Times New Roman"/>
                        </a:rPr>
                        <a:t>LOCATION</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latin typeface="Arial"/>
                          <a:ea typeface="Times New Roman"/>
                          <a:cs typeface="Times New Roman"/>
                        </a:rPr>
                        <a:t>DATE</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latin typeface="Arial"/>
                          <a:ea typeface="Times New Roman"/>
                          <a:cs typeface="Times New Roman"/>
                        </a:rPr>
                        <a:t>FATALITY</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latin typeface="Arial"/>
                          <a:ea typeface="Times New Roman"/>
                          <a:cs typeface="Times New Roman"/>
                        </a:rPr>
                        <a:t>INJURY</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latin typeface="Arial"/>
                          <a:ea typeface="Times New Roman"/>
                          <a:cs typeface="Times New Roman"/>
                        </a:rPr>
                        <a:t>COMMENT</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Nebraska Fair</a:t>
                      </a:r>
                      <a:endParaRPr lang="en-US" sz="1400" dirty="0">
                        <a:latin typeface="Arial"/>
                        <a:ea typeface="Times New Roman"/>
                        <a:cs typeface="Times New Roman"/>
                      </a:endParaRPr>
                    </a:p>
                  </a:txBody>
                  <a:tcPr marL="49161" marR="49161"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7/65</a:t>
                      </a:r>
                    </a:p>
                  </a:txBody>
                  <a:tcPr marL="49161" marR="4916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2</a:t>
                      </a:r>
                    </a:p>
                  </a:txBody>
                  <a:tcPr marL="49161" marR="4916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48</a:t>
                      </a:r>
                    </a:p>
                  </a:txBody>
                  <a:tcPr marL="49161" marR="4916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Gondola-Tower Failure</a:t>
                      </a:r>
                    </a:p>
                  </a:txBody>
                  <a:tcPr marL="49161" marR="4916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Raton Pass, NM</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6/68</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7</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Chairlift-Rollback</a:t>
                      </a:r>
                    </a:p>
                  </a:txBody>
                  <a:tcPr marL="49161" marR="49161" marT="0" marB="0">
                    <a:lnL>
                      <a:noFill/>
                    </a:lnL>
                    <a:lnR>
                      <a:noFill/>
                    </a:lnR>
                    <a:lnT>
                      <a:noFill/>
                    </a:lnT>
                    <a:lnB>
                      <a:noFill/>
                    </a:lnB>
                  </a:tcPr>
                </a:tc>
                <a:extLst>
                  <a:ext uri="{0D108BD9-81ED-4DB2-BD59-A6C34878D82A}">
                    <a16:rowId xmlns:a16="http://schemas.microsoft.com/office/drawing/2014/main" val="10002"/>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Pomerelle, Idaho</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1/73</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10</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Chairlift-Rollback</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03"/>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Vail, CO</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3/76</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4</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5</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Gondola TR Wire</a:t>
                      </a:r>
                    </a:p>
                  </a:txBody>
                  <a:tcPr marL="49161" marR="49161" marT="0" marB="0">
                    <a:lnL>
                      <a:noFill/>
                    </a:lnL>
                    <a:lnR>
                      <a:noFill/>
                    </a:lnR>
                    <a:lnT>
                      <a:noFill/>
                    </a:lnT>
                    <a:lnB>
                      <a:noFill/>
                    </a:lnB>
                  </a:tcPr>
                </a:tc>
                <a:extLst>
                  <a:ext uri="{0D108BD9-81ED-4DB2-BD59-A6C34878D82A}">
                    <a16:rowId xmlns:a16="http://schemas.microsoft.com/office/drawing/2014/main" val="10004"/>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Jiminy Peak, MA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1/77</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10</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 Deropement</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05"/>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Hunter Mountain, NY</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1/78</a:t>
                      </a:r>
                    </a:p>
                  </a:txBody>
                  <a:tcPr marL="49161" marR="49161" marT="0" marB="0">
                    <a:lnL>
                      <a:noFill/>
                    </a:lnL>
                    <a:lnR>
                      <a:noFill/>
                    </a:lnR>
                    <a:lnT>
                      <a:noFill/>
                    </a:lnT>
                    <a:lnB>
                      <a:noFill/>
                    </a:lnB>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4</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Chairlift Rollback</a:t>
                      </a:r>
                    </a:p>
                  </a:txBody>
                  <a:tcPr marL="49161" marR="49161" marT="0" marB="0">
                    <a:lnL>
                      <a:noFill/>
                    </a:lnL>
                    <a:lnR>
                      <a:noFill/>
                    </a:lnR>
                    <a:lnT>
                      <a:noFill/>
                    </a:lnT>
                    <a:lnB>
                      <a:noFill/>
                    </a:lnB>
                  </a:tcPr>
                </a:tc>
                <a:extLst>
                  <a:ext uri="{0D108BD9-81ED-4DB2-BD59-A6C34878D82A}">
                    <a16:rowId xmlns:a16="http://schemas.microsoft.com/office/drawing/2014/main" val="10006"/>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Squaw Valley, CA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4/78</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4</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32</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Tram-TR Derope Wind</a:t>
                      </a:r>
                    </a:p>
                  </a:txBody>
                  <a:tcPr marL="49161" marR="49161" marT="0" marB="0">
                    <a:lnL>
                      <a:noFill/>
                    </a:lnL>
                    <a:lnR>
                      <a:noFill/>
                    </a:lnR>
                    <a:lnT>
                      <a:noFill/>
                    </a:lnT>
                    <a:lnB>
                      <a:noFill/>
                    </a:lnB>
                  </a:tcPr>
                </a:tc>
                <a:extLst>
                  <a:ext uri="{0D108BD9-81ED-4DB2-BD59-A6C34878D82A}">
                    <a16:rowId xmlns:a16="http://schemas.microsoft.com/office/drawing/2014/main" val="10007"/>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Heavenly, CA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4/81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17</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Chairlift-Deropement</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08"/>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Big Powderhorn, MI </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2/84</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8</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Mechanic in BW</a:t>
                      </a:r>
                    </a:p>
                  </a:txBody>
                  <a:tcPr marL="49161" marR="49161" marT="0" marB="0">
                    <a:lnL>
                      <a:noFill/>
                    </a:lnL>
                    <a:lnR>
                      <a:noFill/>
                    </a:lnR>
                    <a:lnT>
                      <a:noFill/>
                    </a:lnT>
                    <a:lnB>
                      <a:noFill/>
                    </a:lnB>
                  </a:tcPr>
                </a:tc>
                <a:extLst>
                  <a:ext uri="{0D108BD9-81ED-4DB2-BD59-A6C34878D82A}">
                    <a16:rowId xmlns:a16="http://schemas.microsoft.com/office/drawing/2014/main" val="10009"/>
                  </a:ext>
                </a:extLst>
              </a:tr>
              <a:tr h="156906">
                <a:tc>
                  <a:txBody>
                    <a:bodyPr/>
                    <a:lstStyle/>
                    <a:p>
                      <a:pPr marL="0" marR="0">
                        <a:spcBef>
                          <a:spcPts val="0"/>
                        </a:spcBef>
                        <a:spcAft>
                          <a:spcPts val="0"/>
                        </a:spcAft>
                      </a:pPr>
                      <a:r>
                        <a:rPr lang="en-US" sz="1400" b="1" dirty="0">
                          <a:solidFill>
                            <a:srgbClr val="FFFFFF"/>
                          </a:solidFill>
                          <a:latin typeface="Arial"/>
                          <a:ea typeface="Times New Roman"/>
                          <a:cs typeface="Times New Roman"/>
                        </a:rPr>
                        <a:t>Keystone, CO</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12/85</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2</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48</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Chairlift-BW Failure</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0"/>
                  </a:ext>
                </a:extLst>
              </a:tr>
              <a:tr h="152400">
                <a:tc>
                  <a:txBody>
                    <a:bodyPr/>
                    <a:lstStyle/>
                    <a:p>
                      <a:pPr marL="0" marR="0">
                        <a:spcBef>
                          <a:spcPts val="0"/>
                        </a:spcBef>
                        <a:spcAft>
                          <a:spcPts val="0"/>
                        </a:spcAft>
                      </a:pPr>
                      <a:r>
                        <a:rPr lang="en-US" sz="1400" b="1" dirty="0">
                          <a:solidFill>
                            <a:srgbClr val="FFFFFF"/>
                          </a:solidFill>
                          <a:latin typeface="Arial"/>
                          <a:ea typeface="Times New Roman"/>
                          <a:cs typeface="Times New Roman"/>
                        </a:rPr>
                        <a:t>Maple Mtn, MI</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12/89</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Tow-Clothing Caught</a:t>
                      </a:r>
                    </a:p>
                  </a:txBody>
                  <a:tcPr marL="49161" marR="49161" marT="0" marB="0">
                    <a:lnL>
                      <a:noFill/>
                    </a:lnL>
                    <a:lnR>
                      <a:noFill/>
                    </a:lnR>
                    <a:lnT>
                      <a:noFill/>
                    </a:lnT>
                    <a:lnB>
                      <a:noFill/>
                    </a:lnB>
                  </a:tcPr>
                </a:tc>
                <a:extLst>
                  <a:ext uri="{0D108BD9-81ED-4DB2-BD59-A6C34878D82A}">
                    <a16:rowId xmlns:a16="http://schemas.microsoft.com/office/drawing/2014/main" val="10011"/>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Sierra Ski Ranch, CA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4/93</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Grip Caught in Sheave</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2"/>
                  </a:ext>
                </a:extLst>
              </a:tr>
              <a:tr h="167640">
                <a:tc>
                  <a:txBody>
                    <a:bodyPr/>
                    <a:lstStyle/>
                    <a:p>
                      <a:pPr marL="0" marR="0">
                        <a:spcBef>
                          <a:spcPts val="0"/>
                        </a:spcBef>
                        <a:spcAft>
                          <a:spcPts val="0"/>
                        </a:spcAft>
                      </a:pPr>
                      <a:r>
                        <a:rPr lang="en-US" sz="1400" b="1" dirty="0">
                          <a:solidFill>
                            <a:srgbClr val="FFFFFF"/>
                          </a:solidFill>
                          <a:latin typeface="Arial"/>
                          <a:ea typeface="Times New Roman"/>
                          <a:cs typeface="Times New Roman"/>
                        </a:rPr>
                        <a:t>Whistler, B.C., Canada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12/95</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2</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10</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Chairlift-Grip Detach</a:t>
                      </a:r>
                    </a:p>
                  </a:txBody>
                  <a:tcPr marL="49161" marR="49161" marT="0" marB="0">
                    <a:lnL>
                      <a:noFill/>
                    </a:lnL>
                    <a:lnR>
                      <a:noFill/>
                    </a:lnR>
                    <a:lnT>
                      <a:noFill/>
                    </a:lnT>
                    <a:lnB>
                      <a:noFill/>
                    </a:lnB>
                  </a:tcPr>
                </a:tc>
                <a:extLst>
                  <a:ext uri="{0D108BD9-81ED-4DB2-BD59-A6C34878D82A}">
                    <a16:rowId xmlns:a16="http://schemas.microsoft.com/office/drawing/2014/main" val="10013"/>
                  </a:ext>
                </a:extLst>
              </a:tr>
              <a:tr h="152400">
                <a:tc>
                  <a:txBody>
                    <a:bodyPr/>
                    <a:lstStyle/>
                    <a:p>
                      <a:pPr marL="0" marR="0">
                        <a:spcBef>
                          <a:spcPts val="0"/>
                        </a:spcBef>
                        <a:spcAft>
                          <a:spcPts val="0"/>
                        </a:spcAft>
                      </a:pPr>
                      <a:r>
                        <a:rPr lang="en-US" sz="1400" b="1" dirty="0">
                          <a:solidFill>
                            <a:srgbClr val="FFFFFF"/>
                          </a:solidFill>
                          <a:latin typeface="Arial"/>
                          <a:ea typeface="Times New Roman"/>
                          <a:cs typeface="Times New Roman"/>
                        </a:rPr>
                        <a:t>Snow Valley, Ont., Can</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12/96</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 Deropement</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4"/>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Lutsen Mtn, MN</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8/00</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6</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Gondola-Grip Failure</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5"/>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Angels Flight, L.A., CA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2/01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7</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Funicular-Brake Failure</a:t>
                      </a:r>
                    </a:p>
                  </a:txBody>
                  <a:tcPr marL="49161" marR="49161" marT="0" marB="0">
                    <a:lnL>
                      <a:noFill/>
                    </a:lnL>
                    <a:lnR>
                      <a:noFill/>
                    </a:lnR>
                    <a:lnT>
                      <a:noFill/>
                    </a:lnT>
                    <a:lnB>
                      <a:noFill/>
                    </a:lnB>
                  </a:tcPr>
                </a:tc>
                <a:extLst>
                  <a:ext uri="{0D108BD9-81ED-4DB2-BD59-A6C34878D82A}">
                    <a16:rowId xmlns:a16="http://schemas.microsoft.com/office/drawing/2014/main" val="10016"/>
                  </a:ext>
                </a:extLst>
              </a:tr>
              <a:tr h="106680">
                <a:tc>
                  <a:txBody>
                    <a:bodyPr/>
                    <a:lstStyle/>
                    <a:p>
                      <a:pPr marL="0" marR="0">
                        <a:spcBef>
                          <a:spcPts val="0"/>
                        </a:spcBef>
                        <a:spcAft>
                          <a:spcPts val="0"/>
                        </a:spcAft>
                      </a:pPr>
                      <a:r>
                        <a:rPr lang="en-US" sz="1400" b="1" dirty="0">
                          <a:solidFill>
                            <a:srgbClr val="FFFFFF"/>
                          </a:solidFill>
                          <a:latin typeface="Arial"/>
                          <a:ea typeface="Times New Roman"/>
                          <a:cs typeface="Times New Roman"/>
                        </a:rPr>
                        <a:t>Mt. Sunapee, NH</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12/07</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Chairlift-BW Derope</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7"/>
                  </a:ext>
                </a:extLst>
              </a:tr>
              <a:tr h="121920">
                <a:tc>
                  <a:txBody>
                    <a:bodyPr/>
                    <a:lstStyle/>
                    <a:p>
                      <a:pPr marL="0" marR="0">
                        <a:spcBef>
                          <a:spcPts val="0"/>
                        </a:spcBef>
                        <a:spcAft>
                          <a:spcPts val="0"/>
                        </a:spcAft>
                      </a:pPr>
                      <a:r>
                        <a:rPr lang="en-US" sz="1400" b="1" dirty="0">
                          <a:solidFill>
                            <a:srgbClr val="FFFFFF"/>
                          </a:solidFill>
                          <a:latin typeface="Arial"/>
                          <a:ea typeface="Times New Roman"/>
                          <a:cs typeface="Times New Roman"/>
                        </a:rPr>
                        <a:t>Blackcome, B.C., Can.</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12/08</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10</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Gondola-Tower Failure</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18"/>
                  </a:ext>
                </a:extLst>
              </a:tr>
              <a:tr h="131097">
                <a:tc>
                  <a:txBody>
                    <a:bodyPr/>
                    <a:lstStyle/>
                    <a:p>
                      <a:pPr marL="0" marR="0">
                        <a:spcBef>
                          <a:spcPts val="0"/>
                        </a:spcBef>
                        <a:spcAft>
                          <a:spcPts val="0"/>
                        </a:spcAft>
                      </a:pPr>
                      <a:r>
                        <a:rPr lang="en-US" sz="1400" b="1" dirty="0">
                          <a:solidFill>
                            <a:srgbClr val="FFFFFF"/>
                          </a:solidFill>
                          <a:latin typeface="Arial"/>
                          <a:ea typeface="Times New Roman"/>
                          <a:cs typeface="Times New Roman"/>
                        </a:rPr>
                        <a:t>Heavenly, CA</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9/09</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1</a:t>
                      </a:r>
                    </a:p>
                  </a:txBody>
                  <a:tcPr marL="49161" marR="49161" marT="0" marB="0">
                    <a:lnL>
                      <a:noFill/>
                    </a:lnL>
                    <a:lnR>
                      <a:noFill/>
                    </a:lnR>
                    <a:lnT>
                      <a:noFill/>
                    </a:lnT>
                    <a:lnB>
                      <a:noFill/>
                    </a:lnB>
                  </a:tcPr>
                </a:tc>
                <a:tc>
                  <a:txBody>
                    <a:bodyPr/>
                    <a:lstStyle/>
                    <a:p>
                      <a:pPr marL="0" marR="0" algn="ctr">
                        <a:spcBef>
                          <a:spcPts val="0"/>
                        </a:spcBef>
                        <a:spcAft>
                          <a:spcPts val="0"/>
                        </a:spcAft>
                      </a:pPr>
                      <a:r>
                        <a:rPr lang="en-US" sz="1400" dirty="0">
                          <a:latin typeface="Arial"/>
                          <a:ea typeface="Times New Roman"/>
                          <a:cs typeface="Times New Roman"/>
                        </a:rPr>
                        <a:t>Zip Caught Chari</a:t>
                      </a:r>
                    </a:p>
                  </a:txBody>
                  <a:tcPr marL="49161" marR="49161" marT="0" marB="0">
                    <a:lnL>
                      <a:noFill/>
                    </a:lnL>
                    <a:lnR>
                      <a:noFill/>
                    </a:lnR>
                    <a:lnT>
                      <a:noFill/>
                    </a:lnT>
                    <a:lnB>
                      <a:noFill/>
                    </a:lnB>
                  </a:tcPr>
                </a:tc>
                <a:extLst>
                  <a:ext uri="{0D108BD9-81ED-4DB2-BD59-A6C34878D82A}">
                    <a16:rowId xmlns:a16="http://schemas.microsoft.com/office/drawing/2014/main" val="10019"/>
                  </a:ext>
                </a:extLst>
              </a:tr>
              <a:tr h="152400">
                <a:tc>
                  <a:txBody>
                    <a:bodyPr/>
                    <a:lstStyle/>
                    <a:p>
                      <a:pPr marL="0" marR="0">
                        <a:spcBef>
                          <a:spcPts val="0"/>
                        </a:spcBef>
                        <a:spcAft>
                          <a:spcPts val="0"/>
                        </a:spcAft>
                      </a:pPr>
                      <a:r>
                        <a:rPr lang="en-US" sz="1400" b="1" dirty="0">
                          <a:solidFill>
                            <a:srgbClr val="FFFFFF"/>
                          </a:solidFill>
                          <a:latin typeface="Arial"/>
                          <a:ea typeface="Times New Roman"/>
                          <a:cs typeface="Times New Roman"/>
                        </a:rPr>
                        <a:t>Devils Head, WI</a:t>
                      </a:r>
                      <a:endParaRPr lang="en-US" sz="1400" dirty="0">
                        <a:latin typeface="Arial"/>
                        <a:ea typeface="Times New Roman"/>
                        <a:cs typeface="Times New Roman"/>
                      </a:endParaRPr>
                    </a:p>
                  </a:txBody>
                  <a:tcPr marL="49161" marR="49161" marT="0" marB="0">
                    <a:lnL>
                      <a:noFill/>
                    </a:lnL>
                    <a:lnR>
                      <a:noFill/>
                    </a:lnR>
                    <a:lnT>
                      <a:noFill/>
                    </a:lnT>
                    <a:lnB>
                      <a:noFill/>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12/09</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14</a:t>
                      </a:r>
                    </a:p>
                  </a:txBody>
                  <a:tcPr marL="49161" marR="49161" marT="0" marB="0">
                    <a:lnL>
                      <a:noFill/>
                    </a:lnL>
                    <a:lnR>
                      <a:noFill/>
                    </a:lnR>
                    <a:lnT>
                      <a:noFill/>
                    </a:lnT>
                    <a:lnB>
                      <a:noFill/>
                    </a:lnB>
                    <a:solidFill>
                      <a:srgbClr val="D8D8D8"/>
                    </a:solidFill>
                  </a:tcPr>
                </a:tc>
                <a:tc>
                  <a:txBody>
                    <a:bodyPr/>
                    <a:lstStyle/>
                    <a:p>
                      <a:pPr marL="0" marR="0" algn="ctr">
                        <a:spcBef>
                          <a:spcPts val="0"/>
                        </a:spcBef>
                        <a:spcAft>
                          <a:spcPts val="0"/>
                        </a:spcAft>
                      </a:pPr>
                      <a:r>
                        <a:rPr lang="en-US" sz="1400" dirty="0">
                          <a:latin typeface="Arial"/>
                          <a:ea typeface="Times New Roman"/>
                          <a:cs typeface="Times New Roman"/>
                        </a:rPr>
                        <a:t>Chairlift-Rollback</a:t>
                      </a:r>
                    </a:p>
                  </a:txBody>
                  <a:tcPr marL="49161" marR="49161" marT="0" marB="0">
                    <a:lnL>
                      <a:noFill/>
                    </a:lnL>
                    <a:lnR>
                      <a:noFill/>
                    </a:lnR>
                    <a:lnT>
                      <a:noFill/>
                    </a:lnT>
                    <a:lnB>
                      <a:noFill/>
                    </a:lnB>
                    <a:solidFill>
                      <a:srgbClr val="D8D8D8"/>
                    </a:solidFill>
                  </a:tcPr>
                </a:tc>
                <a:extLst>
                  <a:ext uri="{0D108BD9-81ED-4DB2-BD59-A6C34878D82A}">
                    <a16:rowId xmlns:a16="http://schemas.microsoft.com/office/drawing/2014/main" val="10020"/>
                  </a:ext>
                </a:extLst>
              </a:tr>
              <a:tr h="152400">
                <a:tc>
                  <a:txBody>
                    <a:bodyPr/>
                    <a:lstStyle/>
                    <a:p>
                      <a:pPr marL="0" marR="0">
                        <a:spcBef>
                          <a:spcPts val="0"/>
                        </a:spcBef>
                        <a:spcAft>
                          <a:spcPts val="0"/>
                        </a:spcAft>
                      </a:pPr>
                      <a:r>
                        <a:rPr lang="en-US" sz="1400" b="1" dirty="0">
                          <a:solidFill>
                            <a:srgbClr val="FFFFFF"/>
                          </a:solidFill>
                          <a:latin typeface="Arial"/>
                          <a:ea typeface="Times New Roman"/>
                          <a:cs typeface="Times New Roman"/>
                        </a:rPr>
                        <a:t>Sugarloaf, ME</a:t>
                      </a:r>
                      <a:endParaRPr lang="en-US" sz="1400" dirty="0">
                        <a:latin typeface="Arial"/>
                        <a:ea typeface="Times New Roman"/>
                        <a:cs typeface="Times New Roman"/>
                      </a:endParaRPr>
                    </a:p>
                  </a:txBody>
                  <a:tcPr marL="49161" marR="49161"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dirty="0">
                          <a:latin typeface="Arial"/>
                          <a:ea typeface="Times New Roman"/>
                          <a:cs typeface="Times New Roman"/>
                        </a:rPr>
                        <a:t>12/10</a:t>
                      </a:r>
                    </a:p>
                  </a:txBody>
                  <a:tcPr marL="49161" marR="49161"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cs typeface="Times New Roman"/>
                      </a:endParaRPr>
                    </a:p>
                  </a:txBody>
                  <a:tcPr marL="49161" marR="49161"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8</a:t>
                      </a:r>
                    </a:p>
                  </a:txBody>
                  <a:tcPr marL="49161" marR="49161"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Times New Roman"/>
                          <a:cs typeface="Times New Roman"/>
                        </a:rPr>
                        <a:t>Chairlift-Deropement</a:t>
                      </a:r>
                    </a:p>
                  </a:txBody>
                  <a:tcPr marL="49161" marR="49161"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450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bmk="_Ref299979771">
                <a:ln>
                  <a:noFill/>
                </a:ln>
                <a:solidFill>
                  <a:schemeClr val="tx1"/>
                </a:solidFill>
                <a:effectLst/>
                <a:latin typeface="Arial" pitchFamily="34" charset="0"/>
                <a:ea typeface="Times New Roman" pitchFamily="18" charset="0"/>
                <a:cs typeface="Times New Roman" pitchFamily="18" charset="0"/>
              </a:rPr>
              <a:t>Table 3 – Ropeway Accidents North America</a:t>
            </a:r>
            <a:endParaRPr kumimoji="0" lang="en-US" sz="1800" b="0" i="0" u="none" strike="noStrike" cap="none" normalizeH="0" baseline="0" dirty="0">
              <a:ln>
                <a:noFill/>
              </a:ln>
              <a:solidFill>
                <a:schemeClr val="tx1"/>
              </a:solidFill>
              <a:effectLst/>
              <a:latin typeface="Arial" pitchFamily="34" charset="0"/>
            </a:endParaRPr>
          </a:p>
        </p:txBody>
      </p:sp>
      <p:sp>
        <p:nvSpPr>
          <p:cNvPr id="12" name="Rectangle 11"/>
          <p:cNvSpPr/>
          <p:nvPr/>
        </p:nvSpPr>
        <p:spPr>
          <a:xfrm>
            <a:off x="2438400" y="5867400"/>
            <a:ext cx="5410200" cy="307777"/>
          </a:xfrm>
          <a:prstGeom prst="rect">
            <a:avLst/>
          </a:prstGeom>
        </p:spPr>
        <p:txBody>
          <a:bodyPr wrap="square">
            <a:spAutoFit/>
          </a:bodyPr>
          <a:lstStyle/>
          <a:p>
            <a:r>
              <a:rPr lang="en-US" sz="1400" b="1" dirty="0">
                <a:solidFill>
                  <a:schemeClr val="accent1"/>
                </a:solidFill>
              </a:rPr>
              <a:t>Table 3 – Ropeway Accidents North America</a:t>
            </a:r>
          </a:p>
        </p:txBody>
      </p:sp>
    </p:spTree>
  </p:cSld>
  <p:clrMapOvr>
    <a:masterClrMapping/>
  </p:clrMapOvr>
  <p:transition spd="med">
    <p:sndAc>
      <p:stSnd>
        <p:snd r:embed="rId3"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 - Safety</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19</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graphicFrame>
        <p:nvGraphicFramePr>
          <p:cNvPr id="9" name="Table 8"/>
          <p:cNvGraphicFramePr>
            <a:graphicFrameLocks noGrp="1"/>
          </p:cNvGraphicFramePr>
          <p:nvPr/>
        </p:nvGraphicFramePr>
        <p:xfrm>
          <a:off x="609600" y="1219200"/>
          <a:ext cx="8001000" cy="1097280"/>
        </p:xfrm>
        <a:graphic>
          <a:graphicData uri="http://schemas.openxmlformats.org/drawingml/2006/table">
            <a:tbl>
              <a:tblPr/>
              <a:tblGrid>
                <a:gridCol w="175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74250">
                  <a:extLst>
                    <a:ext uri="{9D8B030D-6E8A-4147-A177-3AD203B41FA5}">
                      <a16:colId xmlns:a16="http://schemas.microsoft.com/office/drawing/2014/main" val="20002"/>
                    </a:ext>
                  </a:extLst>
                </a:gridCol>
                <a:gridCol w="1586975">
                  <a:extLst>
                    <a:ext uri="{9D8B030D-6E8A-4147-A177-3AD203B41FA5}">
                      <a16:colId xmlns:a16="http://schemas.microsoft.com/office/drawing/2014/main" val="20003"/>
                    </a:ext>
                  </a:extLst>
                </a:gridCol>
                <a:gridCol w="1586975">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COMPARISON</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FATALITIES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PASS (x10</a:t>
                      </a:r>
                      <a:r>
                        <a:rPr lang="en-US" sz="1800" b="1" baseline="30000" dirty="0">
                          <a:solidFill>
                            <a:srgbClr val="FFFFFF"/>
                          </a:solidFill>
                          <a:latin typeface="Arial"/>
                          <a:ea typeface="Times New Roman"/>
                          <a:cs typeface="Times New Roman"/>
                        </a:rPr>
                        <a:t>6</a:t>
                      </a:r>
                      <a:r>
                        <a:rPr lang="en-US" sz="1800" b="1" dirty="0">
                          <a:solidFill>
                            <a:srgbClr val="FFFFFF"/>
                          </a:solidFill>
                          <a:latin typeface="Arial"/>
                          <a:ea typeface="Times New Roman"/>
                          <a:cs typeface="Times New Roman"/>
                        </a:rPr>
                        <a: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RATE</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PERIOD</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Ropeways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21</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18,196</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0.001154</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1960-2010</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Airlines</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3277</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19,180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0.170100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1960-2010</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Transit</a:t>
                      </a:r>
                      <a:endParaRPr lang="en-US" sz="1800" dirty="0">
                        <a:latin typeface="Arial"/>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5681</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176,400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0.032210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1990-2010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bl>
          </a:graphicData>
        </a:graphic>
      </p:graphicFrame>
      <p:sp>
        <p:nvSpPr>
          <p:cNvPr id="12" name="Rectangle 11"/>
          <p:cNvSpPr/>
          <p:nvPr/>
        </p:nvSpPr>
        <p:spPr>
          <a:xfrm>
            <a:off x="2133600" y="2362200"/>
            <a:ext cx="5486400" cy="307777"/>
          </a:xfrm>
          <a:prstGeom prst="rect">
            <a:avLst/>
          </a:prstGeom>
        </p:spPr>
        <p:txBody>
          <a:bodyPr wrap="square">
            <a:spAutoFit/>
          </a:bodyPr>
          <a:lstStyle/>
          <a:p>
            <a:r>
              <a:rPr lang="en-US" sz="1400" b="1" dirty="0">
                <a:solidFill>
                  <a:schemeClr val="accent1"/>
                </a:solidFill>
              </a:rPr>
              <a:t>Table 4 – Fatality Rate per Million Passengers</a:t>
            </a:r>
          </a:p>
        </p:txBody>
      </p:sp>
      <p:graphicFrame>
        <p:nvGraphicFramePr>
          <p:cNvPr id="13" name="Table 12"/>
          <p:cNvGraphicFramePr>
            <a:graphicFrameLocks noGrp="1"/>
          </p:cNvGraphicFramePr>
          <p:nvPr/>
        </p:nvGraphicFramePr>
        <p:xfrm>
          <a:off x="609600" y="2667000"/>
          <a:ext cx="8001000" cy="1097280"/>
        </p:xfrm>
        <a:graphic>
          <a:graphicData uri="http://schemas.openxmlformats.org/drawingml/2006/table">
            <a:tbl>
              <a:tblPr/>
              <a:tblGrid>
                <a:gridCol w="1710747">
                  <a:extLst>
                    <a:ext uri="{9D8B030D-6E8A-4147-A177-3AD203B41FA5}">
                      <a16:colId xmlns:a16="http://schemas.microsoft.com/office/drawing/2014/main" val="20000"/>
                    </a:ext>
                  </a:extLst>
                </a:gridCol>
                <a:gridCol w="1458311">
                  <a:extLst>
                    <a:ext uri="{9D8B030D-6E8A-4147-A177-3AD203B41FA5}">
                      <a16:colId xmlns:a16="http://schemas.microsoft.com/office/drawing/2014/main" val="20001"/>
                    </a:ext>
                  </a:extLst>
                </a:gridCol>
                <a:gridCol w="2239673">
                  <a:extLst>
                    <a:ext uri="{9D8B030D-6E8A-4147-A177-3AD203B41FA5}">
                      <a16:colId xmlns:a16="http://schemas.microsoft.com/office/drawing/2014/main" val="20002"/>
                    </a:ext>
                  </a:extLst>
                </a:gridCol>
                <a:gridCol w="1129679">
                  <a:extLst>
                    <a:ext uri="{9D8B030D-6E8A-4147-A177-3AD203B41FA5}">
                      <a16:colId xmlns:a16="http://schemas.microsoft.com/office/drawing/2014/main" val="20003"/>
                    </a:ext>
                  </a:extLst>
                </a:gridCol>
                <a:gridCol w="1462590">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COMPARISON</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FATALITIES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PASS MILES (x10</a:t>
                      </a:r>
                      <a:r>
                        <a:rPr lang="en-US" sz="1800" b="1" baseline="30000" dirty="0">
                          <a:solidFill>
                            <a:srgbClr val="FFFFFF"/>
                          </a:solidFill>
                          <a:latin typeface="Arial"/>
                          <a:ea typeface="Times New Roman"/>
                          <a:cs typeface="Times New Roman"/>
                        </a:rPr>
                        <a:t>8</a:t>
                      </a:r>
                      <a:r>
                        <a:rPr lang="en-US" sz="1800" b="1" dirty="0">
                          <a:solidFill>
                            <a:srgbClr val="FFFFFF"/>
                          </a:solidFill>
                          <a:latin typeface="Arial"/>
                          <a:ea typeface="Times New Roman"/>
                          <a:cs typeface="Times New Roman"/>
                        </a:rPr>
                        <a: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RATE</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PERIOD</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Ropeways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21</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127.4</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0.1648</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1960-2010</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Airlines</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1482</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107,170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0.0138</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1991-2010</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Transit</a:t>
                      </a:r>
                      <a:endParaRPr lang="en-US" sz="1800" dirty="0">
                        <a:latin typeface="Arial"/>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5681</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8,308</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0.6840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1990-2010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bl>
          </a:graphicData>
        </a:graphic>
      </p:graphicFrame>
      <p:sp>
        <p:nvSpPr>
          <p:cNvPr id="14" name="Rectangle 13"/>
          <p:cNvSpPr/>
          <p:nvPr/>
        </p:nvSpPr>
        <p:spPr>
          <a:xfrm>
            <a:off x="1676400" y="3810000"/>
            <a:ext cx="6096000" cy="307777"/>
          </a:xfrm>
          <a:prstGeom prst="rect">
            <a:avLst/>
          </a:prstGeom>
        </p:spPr>
        <p:txBody>
          <a:bodyPr wrap="square">
            <a:spAutoFit/>
          </a:bodyPr>
          <a:lstStyle/>
          <a:p>
            <a:r>
              <a:rPr lang="en-US" sz="1400" b="1" dirty="0">
                <a:solidFill>
                  <a:schemeClr val="accent1"/>
                </a:solidFill>
              </a:rPr>
              <a:t>Table 5 – Fatality Rate per 100  Million Passengers Miles</a:t>
            </a:r>
          </a:p>
        </p:txBody>
      </p:sp>
      <p:graphicFrame>
        <p:nvGraphicFramePr>
          <p:cNvPr id="15" name="Table 14"/>
          <p:cNvGraphicFramePr>
            <a:graphicFrameLocks noGrp="1"/>
          </p:cNvGraphicFramePr>
          <p:nvPr/>
        </p:nvGraphicFramePr>
        <p:xfrm>
          <a:off x="609600" y="4191000"/>
          <a:ext cx="8000999" cy="1371600"/>
        </p:xfrm>
        <a:graphic>
          <a:graphicData uri="http://schemas.openxmlformats.org/drawingml/2006/table">
            <a:tbl>
              <a:tblPr/>
              <a:tblGrid>
                <a:gridCol w="1752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133599">
                  <a:extLst>
                    <a:ext uri="{9D8B030D-6E8A-4147-A177-3AD203B41FA5}">
                      <a16:colId xmlns:a16="http://schemas.microsoft.com/office/drawing/2014/main" val="20003"/>
                    </a:ext>
                  </a:extLst>
                </a:gridCol>
              </a:tblGrid>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COMPARISON</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YEARLY PASS MILES (x10</a:t>
                      </a:r>
                      <a:r>
                        <a:rPr lang="en-US" sz="1800" b="1" baseline="30000" dirty="0">
                          <a:solidFill>
                            <a:srgbClr val="FFFFFF"/>
                          </a:solidFill>
                          <a:latin typeface="Arial"/>
                          <a:ea typeface="Times New Roman"/>
                          <a:cs typeface="Times New Roman"/>
                        </a:rPr>
                        <a:t>6</a:t>
                      </a:r>
                      <a:r>
                        <a:rPr lang="en-US" sz="1800" b="1" dirty="0">
                          <a:solidFill>
                            <a:srgbClr val="FFFFFF"/>
                          </a:solidFill>
                          <a:latin typeface="Arial"/>
                          <a:ea typeface="Times New Roman"/>
                          <a:cs typeface="Times New Roman"/>
                        </a:rPr>
                        <a:t>)</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AVERAGE # OF FATALITIES/YR.</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b="1" dirty="0">
                          <a:solidFill>
                            <a:srgbClr val="FFFFFF"/>
                          </a:solidFill>
                          <a:latin typeface="Arial"/>
                          <a:ea typeface="Times New Roman"/>
                          <a:cs typeface="Times New Roman"/>
                        </a:rPr>
                        <a:t>RATE PER 100 MILLION MILES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Ski Lifts</a:t>
                      </a:r>
                      <a:endParaRPr lang="en-US" sz="1800" dirty="0">
                        <a:latin typeface="Arial"/>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224.25</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0.324</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0.144</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Elevators</a:t>
                      </a:r>
                      <a:endParaRPr lang="en-US" sz="1800" dirty="0">
                        <a:latin typeface="Arial"/>
                        <a:ea typeface="Times New Roman"/>
                        <a:cs typeface="Times New Roman"/>
                      </a:endParaRPr>
                    </a:p>
                  </a:txBody>
                  <a:tcPr marL="68580" marR="68580" marT="0" marB="0">
                    <a:lnL>
                      <a:noFill/>
                    </a:lnL>
                    <a:lnR>
                      <a:noFill/>
                    </a:lnR>
                    <a:lnT>
                      <a:noFill/>
                    </a:lnT>
                    <a:lnB>
                      <a:noFill/>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1,360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6.000</a:t>
                      </a: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latin typeface="Arial"/>
                          <a:ea typeface="Times New Roman"/>
                          <a:cs typeface="Times New Roman"/>
                        </a:rPr>
                        <a:t>0.441</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800" b="1" dirty="0">
                          <a:solidFill>
                            <a:srgbClr val="FFFFFF"/>
                          </a:solidFill>
                          <a:latin typeface="Arial"/>
                          <a:ea typeface="Times New Roman"/>
                          <a:cs typeface="Times New Roman"/>
                        </a:rPr>
                        <a:t>Automobiles</a:t>
                      </a:r>
                      <a:endParaRPr lang="en-US" sz="1800" dirty="0">
                        <a:latin typeface="Arial"/>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800" dirty="0">
                          <a:latin typeface="Arial"/>
                          <a:ea typeface="Times New Roman"/>
                          <a:cs typeface="Times New Roman"/>
                        </a:rPr>
                        <a:t>2,925,000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39,000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800" dirty="0">
                          <a:latin typeface="Arial"/>
                          <a:ea typeface="Times New Roman"/>
                          <a:cs typeface="Times New Roman"/>
                        </a:rPr>
                        <a:t>1.330</a:t>
                      </a: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bl>
          </a:graphicData>
        </a:graphic>
      </p:graphicFrame>
      <p:sp>
        <p:nvSpPr>
          <p:cNvPr id="16" name="Rectangle 15"/>
          <p:cNvSpPr/>
          <p:nvPr/>
        </p:nvSpPr>
        <p:spPr>
          <a:xfrm>
            <a:off x="2514600" y="5562600"/>
            <a:ext cx="6096000" cy="307777"/>
          </a:xfrm>
          <a:prstGeom prst="rect">
            <a:avLst/>
          </a:prstGeom>
        </p:spPr>
        <p:txBody>
          <a:bodyPr wrap="square">
            <a:spAutoFit/>
          </a:bodyPr>
          <a:lstStyle/>
          <a:p>
            <a:r>
              <a:rPr lang="en-US" sz="1400" b="1" dirty="0">
                <a:solidFill>
                  <a:schemeClr val="accent1"/>
                </a:solidFill>
              </a:rPr>
              <a:t>Table 6 – Fatality Rate Comparison NSAA</a:t>
            </a:r>
          </a:p>
        </p:txBody>
      </p:sp>
      <p:sp>
        <p:nvSpPr>
          <p:cNvPr id="17" name="Down Arrow 16"/>
          <p:cNvSpPr/>
          <p:nvPr/>
        </p:nvSpPr>
        <p:spPr>
          <a:xfrm rot="2271861">
            <a:off x="6629400" y="45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ndAc>
      <p:stSnd>
        <p:snd r:embed="rId3"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PURPOSE</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1143000" y="1295400"/>
            <a:ext cx="6905737" cy="923330"/>
          </a:xfrm>
          <a:prstGeom prst="rect">
            <a:avLst/>
          </a:prstGeom>
          <a:noFill/>
        </p:spPr>
        <p:txBody>
          <a:bodyPr wrap="none" rtlCol="0">
            <a:spAutoFit/>
          </a:bodyPr>
          <a:lstStyle/>
          <a:p>
            <a:r>
              <a:rPr lang="en-US" dirty="0">
                <a:solidFill>
                  <a:schemeClr val="accent1"/>
                </a:solidFill>
              </a:rPr>
              <a:t>HISTORICAL IMPACTS AND BENEFITS OF ROPEWAYS</a:t>
            </a:r>
          </a:p>
          <a:p>
            <a:endParaRPr lang="en-US" dirty="0">
              <a:solidFill>
                <a:schemeClr val="accent1"/>
              </a:solidFill>
            </a:endParaRPr>
          </a:p>
          <a:p>
            <a:r>
              <a:rPr lang="en-US" dirty="0">
                <a:solidFill>
                  <a:schemeClr val="accent1"/>
                </a:solidFill>
              </a:rPr>
              <a:t>OUTLOOKS FOR ROPE TRASNPORTATION-NEXT 25 YEARS</a:t>
            </a:r>
          </a:p>
        </p:txBody>
      </p:sp>
      <p:pic>
        <p:nvPicPr>
          <p:cNvPr id="1027" name="Picture 3" descr="C:\PROJ\RIOC\354-5162-002 Roosevelt Island Tramway Modernization\Photo\Poma Pics 20110104\09_Rights POM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14800" y="2667000"/>
            <a:ext cx="4144870" cy="3108960"/>
          </a:xfrm>
          <a:prstGeom prst="rect">
            <a:avLst/>
          </a:prstGeom>
          <a:noFill/>
        </p:spPr>
      </p:pic>
      <p:pic>
        <p:nvPicPr>
          <p:cNvPr id="1029" name="Picture 5" descr="http://krisdedecker.typepad.com/.a/6a00e0099229e888330133f221631a970b-p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2667000"/>
            <a:ext cx="3582005" cy="2583965"/>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linds(horizontal)">
                                      <p:cBhvr>
                                        <p:cTn id="11" dur="1000"/>
                                        <p:tgtEl>
                                          <p:spTgt spid="9">
                                            <p:txEl>
                                              <p:pRg st="2" end="2"/>
                                            </p:txEl>
                                          </p:spTgt>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ppt_x"/>
                                          </p:val>
                                        </p:tav>
                                        <p:tav tm="100000">
                                          <p:val>
                                            <p:strVal val="#ppt_x"/>
                                          </p:val>
                                        </p:tav>
                                      </p:tavLst>
                                    </p:anim>
                                    <p:anim calcmode="lin" valueType="num">
                                      <p:cBhvr additive="base">
                                        <p:cTn id="16" dur="500" fill="hold"/>
                                        <p:tgtEl>
                                          <p:spTgt spid="1029"/>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20</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Environmental</a:t>
            </a:r>
          </a:p>
        </p:txBody>
      </p:sp>
      <p:sp>
        <p:nvSpPr>
          <p:cNvPr id="9" name="Rectangle 8"/>
          <p:cNvSpPr/>
          <p:nvPr/>
        </p:nvSpPr>
        <p:spPr>
          <a:xfrm>
            <a:off x="762000" y="1600200"/>
            <a:ext cx="7620000" cy="1200329"/>
          </a:xfrm>
          <a:prstGeom prst="rect">
            <a:avLst/>
          </a:prstGeom>
        </p:spPr>
        <p:txBody>
          <a:bodyPr wrap="square">
            <a:spAutoFit/>
          </a:bodyPr>
          <a:lstStyle/>
          <a:p>
            <a:pPr lvl="0">
              <a:buFont typeface="Wingdings" pitchFamily="2" charset="2"/>
              <a:buChar char="Ø"/>
            </a:pPr>
            <a:r>
              <a:rPr lang="en-US" dirty="0">
                <a:solidFill>
                  <a:schemeClr val="accent1"/>
                </a:solidFill>
              </a:rPr>
              <a:t>Minimal Infrastructure Along the Alignment</a:t>
            </a:r>
          </a:p>
          <a:p>
            <a:pPr lvl="0">
              <a:buFont typeface="Wingdings" pitchFamily="2" charset="2"/>
              <a:buChar char="Ø"/>
            </a:pPr>
            <a:r>
              <a:rPr lang="en-US" dirty="0">
                <a:solidFill>
                  <a:schemeClr val="accent1"/>
                </a:solidFill>
              </a:rPr>
              <a:t>Transportation in Biologically Sensitive Areas</a:t>
            </a:r>
          </a:p>
          <a:p>
            <a:pPr lvl="0">
              <a:buFont typeface="Wingdings" pitchFamily="2" charset="2"/>
              <a:buChar char="Ø"/>
            </a:pPr>
            <a:r>
              <a:rPr lang="en-US" dirty="0">
                <a:solidFill>
                  <a:schemeClr val="accent1"/>
                </a:solidFill>
              </a:rPr>
              <a:t>Minimal Use of Resources per Passenger-Mile of Transport</a:t>
            </a:r>
          </a:p>
          <a:p>
            <a:pPr lvl="0">
              <a:buFont typeface="Wingdings" pitchFamily="2" charset="2"/>
              <a:buChar char="Ø"/>
            </a:pPr>
            <a:r>
              <a:rPr lang="en-US" dirty="0">
                <a:solidFill>
                  <a:schemeClr val="accent1"/>
                </a:solidFill>
              </a:rPr>
              <a:t>Minimal Visual Impact</a:t>
            </a:r>
          </a:p>
        </p:txBody>
      </p:sp>
      <p:pic>
        <p:nvPicPr>
          <p:cNvPr id="54275" name="Picture 3"/>
          <p:cNvPicPr>
            <a:picLocks noChangeAspect="1" noChangeArrowheads="1"/>
          </p:cNvPicPr>
          <p:nvPr/>
        </p:nvPicPr>
        <p:blipFill>
          <a:blip r:embed="rId5" cstate="print"/>
          <a:srcRect/>
          <a:stretch>
            <a:fillRect/>
          </a:stretch>
        </p:blipFill>
        <p:spPr bwMode="auto">
          <a:xfrm>
            <a:off x="685800" y="2819400"/>
            <a:ext cx="1517650" cy="2395538"/>
          </a:xfrm>
          <a:prstGeom prst="rect">
            <a:avLst/>
          </a:prstGeom>
          <a:noFill/>
          <a:ln w="9525">
            <a:noFill/>
            <a:miter lim="800000"/>
            <a:headEnd/>
            <a:tailEnd/>
          </a:ln>
          <a:effectLst/>
        </p:spPr>
      </p:pic>
      <p:pic>
        <p:nvPicPr>
          <p:cNvPr id="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90800" y="2819400"/>
            <a:ext cx="1600200" cy="23624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19600" y="2819400"/>
            <a:ext cx="3719513" cy="2020234"/>
          </a:xfrm>
          <a:prstGeom prst="rect">
            <a:avLst/>
          </a:prstGeom>
          <a:noFill/>
          <a:ln w="9525">
            <a:noFill/>
            <a:miter lim="800000"/>
            <a:headEnd/>
            <a:tailEnd/>
          </a:ln>
          <a:effectLst/>
        </p:spPr>
      </p:pic>
      <p:sp>
        <p:nvSpPr>
          <p:cNvPr id="13" name="TextBox 12"/>
          <p:cNvSpPr txBox="1"/>
          <p:nvPr/>
        </p:nvSpPr>
        <p:spPr>
          <a:xfrm>
            <a:off x="4953000" y="4800600"/>
            <a:ext cx="2667000" cy="307777"/>
          </a:xfrm>
          <a:prstGeom prst="rect">
            <a:avLst/>
          </a:prstGeom>
          <a:noFill/>
        </p:spPr>
        <p:txBody>
          <a:bodyPr wrap="square" rtlCol="0">
            <a:spAutoFit/>
          </a:bodyPr>
          <a:lstStyle/>
          <a:p>
            <a:r>
              <a:rPr lang="en-US" sz="1400" dirty="0">
                <a:solidFill>
                  <a:schemeClr val="accent1"/>
                </a:solidFill>
              </a:rPr>
              <a:t>Whistler-Blackcomb - CAN</a:t>
            </a:r>
          </a:p>
        </p:txBody>
      </p:sp>
      <p:sp>
        <p:nvSpPr>
          <p:cNvPr id="14" name="TextBox 13"/>
          <p:cNvSpPr txBox="1"/>
          <p:nvPr/>
        </p:nvSpPr>
        <p:spPr>
          <a:xfrm>
            <a:off x="2438400" y="5181600"/>
            <a:ext cx="2286000" cy="307777"/>
          </a:xfrm>
          <a:prstGeom prst="rect">
            <a:avLst/>
          </a:prstGeom>
          <a:noFill/>
        </p:spPr>
        <p:txBody>
          <a:bodyPr wrap="square" rtlCol="0">
            <a:spAutoFit/>
          </a:bodyPr>
          <a:lstStyle/>
          <a:p>
            <a:r>
              <a:rPr lang="en-US" sz="1400" dirty="0">
                <a:solidFill>
                  <a:schemeClr val="accent1"/>
                </a:solidFill>
              </a:rPr>
              <a:t>Skyrail Rain Forest</a:t>
            </a:r>
          </a:p>
        </p:txBody>
      </p:sp>
      <p:sp>
        <p:nvSpPr>
          <p:cNvPr id="15" name="TextBox 14"/>
          <p:cNvSpPr txBox="1"/>
          <p:nvPr/>
        </p:nvSpPr>
        <p:spPr>
          <a:xfrm>
            <a:off x="609600" y="5181600"/>
            <a:ext cx="1828800" cy="307777"/>
          </a:xfrm>
          <a:prstGeom prst="rect">
            <a:avLst/>
          </a:prstGeom>
          <a:noFill/>
        </p:spPr>
        <p:txBody>
          <a:bodyPr wrap="square" rtlCol="0">
            <a:spAutoFit/>
          </a:bodyPr>
          <a:lstStyle/>
          <a:p>
            <a:r>
              <a:rPr lang="en-US" sz="1400" dirty="0">
                <a:solidFill>
                  <a:schemeClr val="accent1"/>
                </a:solidFill>
              </a:rPr>
              <a:t>Mt. Roberts - AK</a:t>
            </a: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BENEFITS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21</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Environmental</a:t>
            </a:r>
          </a:p>
        </p:txBody>
      </p:sp>
      <p:sp>
        <p:nvSpPr>
          <p:cNvPr id="55297" name="Rectangle 1"/>
          <p:cNvSpPr>
            <a:spLocks noChangeArrowheads="1"/>
          </p:cNvSpPr>
          <p:nvPr/>
        </p:nvSpPr>
        <p:spPr bwMode="auto">
          <a:xfrm>
            <a:off x="5105400" y="1293912"/>
            <a:ext cx="3720762" cy="3200876"/>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Recycling</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Potentially Hazardous Wastes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Fish and Wildlife Management</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Forest and Vegetative Management</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Wetlands and Riparian Areas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Air Quality</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Visual Quality</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Transportation</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Education and Outreach</a:t>
            </a:r>
            <a:endParaRPr kumimoji="0" lang="en-US" sz="1600" b="0" i="0" u="none" strike="noStrike" cap="none" normalizeH="0" baseline="0" dirty="0">
              <a:ln>
                <a:noFill/>
              </a:ln>
              <a:solidFill>
                <a:schemeClr val="accent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2"/>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Product Re-use</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3" name="Rectangle 1"/>
          <p:cNvSpPr>
            <a:spLocks noChangeArrowheads="1"/>
          </p:cNvSpPr>
          <p:nvPr/>
        </p:nvSpPr>
        <p:spPr bwMode="auto">
          <a:xfrm>
            <a:off x="457200" y="1524000"/>
            <a:ext cx="4227824" cy="3262432"/>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Planning, Design, and Construction</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Water Use for Snowmaking</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Water Use in Facilities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Water Use for Landscaping and Summer </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Water Quality Management</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Wastewater Management</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Energy Use for Facilities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Energy Use for Snowmaking</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Energy Use for Lifts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Energy Use for Vehicle Fleets</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a:ln>
                  <a:noFill/>
                </a:ln>
                <a:solidFill>
                  <a:schemeClr val="accent1"/>
                </a:solidFill>
                <a:effectLst/>
                <a:latin typeface="Arial" pitchFamily="34" charset="0"/>
                <a:ea typeface="Times New Roman" pitchFamily="18" charset="0"/>
                <a:cs typeface="Arial" pitchFamily="34" charset="0"/>
              </a:rPr>
              <a:t>Waste Reduction</a:t>
            </a:r>
            <a:endParaRPr kumimoji="0" lang="en-US" sz="1600" b="0" i="0" u="none" strike="noStrike" cap="none" normalizeH="0" baseline="0" dirty="0">
              <a:ln>
                <a:noFill/>
              </a:ln>
              <a:solidFill>
                <a:schemeClr val="accent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55299" name="Picture 3" descr="Scenic winter mountain views of Beaver Cree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33800" y="4419600"/>
            <a:ext cx="3272858" cy="1466851"/>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22</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Overall Economy</a:t>
            </a:r>
          </a:p>
        </p:txBody>
      </p:sp>
      <p:pic>
        <p:nvPicPr>
          <p:cNvPr id="56326" name="Picture 6" descr="http://www.usgovernmentspending.com/usgs_line.php?title=Gross%20Public%20Debt&amp;year=1996_2016&amp;sname=US&amp;units=b&amp;bar=1&amp;stack=1&amp;size=m&amp;col=c&amp;spending0=5181.46_5369.21_5478.19_5605.52_5628.70_5769.89_6198.40_6760.02_7354.65_7905.30_8451.35_8950.75_9986.08_11875.85_13528.81_15476.24_16654.28_17750.53_18761.15_19775.50_20824.98&amp;legend=&amp;source=a_a_a_a_a_a_a_a_a_a_a_a_a_a_a_e_e_e_e_e_e"/>
          <p:cNvPicPr>
            <a:picLocks noChangeAspect="1" noChangeArrowheads="1"/>
          </p:cNvPicPr>
          <p:nvPr/>
        </p:nvPicPr>
        <p:blipFill>
          <a:blip r:embed="rId5" cstate="print"/>
          <a:srcRect/>
          <a:stretch>
            <a:fillRect/>
          </a:stretch>
        </p:blipFill>
        <p:spPr bwMode="auto">
          <a:xfrm>
            <a:off x="1648968" y="1752600"/>
            <a:ext cx="5586984" cy="3581400"/>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diamond(in)">
                                      <p:cBhvr>
                                        <p:cTn id="10" dur="2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23</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Overall Economy</a:t>
            </a:r>
          </a:p>
        </p:txBody>
      </p:sp>
      <p:pic>
        <p:nvPicPr>
          <p:cNvPr id="63490" name="Picture 2" descr="http://www.usgovernmentdebt.us/usgs_line.php?title=Federal%20Debt%20as%20Percent%20GDP&amp;year=2006_2016&amp;sname=US&amp;units=p&amp;stack=1&amp;size=s&amp;bar=1&amp;col=&amp;spending0=63.07_63.65_69.50_84.11_93.25_102.63_105.32_105.96_105.50_105.17_105.23&amp;source=a_a_a_a_a_e_e_e_e_e_e&amp;legend="/>
          <p:cNvPicPr>
            <a:picLocks noChangeAspect="1" noChangeArrowheads="1"/>
          </p:cNvPicPr>
          <p:nvPr/>
        </p:nvPicPr>
        <p:blipFill>
          <a:blip r:embed="rId5" cstate="print"/>
          <a:srcRect/>
          <a:stretch>
            <a:fillRect/>
          </a:stretch>
        </p:blipFill>
        <p:spPr bwMode="auto">
          <a:xfrm>
            <a:off x="1524000" y="1600200"/>
            <a:ext cx="5867400" cy="3911600"/>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24</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914400" y="1143000"/>
            <a:ext cx="7467600" cy="523220"/>
          </a:xfrm>
          <a:prstGeom prst="rect">
            <a:avLst/>
          </a:prstGeom>
          <a:noFill/>
        </p:spPr>
        <p:txBody>
          <a:bodyPr wrap="square" rtlCol="0">
            <a:spAutoFit/>
          </a:bodyPr>
          <a:lstStyle/>
          <a:p>
            <a:pPr algn="ctr"/>
            <a:r>
              <a:rPr lang="en-US" sz="2800" dirty="0">
                <a:solidFill>
                  <a:schemeClr val="accent1"/>
                </a:solidFill>
              </a:rPr>
              <a:t>Ski Resort Health</a:t>
            </a:r>
          </a:p>
        </p:txBody>
      </p:sp>
      <p:pic>
        <p:nvPicPr>
          <p:cNvPr id="56322" name="Chart 2"/>
          <p:cNvPicPr>
            <a:picLocks noChangeArrowheads="1"/>
          </p:cNvPicPr>
          <p:nvPr/>
        </p:nvPicPr>
        <p:blipFill>
          <a:blip r:embed="rId5" cstate="print"/>
          <a:srcRect/>
          <a:stretch>
            <a:fillRect/>
          </a:stretch>
        </p:blipFill>
        <p:spPr bwMode="auto">
          <a:xfrm>
            <a:off x="1066800" y="2057400"/>
            <a:ext cx="6553200" cy="3124200"/>
          </a:xfrm>
          <a:prstGeom prst="rect">
            <a:avLst/>
          </a:prstGeom>
          <a:noFill/>
          <a:ln w="6350">
            <a:solidFill>
              <a:srgbClr val="000000"/>
            </a:solidFill>
            <a:miter lim="800000"/>
            <a:headEnd/>
            <a:tailEnd/>
          </a:ln>
          <a:effectLst/>
        </p:spPr>
      </p:pic>
      <p:sp>
        <p:nvSpPr>
          <p:cNvPr id="11" name="TextBox 10"/>
          <p:cNvSpPr txBox="1"/>
          <p:nvPr/>
        </p:nvSpPr>
        <p:spPr>
          <a:xfrm rot="16200000">
            <a:off x="487156" y="3471872"/>
            <a:ext cx="1467068" cy="307777"/>
          </a:xfrm>
          <a:prstGeom prst="rect">
            <a:avLst/>
          </a:prstGeom>
          <a:noFill/>
        </p:spPr>
        <p:txBody>
          <a:bodyPr wrap="none" rtlCol="0">
            <a:spAutoFit/>
          </a:bodyPr>
          <a:lstStyle/>
          <a:p>
            <a:r>
              <a:rPr lang="en-US" sz="1400" b="1" dirty="0">
                <a:solidFill>
                  <a:schemeClr val="accent1"/>
                </a:solidFill>
              </a:rPr>
              <a:t>DEBT/EBITD</a:t>
            </a:r>
          </a:p>
        </p:txBody>
      </p:sp>
      <p:sp>
        <p:nvSpPr>
          <p:cNvPr id="12" name="Down Arrow 11"/>
          <p:cNvSpPr/>
          <p:nvPr/>
        </p:nvSpPr>
        <p:spPr>
          <a:xfrm rot="17745177">
            <a:off x="4666731" y="2554595"/>
            <a:ext cx="375676" cy="184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diamond(in)">
                                      <p:cBhvr>
                                        <p:cTn id="10" dur="2000"/>
                                        <p:tgtEl>
                                          <p:spTgt spid="56322"/>
                                        </p:tgtEl>
                                      </p:cBhvr>
                                    </p:animEffect>
                                  </p:childTnLst>
                                </p:cTn>
                              </p:par>
                            </p:childTnLst>
                          </p:cTn>
                        </p:par>
                        <p:par>
                          <p:cTn id="11" fill="hold">
                            <p:stCondLst>
                              <p:cond delay="4000"/>
                            </p:stCondLst>
                            <p:childTnLst>
                              <p:par>
                                <p:cTn id="12" presetID="2" presetClass="entr" presetSubtype="8" fill="hold" grpId="1"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4500"/>
                            </p:stCondLst>
                            <p:childTnLst>
                              <p:par>
                                <p:cTn id="17" presetID="6" presetClass="emph" presetSubtype="0" fill="hold" grpId="0" nodeType="afterEffect">
                                  <p:stCondLst>
                                    <p:cond delay="0"/>
                                  </p:stCondLst>
                                  <p:childTnLst>
                                    <p:animScale>
                                      <p:cBhvr>
                                        <p:cTn id="18" dur="2000" fill="hold"/>
                                        <p:tgtEl>
                                          <p:spTgt spid="11"/>
                                        </p:tgtEl>
                                      </p:cBhvr>
                                      <p:by x="150000" y="150000"/>
                                    </p:animScale>
                                  </p:childTnLst>
                                </p:cTn>
                              </p:par>
                            </p:childTnLst>
                          </p:cTn>
                        </p:par>
                        <p:par>
                          <p:cTn id="19" fill="hold">
                            <p:stCondLst>
                              <p:cond delay="6500"/>
                            </p:stCondLst>
                            <p:childTnLst>
                              <p:par>
                                <p:cTn id="20" presetID="8"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25</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457200" y="990600"/>
            <a:ext cx="8305800" cy="523220"/>
          </a:xfrm>
          <a:prstGeom prst="rect">
            <a:avLst/>
          </a:prstGeom>
          <a:noFill/>
        </p:spPr>
        <p:txBody>
          <a:bodyPr wrap="square" rtlCol="0">
            <a:spAutoFit/>
          </a:bodyPr>
          <a:lstStyle/>
          <a:p>
            <a:pPr algn="ctr"/>
            <a:r>
              <a:rPr lang="en-US" sz="2800" dirty="0">
                <a:solidFill>
                  <a:schemeClr val="accent1"/>
                </a:solidFill>
              </a:rPr>
              <a:t>Recreational Ropeway Potential Investment</a:t>
            </a:r>
          </a:p>
        </p:txBody>
      </p:sp>
      <p:sp>
        <p:nvSpPr>
          <p:cNvPr id="9" name="TextBox 8"/>
          <p:cNvSpPr txBox="1"/>
          <p:nvPr/>
        </p:nvSpPr>
        <p:spPr>
          <a:xfrm>
            <a:off x="990600" y="1524000"/>
            <a:ext cx="8382000" cy="4124206"/>
          </a:xfrm>
          <a:prstGeom prst="rect">
            <a:avLst/>
          </a:prstGeom>
          <a:noFill/>
        </p:spPr>
        <p:txBody>
          <a:bodyPr wrap="square" rtlCol="0">
            <a:spAutoFit/>
          </a:bodyPr>
          <a:lstStyle/>
          <a:p>
            <a:pPr>
              <a:buFont typeface="Wingdings" pitchFamily="2" charset="2"/>
              <a:buChar char="Ø"/>
            </a:pPr>
            <a:r>
              <a:rPr lang="en-US" sz="2000" dirty="0">
                <a:solidFill>
                  <a:schemeClr val="accent1"/>
                </a:solidFill>
              </a:rPr>
              <a:t>Capital Expenditure 2004-2011 - $437,700,000</a:t>
            </a:r>
          </a:p>
          <a:p>
            <a:pPr>
              <a:buFont typeface="Wingdings" pitchFamily="2" charset="2"/>
              <a:buChar char="Ø"/>
            </a:pPr>
            <a:endParaRPr lang="en-US" sz="2000" dirty="0">
              <a:solidFill>
                <a:schemeClr val="accent1"/>
              </a:solidFill>
            </a:endParaRPr>
          </a:p>
          <a:p>
            <a:pPr>
              <a:buFont typeface="Wingdings" pitchFamily="2" charset="2"/>
              <a:buChar char="Ø"/>
            </a:pPr>
            <a:r>
              <a:rPr lang="en-US" sz="2000" dirty="0">
                <a:solidFill>
                  <a:schemeClr val="accent1"/>
                </a:solidFill>
              </a:rPr>
              <a:t>Seven Year Average - $62,500,000</a:t>
            </a:r>
          </a:p>
          <a:p>
            <a:endParaRPr lang="en-US" sz="2000" dirty="0">
              <a:solidFill>
                <a:schemeClr val="accent1"/>
              </a:solidFill>
            </a:endParaRPr>
          </a:p>
          <a:p>
            <a:pPr>
              <a:buFont typeface="Wingdings" pitchFamily="2" charset="2"/>
              <a:buChar char="Ø"/>
            </a:pPr>
            <a:r>
              <a:rPr lang="en-US" sz="2000" dirty="0">
                <a:solidFill>
                  <a:schemeClr val="accent1"/>
                </a:solidFill>
              </a:rPr>
              <a:t>Annual Required VTFH Replacement - 200,000</a:t>
            </a:r>
          </a:p>
          <a:p>
            <a:endParaRPr lang="en-US" sz="2000" dirty="0">
              <a:solidFill>
                <a:schemeClr val="accent1"/>
              </a:solidFill>
            </a:endParaRPr>
          </a:p>
          <a:p>
            <a:pPr>
              <a:buFont typeface="Wingdings" pitchFamily="2" charset="2"/>
              <a:buChar char="Ø"/>
            </a:pPr>
            <a:r>
              <a:rPr lang="en-US" sz="2000" dirty="0">
                <a:solidFill>
                  <a:schemeClr val="accent1"/>
                </a:solidFill>
              </a:rPr>
              <a:t>Average Cost per VTFH - $1,050</a:t>
            </a:r>
          </a:p>
          <a:p>
            <a:endParaRPr lang="en-US" sz="2000" dirty="0">
              <a:solidFill>
                <a:schemeClr val="accent1"/>
              </a:solidFill>
            </a:endParaRPr>
          </a:p>
          <a:p>
            <a:pPr>
              <a:buFont typeface="Wingdings" pitchFamily="2" charset="2"/>
              <a:buChar char="Ø"/>
            </a:pPr>
            <a:r>
              <a:rPr lang="en-US" sz="2000" dirty="0">
                <a:solidFill>
                  <a:schemeClr val="accent1"/>
                </a:solidFill>
              </a:rPr>
              <a:t>Required Investment – $210,000,000</a:t>
            </a:r>
          </a:p>
          <a:p>
            <a:endParaRPr lang="en-US" sz="2000" dirty="0">
              <a:solidFill>
                <a:schemeClr val="accent1"/>
              </a:solidFill>
            </a:endParaRPr>
          </a:p>
          <a:p>
            <a:pPr>
              <a:buFont typeface="Wingdings" pitchFamily="2" charset="2"/>
              <a:buChar char="Ø"/>
            </a:pPr>
            <a:r>
              <a:rPr lang="en-US" sz="2000" dirty="0">
                <a:solidFill>
                  <a:schemeClr val="accent1"/>
                </a:solidFill>
              </a:rPr>
              <a:t>Total Potential Resort Investment - $3,000,000,000</a:t>
            </a:r>
          </a:p>
          <a:p>
            <a:endParaRPr lang="en-US" sz="2400" dirty="0">
              <a:solidFill>
                <a:schemeClr val="accent1"/>
              </a:solidFill>
            </a:endParaRPr>
          </a:p>
          <a:p>
            <a:pPr>
              <a:buFont typeface="Wingdings" pitchFamily="2" charset="2"/>
              <a:buChar char="Ø"/>
            </a:pPr>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2" presetClass="entr" presetSubtype="8" fill="hold" nodeType="afterEffect">
                                  <p:stCondLst>
                                    <p:cond delay="15000"/>
                                  </p:stCondLst>
                                  <p:childTnLst>
                                    <p:set>
                                      <p:cBhvr>
                                        <p:cTn id="9" dur="1" fill="hold">
                                          <p:stCondLst>
                                            <p:cond delay="0"/>
                                          </p:stCondLst>
                                        </p:cTn>
                                        <p:tgtEl>
                                          <p:spTgt spid="9">
                                            <p:txEl>
                                              <p:pRg st="0" end="0"/>
                                            </p:txEl>
                                          </p:spTgt>
                                        </p:tgtEl>
                                        <p:attrNameLst>
                                          <p:attrName>style.visibility</p:attrName>
                                        </p:attrNameLst>
                                      </p:cBhvr>
                                      <p:to>
                                        <p:strVal val="visible"/>
                                      </p:to>
                                    </p:set>
                                    <p:anim calcmode="lin" valueType="num">
                                      <p:cBhvr additive="base">
                                        <p:cTn id="10"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19000"/>
                            </p:stCondLst>
                            <p:childTnLst>
                              <p:par>
                                <p:cTn id="13" presetID="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21000"/>
                            </p:stCondLst>
                            <p:childTnLst>
                              <p:par>
                                <p:cTn id="18" presetID="2" presetClass="entr" presetSubtype="8" fill="hold" nodeType="after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 calcmode="lin" valueType="num">
                                      <p:cBhvr additive="base">
                                        <p:cTn id="20"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22" fill="hold">
                            <p:stCondLst>
                              <p:cond delay="23000"/>
                            </p:stCondLst>
                            <p:childTnLst>
                              <p:par>
                                <p:cTn id="23" presetID="2" presetClass="entr" presetSubtype="8" fill="hold" nodeType="after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2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0"/>
                            </p:stCondLst>
                            <p:childTnLst>
                              <p:par>
                                <p:cTn id="28" presetID="2" presetClass="entr" presetSubtype="8" fill="hold" nodeType="after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 calcmode="lin" valueType="num">
                                      <p:cBhvr additive="base">
                                        <p:cTn id="30" dur="20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par>
                          <p:cTn id="32" fill="hold">
                            <p:stCondLst>
                              <p:cond delay="27000"/>
                            </p:stCondLst>
                            <p:childTnLst>
                              <p:par>
                                <p:cTn id="33" presetID="2" presetClass="entr" presetSubtype="8" fill="hold" nodeType="after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 calcmode="lin" valueType="num">
                                      <p:cBhvr additive="base">
                                        <p:cTn id="35" dur="20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descr="MiniMetr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5600" y="4419600"/>
            <a:ext cx="3352800" cy="1456917"/>
          </a:xfrm>
          <a:prstGeom prst="rect">
            <a:avLst/>
          </a:prstGeom>
          <a:noFill/>
        </p:spPr>
      </p:pic>
      <p:pic>
        <p:nvPicPr>
          <p:cNvPr id="64520" name="Picture 8"/>
          <p:cNvPicPr>
            <a:picLocks noChangeAspect="1" noChangeArrowheads="1"/>
          </p:cNvPicPr>
          <p:nvPr/>
        </p:nvPicPr>
        <p:blipFill>
          <a:blip r:embed="rId5" cstate="print"/>
          <a:srcRect/>
          <a:stretch>
            <a:fillRect/>
          </a:stretch>
        </p:blipFill>
        <p:spPr bwMode="auto">
          <a:xfrm>
            <a:off x="4114800" y="2819400"/>
            <a:ext cx="1176338" cy="1506538"/>
          </a:xfrm>
          <a:prstGeom prst="rect">
            <a:avLst/>
          </a:prstGeom>
          <a:noFill/>
          <a:ln w="9525">
            <a:noFill/>
            <a:miter lim="800000"/>
            <a:headEnd/>
            <a:tailEnd/>
          </a:ln>
          <a:effectLst/>
        </p:spPr>
      </p:pic>
      <p:pic>
        <p:nvPicPr>
          <p:cNvPr id="1026" name="Picture 2" descr="C:\SCJ\Logo\New ESG Logo\CoverLog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26</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457200" y="990600"/>
            <a:ext cx="8305800" cy="523220"/>
          </a:xfrm>
          <a:prstGeom prst="rect">
            <a:avLst/>
          </a:prstGeom>
          <a:noFill/>
        </p:spPr>
        <p:txBody>
          <a:bodyPr wrap="square" rtlCol="0">
            <a:spAutoFit/>
          </a:bodyPr>
          <a:lstStyle/>
          <a:p>
            <a:pPr algn="ctr"/>
            <a:r>
              <a:rPr lang="en-US" sz="2800" dirty="0">
                <a:solidFill>
                  <a:schemeClr val="accent1"/>
                </a:solidFill>
              </a:rPr>
              <a:t> Ropeway APM Potential Investment</a:t>
            </a:r>
          </a:p>
        </p:txBody>
      </p:sp>
      <p:pic>
        <p:nvPicPr>
          <p:cNvPr id="64515" name="Picture 3"/>
          <p:cNvPicPr>
            <a:picLocks noChangeAspect="1" noChangeArrowheads="1"/>
          </p:cNvPicPr>
          <p:nvPr/>
        </p:nvPicPr>
        <p:blipFill>
          <a:blip r:embed="rId7" cstate="print"/>
          <a:srcRect/>
          <a:stretch>
            <a:fillRect/>
          </a:stretch>
        </p:blipFill>
        <p:spPr bwMode="auto">
          <a:xfrm>
            <a:off x="6629400" y="1905000"/>
            <a:ext cx="1841500" cy="1054100"/>
          </a:xfrm>
          <a:prstGeom prst="rect">
            <a:avLst/>
          </a:prstGeom>
          <a:noFill/>
          <a:ln w="9525">
            <a:noFill/>
            <a:miter lim="800000"/>
            <a:headEnd/>
            <a:tailEnd/>
          </a:ln>
          <a:effectLst/>
        </p:spPr>
      </p:pic>
      <p:sp>
        <p:nvSpPr>
          <p:cNvPr id="11" name="TextBox 10"/>
          <p:cNvSpPr txBox="1"/>
          <p:nvPr/>
        </p:nvSpPr>
        <p:spPr>
          <a:xfrm>
            <a:off x="533400" y="1447800"/>
            <a:ext cx="6575518" cy="2585323"/>
          </a:xfrm>
          <a:prstGeom prst="rect">
            <a:avLst/>
          </a:prstGeom>
          <a:noFill/>
        </p:spPr>
        <p:txBody>
          <a:bodyPr wrap="square" rtlCol="0">
            <a:spAutoFit/>
          </a:bodyPr>
          <a:lstStyle/>
          <a:p>
            <a:pPr>
              <a:buFont typeface="Wingdings" pitchFamily="2" charset="2"/>
              <a:buChar char="Ø"/>
            </a:pPr>
            <a:r>
              <a:rPr lang="en-US" dirty="0">
                <a:solidFill>
                  <a:schemeClr val="accent1"/>
                </a:solidFill>
              </a:rPr>
              <a:t>One Airport System since 2005 – Mexico City by DCC</a:t>
            </a:r>
          </a:p>
          <a:p>
            <a:pPr>
              <a:buFont typeface="Wingdings" pitchFamily="2" charset="2"/>
              <a:buChar char="Ø"/>
            </a:pPr>
            <a:r>
              <a:rPr lang="en-US" dirty="0">
                <a:solidFill>
                  <a:schemeClr val="accent1"/>
                </a:solidFill>
              </a:rPr>
              <a:t>Six Airport Systems – 2000 through 2005</a:t>
            </a:r>
          </a:p>
          <a:p>
            <a:pPr>
              <a:buFont typeface="Wingdings" pitchFamily="2" charset="2"/>
              <a:buChar char="Ø"/>
            </a:pPr>
            <a:r>
              <a:rPr lang="en-US" dirty="0">
                <a:solidFill>
                  <a:schemeClr val="accent1"/>
                </a:solidFill>
              </a:rPr>
              <a:t>City Center Las Vegas – 10,000 passengers per day</a:t>
            </a:r>
          </a:p>
          <a:p>
            <a:pPr>
              <a:buFont typeface="Wingdings" pitchFamily="2" charset="2"/>
              <a:buChar char="Ø"/>
            </a:pPr>
            <a:r>
              <a:rPr lang="en-US" dirty="0">
                <a:solidFill>
                  <a:schemeClr val="accent1"/>
                </a:solidFill>
              </a:rPr>
              <a:t>Oerias Lisbon – 1000 passengers per day</a:t>
            </a:r>
          </a:p>
          <a:p>
            <a:pPr>
              <a:buFont typeface="Wingdings" pitchFamily="2" charset="2"/>
              <a:buChar char="Ø"/>
            </a:pPr>
            <a:r>
              <a:rPr lang="en-US" dirty="0">
                <a:solidFill>
                  <a:schemeClr val="accent1"/>
                </a:solidFill>
              </a:rPr>
              <a:t>Perugia Italy – 30,000 passengers per day</a:t>
            </a:r>
          </a:p>
          <a:p>
            <a:pPr>
              <a:buFont typeface="Wingdings" pitchFamily="2" charset="2"/>
              <a:buChar char="Ø"/>
            </a:pPr>
            <a:r>
              <a:rPr lang="en-US" dirty="0">
                <a:solidFill>
                  <a:schemeClr val="accent1"/>
                </a:solidFill>
              </a:rPr>
              <a:t>Venice – Transit Link</a:t>
            </a:r>
          </a:p>
          <a:p>
            <a:pPr>
              <a:buFont typeface="Wingdings" pitchFamily="2" charset="2"/>
              <a:buChar char="Ø"/>
            </a:pPr>
            <a:endParaRPr lang="en-US" dirty="0">
              <a:solidFill>
                <a:schemeClr val="accent1"/>
              </a:solidFill>
            </a:endParaRPr>
          </a:p>
          <a:p>
            <a:pPr>
              <a:buFont typeface="Wingdings" pitchFamily="2" charset="2"/>
              <a:buChar char="Ø"/>
            </a:pPr>
            <a:endParaRPr lang="en-US" dirty="0">
              <a:solidFill>
                <a:schemeClr val="accent1"/>
              </a:solidFill>
            </a:endParaRPr>
          </a:p>
          <a:p>
            <a:pPr>
              <a:buFont typeface="Wingdings" pitchFamily="2" charset="2"/>
              <a:buChar char="Ø"/>
            </a:pPr>
            <a:endParaRPr lang="en-US" dirty="0">
              <a:solidFill>
                <a:schemeClr val="accent1"/>
              </a:solidFill>
            </a:endParaRPr>
          </a:p>
        </p:txBody>
      </p:sp>
      <p:pic>
        <p:nvPicPr>
          <p:cNvPr id="64521" name="Picture 9" descr="F:\Users\Jim\Pictures\2009_10_21\IMG_2596.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24600" y="4191000"/>
            <a:ext cx="2255129" cy="1691465"/>
          </a:xfrm>
          <a:prstGeom prst="rect">
            <a:avLst/>
          </a:prstGeom>
          <a:noFill/>
        </p:spPr>
      </p:pic>
      <p:pic>
        <p:nvPicPr>
          <p:cNvPr id="18" name="Picture 10" descr="http://www.dcc.at/client/dcc/media/250x/Media_1703901589.jpg">
            <a:hlinkClick r:id="rId9"/>
          </p:cNvPr>
          <p:cNvPicPr>
            <a:picLocks noChangeAspect="1" noChangeArrowheads="1"/>
          </p:cNvPicPr>
          <p:nvPr/>
        </p:nvPicPr>
        <p:blipFill>
          <a:blip r:embed="rId10" cstate="print"/>
          <a:srcRect/>
          <a:stretch>
            <a:fillRect/>
          </a:stretch>
        </p:blipFill>
        <p:spPr bwMode="auto">
          <a:xfrm>
            <a:off x="457200" y="3962400"/>
            <a:ext cx="2381250" cy="1581151"/>
          </a:xfrm>
          <a:prstGeom prst="rect">
            <a:avLst/>
          </a:prstGeom>
          <a:noFill/>
        </p:spPr>
      </p:pic>
      <p:sp>
        <p:nvSpPr>
          <p:cNvPr id="21" name="TextBox 20"/>
          <p:cNvSpPr txBox="1"/>
          <p:nvPr/>
        </p:nvSpPr>
        <p:spPr>
          <a:xfrm>
            <a:off x="1219200" y="3657600"/>
            <a:ext cx="1219200" cy="307777"/>
          </a:xfrm>
          <a:prstGeom prst="rect">
            <a:avLst/>
          </a:prstGeom>
          <a:noFill/>
        </p:spPr>
        <p:txBody>
          <a:bodyPr wrap="square" rtlCol="0">
            <a:spAutoFit/>
          </a:bodyPr>
          <a:lstStyle/>
          <a:p>
            <a:r>
              <a:rPr lang="en-US" sz="1400" dirty="0">
                <a:solidFill>
                  <a:schemeClr val="accent1"/>
                </a:solidFill>
              </a:rPr>
              <a:t>Venice</a:t>
            </a:r>
          </a:p>
        </p:txBody>
      </p:sp>
      <p:sp>
        <p:nvSpPr>
          <p:cNvPr id="22" name="TextBox 21"/>
          <p:cNvSpPr txBox="1"/>
          <p:nvPr/>
        </p:nvSpPr>
        <p:spPr>
          <a:xfrm>
            <a:off x="4114800" y="5867400"/>
            <a:ext cx="1219200" cy="307777"/>
          </a:xfrm>
          <a:prstGeom prst="rect">
            <a:avLst/>
          </a:prstGeom>
          <a:noFill/>
        </p:spPr>
        <p:txBody>
          <a:bodyPr wrap="square" rtlCol="0">
            <a:spAutoFit/>
          </a:bodyPr>
          <a:lstStyle/>
          <a:p>
            <a:r>
              <a:rPr lang="en-US" sz="1400" dirty="0">
                <a:solidFill>
                  <a:schemeClr val="accent1"/>
                </a:solidFill>
              </a:rPr>
              <a:t>Perugia</a:t>
            </a:r>
          </a:p>
        </p:txBody>
      </p:sp>
      <p:sp>
        <p:nvSpPr>
          <p:cNvPr id="23" name="TextBox 22"/>
          <p:cNvSpPr txBox="1"/>
          <p:nvPr/>
        </p:nvSpPr>
        <p:spPr>
          <a:xfrm>
            <a:off x="2895600" y="3276600"/>
            <a:ext cx="1219200" cy="307777"/>
          </a:xfrm>
          <a:prstGeom prst="rect">
            <a:avLst/>
          </a:prstGeom>
          <a:noFill/>
        </p:spPr>
        <p:txBody>
          <a:bodyPr wrap="square" rtlCol="0">
            <a:spAutoFit/>
          </a:bodyPr>
          <a:lstStyle/>
          <a:p>
            <a:r>
              <a:rPr lang="en-US" sz="1400" dirty="0">
                <a:solidFill>
                  <a:schemeClr val="accent1"/>
                </a:solidFill>
              </a:rPr>
              <a:t>City Center</a:t>
            </a:r>
          </a:p>
        </p:txBody>
      </p:sp>
      <p:sp>
        <p:nvSpPr>
          <p:cNvPr id="24" name="TextBox 23"/>
          <p:cNvSpPr txBox="1"/>
          <p:nvPr/>
        </p:nvSpPr>
        <p:spPr>
          <a:xfrm>
            <a:off x="7010400" y="3886200"/>
            <a:ext cx="1219200" cy="307777"/>
          </a:xfrm>
          <a:prstGeom prst="rect">
            <a:avLst/>
          </a:prstGeom>
          <a:noFill/>
        </p:spPr>
        <p:txBody>
          <a:bodyPr wrap="square" rtlCol="0">
            <a:spAutoFit/>
          </a:bodyPr>
          <a:lstStyle/>
          <a:p>
            <a:r>
              <a:rPr lang="en-US" sz="1400" dirty="0">
                <a:solidFill>
                  <a:schemeClr val="accent1"/>
                </a:solidFill>
              </a:rPr>
              <a:t>Lisbon</a:t>
            </a:r>
          </a:p>
        </p:txBody>
      </p:sp>
      <p:sp>
        <p:nvSpPr>
          <p:cNvPr id="25" name="TextBox 24"/>
          <p:cNvSpPr txBox="1"/>
          <p:nvPr/>
        </p:nvSpPr>
        <p:spPr>
          <a:xfrm>
            <a:off x="6934200" y="2971800"/>
            <a:ext cx="1219200" cy="307777"/>
          </a:xfrm>
          <a:prstGeom prst="rect">
            <a:avLst/>
          </a:prstGeom>
          <a:noFill/>
        </p:spPr>
        <p:txBody>
          <a:bodyPr wrap="square" rtlCol="0">
            <a:spAutoFit/>
          </a:bodyPr>
          <a:lstStyle/>
          <a:p>
            <a:r>
              <a:rPr lang="en-US" sz="1400" dirty="0">
                <a:solidFill>
                  <a:schemeClr val="accent1"/>
                </a:solidFill>
              </a:rPr>
              <a:t>Mexico City</a:t>
            </a: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2" presetClass="entr" presetSubtype="8" fill="hold"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64515"/>
                                        </p:tgtEl>
                                        <p:attrNameLst>
                                          <p:attrName>style.visibility</p:attrName>
                                        </p:attrNameLst>
                                      </p:cBhvr>
                                      <p:to>
                                        <p:strVal val="visible"/>
                                      </p:to>
                                    </p:set>
                                    <p:anim calcmode="lin" valueType="num">
                                      <p:cBhvr additive="base">
                                        <p:cTn id="15" dur="500" fill="hold"/>
                                        <p:tgtEl>
                                          <p:spTgt spid="64515"/>
                                        </p:tgtEl>
                                        <p:attrNameLst>
                                          <p:attrName>ppt_x</p:attrName>
                                        </p:attrNameLst>
                                      </p:cBhvr>
                                      <p:tavLst>
                                        <p:tav tm="0">
                                          <p:val>
                                            <p:strVal val="1+#ppt_w/2"/>
                                          </p:val>
                                        </p:tav>
                                        <p:tav tm="100000">
                                          <p:val>
                                            <p:strVal val="#ppt_x"/>
                                          </p:val>
                                        </p:tav>
                                      </p:tavLst>
                                    </p:anim>
                                    <p:anim calcmode="lin" valueType="num">
                                      <p:cBhvr additive="base">
                                        <p:cTn id="16" dur="500" fill="hold"/>
                                        <p:tgtEl>
                                          <p:spTgt spid="64515"/>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2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11">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additive="base">
                                        <p:cTn id="28"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6500"/>
                            </p:stCondLst>
                            <p:childTnLst>
                              <p:par>
                                <p:cTn id="31" presetID="8" presetClass="entr" presetSubtype="16" fill="hold" nodeType="afterEffect">
                                  <p:stCondLst>
                                    <p:cond delay="0"/>
                                  </p:stCondLst>
                                  <p:childTnLst>
                                    <p:set>
                                      <p:cBhvr>
                                        <p:cTn id="32" dur="1" fill="hold">
                                          <p:stCondLst>
                                            <p:cond delay="0"/>
                                          </p:stCondLst>
                                        </p:cTn>
                                        <p:tgtEl>
                                          <p:spTgt spid="64520"/>
                                        </p:tgtEl>
                                        <p:attrNameLst>
                                          <p:attrName>style.visibility</p:attrName>
                                        </p:attrNameLst>
                                      </p:cBhvr>
                                      <p:to>
                                        <p:strVal val="visible"/>
                                      </p:to>
                                    </p:set>
                                    <p:animEffect transition="in" filter="diamond(in)">
                                      <p:cBhvr>
                                        <p:cTn id="33" dur="1000"/>
                                        <p:tgtEl>
                                          <p:spTgt spid="64520"/>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amond(in)">
                                      <p:cBhvr>
                                        <p:cTn id="36" dur="2000"/>
                                        <p:tgtEl>
                                          <p:spTgt spid="23"/>
                                        </p:tgtEl>
                                      </p:cBhvr>
                                    </p:animEffect>
                                  </p:childTnLst>
                                </p:cTn>
                              </p:par>
                              <p:par>
                                <p:cTn id="37" presetID="2" presetClass="entr" presetSubtype="8" fill="hold"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2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41" fill="hold">
                            <p:stCondLst>
                              <p:cond delay="8500"/>
                            </p:stCondLst>
                            <p:childTnLst>
                              <p:par>
                                <p:cTn id="42" presetID="2" presetClass="entr" presetSubtype="2" fill="hold" nodeType="afterEffect">
                                  <p:stCondLst>
                                    <p:cond delay="0"/>
                                  </p:stCondLst>
                                  <p:childTnLst>
                                    <p:set>
                                      <p:cBhvr>
                                        <p:cTn id="43" dur="1" fill="hold">
                                          <p:stCondLst>
                                            <p:cond delay="0"/>
                                          </p:stCondLst>
                                        </p:cTn>
                                        <p:tgtEl>
                                          <p:spTgt spid="64521"/>
                                        </p:tgtEl>
                                        <p:attrNameLst>
                                          <p:attrName>style.visibility</p:attrName>
                                        </p:attrNameLst>
                                      </p:cBhvr>
                                      <p:to>
                                        <p:strVal val="visible"/>
                                      </p:to>
                                    </p:set>
                                    <p:anim calcmode="lin" valueType="num">
                                      <p:cBhvr additive="base">
                                        <p:cTn id="44" dur="500" fill="hold"/>
                                        <p:tgtEl>
                                          <p:spTgt spid="64521"/>
                                        </p:tgtEl>
                                        <p:attrNameLst>
                                          <p:attrName>ppt_x</p:attrName>
                                        </p:attrNameLst>
                                      </p:cBhvr>
                                      <p:tavLst>
                                        <p:tav tm="0">
                                          <p:val>
                                            <p:strVal val="1+#ppt_w/2"/>
                                          </p:val>
                                        </p:tav>
                                        <p:tav tm="100000">
                                          <p:val>
                                            <p:strVal val="#ppt_x"/>
                                          </p:val>
                                        </p:tav>
                                      </p:tavLst>
                                    </p:anim>
                                    <p:anim calcmode="lin" valueType="num">
                                      <p:cBhvr additive="base">
                                        <p:cTn id="45" dur="500" fill="hold"/>
                                        <p:tgtEl>
                                          <p:spTgt spid="6452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 calcmode="lin" valueType="num">
                                      <p:cBhvr additive="base">
                                        <p:cTn id="52" dur="2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54" fill="hold">
                            <p:stCondLst>
                              <p:cond delay="10500"/>
                            </p:stCondLst>
                            <p:childTnLst>
                              <p:par>
                                <p:cTn id="55" presetID="2" presetClass="entr" presetSubtype="4"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1">
                                            <p:txEl>
                                              <p:pRg st="5" end="5"/>
                                            </p:txEl>
                                          </p:spTgt>
                                        </p:tgtEl>
                                        <p:attrNameLst>
                                          <p:attrName>style.visibility</p:attrName>
                                        </p:attrNameLst>
                                      </p:cBhvr>
                                      <p:to>
                                        <p:strVal val="visible"/>
                                      </p:to>
                                    </p:set>
                                    <p:anim calcmode="lin" valueType="num">
                                      <p:cBhvr additive="base">
                                        <p:cTn id="65" dur="2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67" fill="hold">
                            <p:stCondLst>
                              <p:cond delay="12500"/>
                            </p:stCondLst>
                            <p:childTnLst>
                              <p:par>
                                <p:cTn id="68" presetID="2" presetClass="entr" presetSubtype="8"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13000"/>
                            </p:stCondLst>
                            <p:childTnLst>
                              <p:par>
                                <p:cTn id="73" presetID="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OUTLOOK</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27</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457200" y="990600"/>
            <a:ext cx="8305800" cy="523220"/>
          </a:xfrm>
          <a:prstGeom prst="rect">
            <a:avLst/>
          </a:prstGeom>
          <a:noFill/>
        </p:spPr>
        <p:txBody>
          <a:bodyPr wrap="square" rtlCol="0">
            <a:spAutoFit/>
          </a:bodyPr>
          <a:lstStyle/>
          <a:p>
            <a:pPr algn="ctr"/>
            <a:r>
              <a:rPr lang="en-US" sz="2800" dirty="0">
                <a:solidFill>
                  <a:schemeClr val="accent1"/>
                </a:solidFill>
              </a:rPr>
              <a:t> Ropeway APM Potential Investment</a:t>
            </a:r>
          </a:p>
        </p:txBody>
      </p:sp>
      <p:pic>
        <p:nvPicPr>
          <p:cNvPr id="12" name="Picture 5" descr="http://www.dcc.at/client/dcc/media/250x/Media_1230189333.jpg">
            <a:hlinkClick r:id="rId5"/>
          </p:cNvPr>
          <p:cNvPicPr>
            <a:picLocks noChangeAspect="1" noChangeArrowheads="1"/>
          </p:cNvPicPr>
          <p:nvPr/>
        </p:nvPicPr>
        <p:blipFill>
          <a:blip r:embed="rId6" cstate="print"/>
          <a:srcRect/>
          <a:stretch>
            <a:fillRect/>
          </a:stretch>
        </p:blipFill>
        <p:spPr bwMode="auto">
          <a:xfrm>
            <a:off x="6019800" y="3505200"/>
            <a:ext cx="2381250" cy="1581151"/>
          </a:xfrm>
          <a:prstGeom prst="rect">
            <a:avLst/>
          </a:prstGeom>
          <a:noFill/>
        </p:spPr>
      </p:pic>
      <p:pic>
        <p:nvPicPr>
          <p:cNvPr id="66564" name="Picture 4" descr="http://www.dcc.at/client/dcc/media/250x/MediaML_375686276.jpg">
            <a:hlinkClick r:id="rId7"/>
          </p:cNvPr>
          <p:cNvPicPr>
            <a:picLocks noChangeAspect="1" noChangeArrowheads="1"/>
          </p:cNvPicPr>
          <p:nvPr/>
        </p:nvPicPr>
        <p:blipFill>
          <a:blip r:embed="rId8" cstate="print"/>
          <a:srcRect/>
          <a:stretch>
            <a:fillRect/>
          </a:stretch>
        </p:blipFill>
        <p:spPr bwMode="auto">
          <a:xfrm>
            <a:off x="3505200" y="2895600"/>
            <a:ext cx="2381250" cy="1409700"/>
          </a:xfrm>
          <a:prstGeom prst="rect">
            <a:avLst/>
          </a:prstGeom>
          <a:noFill/>
        </p:spPr>
      </p:pic>
      <p:pic>
        <p:nvPicPr>
          <p:cNvPr id="66566" name="Picture 6" descr="http://www.dcc.at/client/dcc/media/250x/Media_1993445519.jpg">
            <a:hlinkClick r:id="rId9"/>
          </p:cNvPr>
          <p:cNvPicPr>
            <a:picLocks noChangeAspect="1" noChangeArrowheads="1"/>
          </p:cNvPicPr>
          <p:nvPr/>
        </p:nvPicPr>
        <p:blipFill>
          <a:blip r:embed="rId10" cstate="print"/>
          <a:srcRect/>
          <a:stretch>
            <a:fillRect/>
          </a:stretch>
        </p:blipFill>
        <p:spPr bwMode="auto">
          <a:xfrm>
            <a:off x="990600" y="1828800"/>
            <a:ext cx="2381250" cy="1676400"/>
          </a:xfrm>
          <a:prstGeom prst="rect">
            <a:avLst/>
          </a:prstGeom>
          <a:noFill/>
        </p:spPr>
      </p:pic>
      <p:sp>
        <p:nvSpPr>
          <p:cNvPr id="19" name="TextBox 18"/>
          <p:cNvSpPr txBox="1"/>
          <p:nvPr/>
        </p:nvSpPr>
        <p:spPr>
          <a:xfrm>
            <a:off x="6629400" y="5105400"/>
            <a:ext cx="1219200" cy="307777"/>
          </a:xfrm>
          <a:prstGeom prst="rect">
            <a:avLst/>
          </a:prstGeom>
          <a:noFill/>
        </p:spPr>
        <p:txBody>
          <a:bodyPr wrap="square" rtlCol="0">
            <a:spAutoFit/>
          </a:bodyPr>
          <a:lstStyle/>
          <a:p>
            <a:r>
              <a:rPr lang="en-US" sz="1400" dirty="0">
                <a:solidFill>
                  <a:schemeClr val="accent1"/>
                </a:solidFill>
              </a:rPr>
              <a:t>Oakland</a:t>
            </a:r>
          </a:p>
        </p:txBody>
      </p:sp>
      <p:sp>
        <p:nvSpPr>
          <p:cNvPr id="20" name="TextBox 19"/>
          <p:cNvSpPr txBox="1"/>
          <p:nvPr/>
        </p:nvSpPr>
        <p:spPr>
          <a:xfrm>
            <a:off x="4343400" y="2590800"/>
            <a:ext cx="1219200" cy="307777"/>
          </a:xfrm>
          <a:prstGeom prst="rect">
            <a:avLst/>
          </a:prstGeom>
          <a:noFill/>
        </p:spPr>
        <p:txBody>
          <a:bodyPr wrap="square" rtlCol="0">
            <a:spAutoFit/>
          </a:bodyPr>
          <a:lstStyle/>
          <a:p>
            <a:r>
              <a:rPr lang="en-US" sz="1400" dirty="0">
                <a:solidFill>
                  <a:schemeClr val="accent1"/>
                </a:solidFill>
              </a:rPr>
              <a:t>Doha</a:t>
            </a:r>
          </a:p>
        </p:txBody>
      </p:sp>
      <p:sp>
        <p:nvSpPr>
          <p:cNvPr id="21" name="TextBox 20"/>
          <p:cNvSpPr txBox="1"/>
          <p:nvPr/>
        </p:nvSpPr>
        <p:spPr>
          <a:xfrm>
            <a:off x="1676400" y="3505200"/>
            <a:ext cx="1219200" cy="307777"/>
          </a:xfrm>
          <a:prstGeom prst="rect">
            <a:avLst/>
          </a:prstGeom>
          <a:noFill/>
        </p:spPr>
        <p:txBody>
          <a:bodyPr wrap="square" rtlCol="0">
            <a:spAutoFit/>
          </a:bodyPr>
          <a:lstStyle/>
          <a:p>
            <a:r>
              <a:rPr lang="en-US" sz="1400" dirty="0">
                <a:solidFill>
                  <a:schemeClr val="accent1"/>
                </a:solidFill>
              </a:rPr>
              <a:t>Caracas</a:t>
            </a: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xEl>
                                              <p:pRg st="0" end="0"/>
                                            </p:txEl>
                                          </p:spTgt>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66566"/>
                                        </p:tgtEl>
                                        <p:attrNameLst>
                                          <p:attrName>style.visibility</p:attrName>
                                        </p:attrNameLst>
                                      </p:cBhvr>
                                      <p:to>
                                        <p:strVal val="visible"/>
                                      </p:to>
                                    </p:set>
                                    <p:animEffect transition="in" filter="diamond(in)">
                                      <p:cBhvr>
                                        <p:cTn id="10" dur="2000"/>
                                        <p:tgtEl>
                                          <p:spTgt spid="66566"/>
                                        </p:tgtEl>
                                      </p:cBhvr>
                                    </p:animEffect>
                                  </p:childTnLst>
                                </p:cTn>
                              </p:par>
                            </p:childTnLst>
                          </p:cTn>
                        </p:par>
                        <p:par>
                          <p:cTn id="11" fill="hold">
                            <p:stCondLst>
                              <p:cond delay="4000"/>
                            </p:stCondLst>
                            <p:childTnLst>
                              <p:par>
                                <p:cTn id="12" presetID="8"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amond(in)">
                                      <p:cBhvr>
                                        <p:cTn id="14" dur="2000"/>
                                        <p:tgtEl>
                                          <p:spTgt spid="21"/>
                                        </p:tgtEl>
                                      </p:cBhvr>
                                    </p:animEffect>
                                  </p:childTnLst>
                                </p:cTn>
                              </p:par>
                            </p:childTnLst>
                          </p:cTn>
                        </p:par>
                        <p:par>
                          <p:cTn id="15" fill="hold">
                            <p:stCondLst>
                              <p:cond delay="6000"/>
                            </p:stCondLst>
                            <p:childTnLst>
                              <p:par>
                                <p:cTn id="16" presetID="8" presetClass="entr" presetSubtype="16" fill="hold" nodeType="afterEffect">
                                  <p:stCondLst>
                                    <p:cond delay="0"/>
                                  </p:stCondLst>
                                  <p:childTnLst>
                                    <p:set>
                                      <p:cBhvr>
                                        <p:cTn id="17" dur="1" fill="hold">
                                          <p:stCondLst>
                                            <p:cond delay="0"/>
                                          </p:stCondLst>
                                        </p:cTn>
                                        <p:tgtEl>
                                          <p:spTgt spid="66564"/>
                                        </p:tgtEl>
                                        <p:attrNameLst>
                                          <p:attrName>style.visibility</p:attrName>
                                        </p:attrNameLst>
                                      </p:cBhvr>
                                      <p:to>
                                        <p:strVal val="visible"/>
                                      </p:to>
                                    </p:set>
                                    <p:animEffect transition="in" filter="diamond(in)">
                                      <p:cBhvr>
                                        <p:cTn id="18" dur="2000"/>
                                        <p:tgtEl>
                                          <p:spTgt spid="66564"/>
                                        </p:tgtEl>
                                      </p:cBhvr>
                                    </p:animEffect>
                                  </p:childTnLst>
                                </p:cTn>
                              </p:par>
                            </p:childTnLst>
                          </p:cTn>
                        </p:par>
                        <p:par>
                          <p:cTn id="19" fill="hold">
                            <p:stCondLst>
                              <p:cond delay="8000"/>
                            </p:stCondLst>
                            <p:childTnLst>
                              <p:par>
                                <p:cTn id="20" presetID="8"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2000"/>
                                        <p:tgtEl>
                                          <p:spTgt spid="20"/>
                                        </p:tgtEl>
                                      </p:cBhvr>
                                    </p:animEffect>
                                  </p:childTnLst>
                                </p:cTn>
                              </p:par>
                            </p:childTnLst>
                          </p:cTn>
                        </p:par>
                        <p:par>
                          <p:cTn id="23" fill="hold">
                            <p:stCondLst>
                              <p:cond delay="10000"/>
                            </p:stCondLst>
                            <p:childTnLst>
                              <p:par>
                                <p:cTn id="24" presetID="8"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childTnLst>
                          </p:cTn>
                        </p:par>
                        <p:par>
                          <p:cTn id="27" fill="hold">
                            <p:stCondLst>
                              <p:cond delay="12000"/>
                            </p:stCondLst>
                            <p:childTnLst>
                              <p:par>
                                <p:cTn id="28" presetID="8"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amond(in)">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CONCLUSIONS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28</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10" name="TextBox 9"/>
          <p:cNvSpPr txBox="1"/>
          <p:nvPr/>
        </p:nvSpPr>
        <p:spPr>
          <a:xfrm>
            <a:off x="457200" y="990600"/>
            <a:ext cx="8305800" cy="523220"/>
          </a:xfrm>
          <a:prstGeom prst="rect">
            <a:avLst/>
          </a:prstGeom>
          <a:noFill/>
        </p:spPr>
        <p:txBody>
          <a:bodyPr wrap="square" rtlCol="0">
            <a:spAutoFit/>
          </a:bodyPr>
          <a:lstStyle/>
          <a:p>
            <a:pPr algn="ctr"/>
            <a:r>
              <a:rPr lang="en-US" sz="2800" dirty="0">
                <a:solidFill>
                  <a:schemeClr val="accent1"/>
                </a:solidFill>
              </a:rPr>
              <a:t> </a:t>
            </a:r>
          </a:p>
        </p:txBody>
      </p:sp>
      <p:sp>
        <p:nvSpPr>
          <p:cNvPr id="13" name="TextBox 12"/>
          <p:cNvSpPr txBox="1"/>
          <p:nvPr/>
        </p:nvSpPr>
        <p:spPr>
          <a:xfrm>
            <a:off x="609600" y="1371600"/>
            <a:ext cx="8382000" cy="4493538"/>
          </a:xfrm>
          <a:prstGeom prst="rect">
            <a:avLst/>
          </a:prstGeom>
          <a:noFill/>
        </p:spPr>
        <p:txBody>
          <a:bodyPr wrap="square" rtlCol="0">
            <a:spAutoFit/>
          </a:bodyPr>
          <a:lstStyle/>
          <a:p>
            <a:r>
              <a:rPr lang="en-US" sz="2400" dirty="0">
                <a:solidFill>
                  <a:schemeClr val="accent1"/>
                </a:solidFill>
              </a:rPr>
              <a:t>Ropeways Have Provided the Safest Means of Public Transport for the last 50 years.</a:t>
            </a:r>
          </a:p>
          <a:p>
            <a:pPr>
              <a:buFont typeface="Wingdings" pitchFamily="2" charset="2"/>
              <a:buChar char="Ø"/>
            </a:pPr>
            <a:endParaRPr lang="en-US" sz="2400" dirty="0">
              <a:solidFill>
                <a:schemeClr val="accent1"/>
              </a:solidFill>
            </a:endParaRPr>
          </a:p>
          <a:p>
            <a:r>
              <a:rPr lang="en-US" sz="2400" dirty="0">
                <a:solidFill>
                  <a:schemeClr val="accent1"/>
                </a:solidFill>
              </a:rPr>
              <a:t>Last 50 Years – 18,000,000,000 Passengers</a:t>
            </a:r>
          </a:p>
          <a:p>
            <a:endParaRPr lang="en-US" sz="2400" dirty="0">
              <a:solidFill>
                <a:schemeClr val="accent1"/>
              </a:solidFill>
            </a:endParaRPr>
          </a:p>
          <a:p>
            <a:r>
              <a:rPr lang="en-US" sz="2400" dirty="0">
                <a:solidFill>
                  <a:schemeClr val="accent1"/>
                </a:solidFill>
              </a:rPr>
              <a:t>Annual Ropeway Transport – 500,000,000</a:t>
            </a:r>
          </a:p>
          <a:p>
            <a:endParaRPr lang="en-US" sz="2400" dirty="0">
              <a:solidFill>
                <a:schemeClr val="accent1"/>
              </a:solidFill>
            </a:endParaRPr>
          </a:p>
          <a:p>
            <a:r>
              <a:rPr lang="en-US" sz="2400" dirty="0">
                <a:solidFill>
                  <a:schemeClr val="accent1"/>
                </a:solidFill>
              </a:rPr>
              <a:t>Resort Market Investment - $250,000,000</a:t>
            </a:r>
          </a:p>
          <a:p>
            <a:endParaRPr lang="en-US" sz="2400" dirty="0">
              <a:solidFill>
                <a:schemeClr val="accent1"/>
              </a:solidFill>
            </a:endParaRPr>
          </a:p>
          <a:p>
            <a:r>
              <a:rPr lang="en-US" sz="2800" b="1" dirty="0">
                <a:solidFill>
                  <a:schemeClr val="accent1"/>
                </a:solidFill>
              </a:rPr>
              <a:t>www.engineeringspecialtiesgroup.com</a:t>
            </a:r>
          </a:p>
          <a:p>
            <a:endParaRPr lang="en-US" sz="2400" dirty="0">
              <a:solidFill>
                <a:schemeClr val="accent1"/>
              </a:solidFill>
            </a:endParaRPr>
          </a:p>
          <a:p>
            <a:pPr>
              <a:buFont typeface="Wingdings" pitchFamily="2" charset="2"/>
              <a:buChar char="Ø"/>
            </a:pPr>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2500"/>
                                  </p:stCondLst>
                                  <p:childTnLst>
                                    <p:animRot by="21600000">
                                      <p:cBhvr>
                                        <p:cTn id="6" dur="2000" fill="hold"/>
                                        <p:tgtEl>
                                          <p:spTgt spid="13">
                                            <p:txEl>
                                              <p:pRg st="0" end="0"/>
                                            </p:txEl>
                                          </p:spTgt>
                                        </p:tgtEl>
                                        <p:attrNameLst>
                                          <p:attrName>r</p:attrName>
                                        </p:attrNameLst>
                                      </p:cBhvr>
                                    </p:animRot>
                                  </p:childTnLst>
                                </p:cTn>
                              </p:par>
                            </p:childTnLst>
                          </p:cTn>
                        </p:par>
                        <p:par>
                          <p:cTn id="7" fill="hold">
                            <p:stCondLst>
                              <p:cond delay="4500"/>
                            </p:stCondLst>
                            <p:childTnLst>
                              <p:par>
                                <p:cTn id="8" presetID="2" presetClass="entr" presetSubtype="8" fill="hold" nodeType="afterEffect">
                                  <p:stCondLst>
                                    <p:cond delay="2500"/>
                                  </p:stCondLst>
                                  <p:childTnLst>
                                    <p:set>
                                      <p:cBhvr>
                                        <p:cTn id="9" dur="1" fill="hold">
                                          <p:stCondLst>
                                            <p:cond delay="0"/>
                                          </p:stCondLst>
                                        </p:cTn>
                                        <p:tgtEl>
                                          <p:spTgt spid="13">
                                            <p:txEl>
                                              <p:pRg st="2" end="2"/>
                                            </p:txEl>
                                          </p:spTgt>
                                        </p:tgtEl>
                                        <p:attrNameLst>
                                          <p:attrName>style.visibility</p:attrName>
                                        </p:attrNameLst>
                                      </p:cBhvr>
                                      <p:to>
                                        <p:strVal val="visible"/>
                                      </p:to>
                                    </p:set>
                                    <p:anim calcmode="lin" valueType="num">
                                      <p:cBhvr additive="base">
                                        <p:cTn id="10" dur="2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1" dur="2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2" fill="hold">
                            <p:stCondLst>
                              <p:cond delay="9000"/>
                            </p:stCondLst>
                            <p:childTnLst>
                              <p:par>
                                <p:cTn id="13" presetID="2" presetClass="entr" presetSubtype="8" fill="hold" nodeType="afterEffect">
                                  <p:stCondLst>
                                    <p:cond delay="2500"/>
                                  </p:stCondLst>
                                  <p:childTnLst>
                                    <p:set>
                                      <p:cBhvr>
                                        <p:cTn id="14" dur="1" fill="hold">
                                          <p:stCondLst>
                                            <p:cond delay="0"/>
                                          </p:stCondLst>
                                        </p:cTn>
                                        <p:tgtEl>
                                          <p:spTgt spid="13">
                                            <p:txEl>
                                              <p:pRg st="4" end="4"/>
                                            </p:txEl>
                                          </p:spTgt>
                                        </p:tgtEl>
                                        <p:attrNameLst>
                                          <p:attrName>style.visibility</p:attrName>
                                        </p:attrNameLst>
                                      </p:cBhvr>
                                      <p:to>
                                        <p:strVal val="visible"/>
                                      </p:to>
                                    </p:set>
                                    <p:anim calcmode="lin" valueType="num">
                                      <p:cBhvr additive="base">
                                        <p:cTn id="15" dur="20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17" fill="hold">
                            <p:stCondLst>
                              <p:cond delay="13500"/>
                            </p:stCondLst>
                            <p:childTnLst>
                              <p:par>
                                <p:cTn id="18" presetID="2" presetClass="entr" presetSubtype="8" fill="hold" nodeType="afterEffect">
                                  <p:stCondLst>
                                    <p:cond delay="2500"/>
                                  </p:stCondLst>
                                  <p:childTnLst>
                                    <p:set>
                                      <p:cBhvr>
                                        <p:cTn id="19" dur="1" fill="hold">
                                          <p:stCondLst>
                                            <p:cond delay="0"/>
                                          </p:stCondLst>
                                        </p:cTn>
                                        <p:tgtEl>
                                          <p:spTgt spid="13">
                                            <p:txEl>
                                              <p:pRg st="6" end="6"/>
                                            </p:txEl>
                                          </p:spTgt>
                                        </p:tgtEl>
                                        <p:attrNameLst>
                                          <p:attrName>style.visibility</p:attrName>
                                        </p:attrNameLst>
                                      </p:cBhvr>
                                      <p:to>
                                        <p:strVal val="visible"/>
                                      </p:to>
                                    </p:set>
                                    <p:anim calcmode="lin" valueType="num">
                                      <p:cBhvr additive="base">
                                        <p:cTn id="20" dur="20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par>
                          <p:cTn id="22" fill="hold">
                            <p:stCondLst>
                              <p:cond delay="18000"/>
                            </p:stCondLst>
                            <p:childTnLst>
                              <p:par>
                                <p:cTn id="23" presetID="2" presetClass="entr" presetSubtype="8" fill="hold" nodeType="afterEffect">
                                  <p:stCondLst>
                                    <p:cond delay="2500"/>
                                  </p:stCondLst>
                                  <p:childTnLst>
                                    <p:set>
                                      <p:cBhvr>
                                        <p:cTn id="24" dur="1" fill="hold">
                                          <p:stCondLst>
                                            <p:cond delay="0"/>
                                          </p:stCondLst>
                                        </p:cTn>
                                        <p:tgtEl>
                                          <p:spTgt spid="13">
                                            <p:txEl>
                                              <p:pRg st="8" end="8"/>
                                            </p:txEl>
                                          </p:spTgt>
                                        </p:tgtEl>
                                        <p:attrNameLst>
                                          <p:attrName>style.visibility</p:attrName>
                                        </p:attrNameLst>
                                      </p:cBhvr>
                                      <p:to>
                                        <p:strVal val="visible"/>
                                      </p:to>
                                    </p:set>
                                    <p:anim calcmode="lin" valueType="num">
                                      <p:cBhvr additive="base">
                                        <p:cTn id="25" dur="20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4939635998_5aba34c74c_z"/>
          <p:cNvPicPr>
            <a:picLocks noChangeAspect="1" noChangeArrowheads="1"/>
          </p:cNvPicPr>
          <p:nvPr/>
        </p:nvPicPr>
        <p:blipFill>
          <a:blip r:embed="rId4" cstate="print"/>
          <a:srcRect/>
          <a:stretch>
            <a:fillRect/>
          </a:stretch>
        </p:blipFill>
        <p:spPr bwMode="auto">
          <a:xfrm>
            <a:off x="4800600" y="3200400"/>
            <a:ext cx="3506787" cy="2279650"/>
          </a:xfrm>
          <a:prstGeom prst="rect">
            <a:avLst/>
          </a:prstGeom>
          <a:noFill/>
          <a:ln w="9525">
            <a:noFill/>
            <a:miter lim="800000"/>
            <a:headEnd/>
            <a:tailEnd/>
          </a:ln>
        </p:spPr>
      </p:pic>
      <p:pic>
        <p:nvPicPr>
          <p:cNvPr id="10" name="Picture 3" descr="Adam wybe 1">
            <a:hlinkClick r:id="rId5"/>
          </p:cNvPr>
          <p:cNvPicPr>
            <a:picLocks noChangeAspect="1" noChangeArrowheads="1"/>
          </p:cNvPicPr>
          <p:nvPr/>
        </p:nvPicPr>
        <p:blipFill>
          <a:blip r:embed="rId6" cstate="print"/>
          <a:srcRect/>
          <a:stretch>
            <a:fillRect/>
          </a:stretch>
        </p:blipFill>
        <p:spPr bwMode="auto">
          <a:xfrm>
            <a:off x="1143000" y="3200400"/>
            <a:ext cx="3014663" cy="2220912"/>
          </a:xfrm>
          <a:prstGeom prst="rect">
            <a:avLst/>
          </a:prstGeom>
          <a:noFill/>
          <a:ln w="9525">
            <a:noFill/>
            <a:miter lim="800000"/>
            <a:headEnd/>
            <a:tailEnd/>
          </a:ln>
        </p:spPr>
      </p:pic>
      <p:pic>
        <p:nvPicPr>
          <p:cNvPr id="1026" name="Picture 2" descr="C:\SCJ\Logo\New ESG Logo\Cover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HISTORICAL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3</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1143000" y="1066800"/>
            <a:ext cx="7315200" cy="2339102"/>
          </a:xfrm>
          <a:prstGeom prst="rect">
            <a:avLst/>
          </a:prstGeom>
          <a:noFill/>
        </p:spPr>
        <p:txBody>
          <a:bodyPr wrap="square" rtlCol="0">
            <a:spAutoFit/>
          </a:bodyPr>
          <a:lstStyle/>
          <a:p>
            <a:r>
              <a:rPr lang="en-US" sz="1600" dirty="0">
                <a:solidFill>
                  <a:schemeClr val="accent1"/>
                </a:solidFill>
              </a:rPr>
              <a:t>First Used in Asiatic Countries in the 1400’s.</a:t>
            </a:r>
          </a:p>
          <a:p>
            <a:endParaRPr lang="en-US" sz="1600" dirty="0">
              <a:solidFill>
                <a:schemeClr val="accent1"/>
              </a:solidFill>
            </a:endParaRPr>
          </a:p>
          <a:p>
            <a:r>
              <a:rPr lang="en-US" sz="1600" dirty="0">
                <a:solidFill>
                  <a:schemeClr val="accent1"/>
                </a:solidFill>
              </a:rPr>
              <a:t>Used by the Spanish Conquistadors in the Gold Mines of Columbia in South America circa 1530s.</a:t>
            </a:r>
          </a:p>
          <a:p>
            <a:pPr>
              <a:buFont typeface="Arial" charset="0"/>
              <a:buChar char="•"/>
            </a:pPr>
            <a:endParaRPr lang="en-US" sz="1600" dirty="0">
              <a:solidFill>
                <a:schemeClr val="accent1"/>
              </a:solidFill>
            </a:endParaRPr>
          </a:p>
          <a:p>
            <a:r>
              <a:rPr lang="en-US" sz="1600" dirty="0">
                <a:solidFill>
                  <a:schemeClr val="accent1"/>
                </a:solidFill>
              </a:rPr>
              <a:t>Significant use in North America in the late 1800’s for Gold and Silver</a:t>
            </a:r>
          </a:p>
          <a:p>
            <a:endParaRPr lang="en-US" sz="1600" dirty="0">
              <a:solidFill>
                <a:schemeClr val="accent1"/>
              </a:solidFill>
            </a:endParaRPr>
          </a:p>
          <a:p>
            <a:r>
              <a:rPr lang="en-US" sz="1600" dirty="0">
                <a:solidFill>
                  <a:schemeClr val="accent1"/>
                </a:solidFill>
              </a:rPr>
              <a:t>4000 Material Ropeways Built in North America since 1860</a:t>
            </a:r>
          </a:p>
          <a:p>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8" fill="hold" nodeType="after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6000"/>
                            </p:stCondLst>
                            <p:childTnLst>
                              <p:par>
                                <p:cTn id="28" presetID="2" presetClass="entr" presetSubtype="8" fill="hold" nodeType="after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 calcmode="lin" valueType="num">
                                      <p:cBhvr additive="base">
                                        <p:cTn id="30" dur="2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San Francisco 12-28-04 6487.JP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71800" y="2971800"/>
            <a:ext cx="2228850" cy="2971800"/>
          </a:xfrm>
          <a:prstGeom prst="rect">
            <a:avLst/>
          </a:prstGeom>
          <a:noFill/>
        </p:spPr>
      </p:pic>
      <p:pic>
        <p:nvPicPr>
          <p:cNvPr id="3074" name="Picture 2" descr="File:Monongahela Incline 1905.jpg">
            <a:hlinkClick r:id="rId6"/>
          </p:cNvPr>
          <p:cNvPicPr>
            <a:picLocks noChangeAspect="1" noChangeArrowheads="1"/>
          </p:cNvPicPr>
          <p:nvPr/>
        </p:nvPicPr>
        <p:blipFill>
          <a:blip r:embed="rId7" cstate="print"/>
          <a:srcRect/>
          <a:stretch>
            <a:fillRect/>
          </a:stretch>
        </p:blipFill>
        <p:spPr bwMode="auto">
          <a:xfrm>
            <a:off x="6248400" y="2971800"/>
            <a:ext cx="2395855" cy="2933701"/>
          </a:xfrm>
          <a:prstGeom prst="rect">
            <a:avLst/>
          </a:prstGeom>
          <a:noFill/>
        </p:spPr>
      </p:pic>
      <p:pic>
        <p:nvPicPr>
          <p:cNvPr id="1026" name="Picture 2" descr="C:\SCJ\Logo\New ESG Logo\CoverLog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HISTORICAL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4</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1143000" y="1066800"/>
            <a:ext cx="5816721" cy="2585323"/>
          </a:xfrm>
          <a:prstGeom prst="rect">
            <a:avLst/>
          </a:prstGeom>
          <a:noFill/>
        </p:spPr>
        <p:txBody>
          <a:bodyPr wrap="square" rtlCol="0">
            <a:spAutoFit/>
          </a:bodyPr>
          <a:lstStyle/>
          <a:p>
            <a:r>
              <a:rPr lang="en-US" dirty="0">
                <a:solidFill>
                  <a:schemeClr val="accent1"/>
                </a:solidFill>
              </a:rPr>
              <a:t>PASSENGER TRANSPORT – FUNICULARS</a:t>
            </a:r>
          </a:p>
          <a:p>
            <a:r>
              <a:rPr lang="en-US" dirty="0">
                <a:solidFill>
                  <a:schemeClr val="accent1"/>
                </a:solidFill>
              </a:rPr>
              <a:t>	SAN FRANCISCO CABLE CARE – 1870s</a:t>
            </a:r>
          </a:p>
          <a:p>
            <a:r>
              <a:rPr lang="en-US" dirty="0">
                <a:solidFill>
                  <a:schemeClr val="accent1"/>
                </a:solidFill>
              </a:rPr>
              <a:t>	LOS ANGLES ECHO MOUNTAIN – 1890s</a:t>
            </a:r>
          </a:p>
          <a:p>
            <a:r>
              <a:rPr lang="en-US" dirty="0">
                <a:solidFill>
                  <a:schemeClr val="accent1"/>
                </a:solidFill>
              </a:rPr>
              <a:t>	LOS ANGLES MT. WASHINGTON – 1900s</a:t>
            </a:r>
          </a:p>
          <a:p>
            <a:r>
              <a:rPr lang="en-US" dirty="0">
                <a:solidFill>
                  <a:schemeClr val="accent1"/>
                </a:solidFill>
              </a:rPr>
              <a:t>	CHATTANOGGA LOOKOUT MTN – 1895</a:t>
            </a:r>
          </a:p>
          <a:p>
            <a:r>
              <a:rPr lang="en-US" dirty="0">
                <a:solidFill>
                  <a:schemeClr val="accent1"/>
                </a:solidFill>
              </a:rPr>
              <a:t>	PITTSBURGH DUQUESNE         - 1877</a:t>
            </a:r>
          </a:p>
          <a:p>
            <a:r>
              <a:rPr lang="en-US" dirty="0">
                <a:solidFill>
                  <a:schemeClr val="accent1"/>
                </a:solidFill>
              </a:rPr>
              <a:t>	PITTSBURGH MONONGAHELIA - 1870 </a:t>
            </a:r>
          </a:p>
          <a:p>
            <a:r>
              <a:rPr lang="en-US" dirty="0">
                <a:solidFill>
                  <a:schemeClr val="accent1"/>
                </a:solidFill>
              </a:rPr>
              <a:t>	</a:t>
            </a:r>
          </a:p>
          <a:p>
            <a:endParaRPr lang="en-US" dirty="0">
              <a:solidFill>
                <a:schemeClr val="accent1"/>
              </a:solidFill>
            </a:endParaRP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5" presetClass="entr" presetSubtype="1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checkerboard(across)">
                                      <p:cBhvr>
                                        <p:cTn id="17" dur="2000"/>
                                        <p:tgtEl>
                                          <p:spTgt spid="3076"/>
                                        </p:tgtEl>
                                      </p:cBhvr>
                                    </p:animEffect>
                                  </p:childTnLst>
                                </p:cTn>
                              </p:par>
                            </p:childTnLst>
                          </p:cTn>
                        </p:par>
                        <p:par>
                          <p:cTn id="18" fill="hold">
                            <p:stCondLst>
                              <p:cond delay="6000"/>
                            </p:stCondLst>
                            <p:childTnLst>
                              <p:par>
                                <p:cTn id="19" presetID="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0"/>
                            </p:stCondLst>
                            <p:childTnLst>
                              <p:par>
                                <p:cTn id="24" presetID="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2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0"/>
                            </p:stCondLst>
                            <p:childTnLst>
                              <p:par>
                                <p:cTn id="29" presetID="2" presetClass="entr" presetSubtype="8"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2000"/>
                            </p:stCondLst>
                            <p:childTnLst>
                              <p:par>
                                <p:cTn id="34" presetID="2" presetClass="entr" presetSubtype="8" fill="hold" nodeType="after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20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4000"/>
                            </p:stCondLst>
                            <p:childTnLst>
                              <p:par>
                                <p:cTn id="39" presetID="2" presetClass="entr" presetSubtype="8" fill="hold" nodeType="after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2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6000"/>
                            </p:stCondLst>
                            <p:childTnLst>
                              <p:par>
                                <p:cTn id="44" presetID="8" presetClass="entr" presetSubtype="16" fill="hold" nodeType="after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diamond(in)">
                                      <p:cBhvr>
                                        <p:cTn id="4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HISTORICAL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5</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1143000" y="1066800"/>
            <a:ext cx="5816721" cy="1200329"/>
          </a:xfrm>
          <a:prstGeom prst="rect">
            <a:avLst/>
          </a:prstGeom>
          <a:noFill/>
        </p:spPr>
        <p:txBody>
          <a:bodyPr wrap="square" rtlCol="0">
            <a:spAutoFit/>
          </a:bodyPr>
          <a:lstStyle/>
          <a:p>
            <a:r>
              <a:rPr lang="en-US" dirty="0">
                <a:solidFill>
                  <a:schemeClr val="accent1"/>
                </a:solidFill>
              </a:rPr>
              <a:t>PASSENGER TRANSPORT – URBAN</a:t>
            </a:r>
          </a:p>
          <a:p>
            <a:r>
              <a:rPr lang="en-US" dirty="0">
                <a:solidFill>
                  <a:schemeClr val="accent1"/>
                </a:solidFill>
              </a:rPr>
              <a:t>	ROOSEVELT ISLAND TRAM NEW YORK</a:t>
            </a:r>
          </a:p>
          <a:p>
            <a:r>
              <a:rPr lang="en-US" dirty="0">
                <a:solidFill>
                  <a:schemeClr val="accent1"/>
                </a:solidFill>
              </a:rPr>
              <a:t>		</a:t>
            </a:r>
          </a:p>
          <a:p>
            <a:endParaRPr lang="en-US" dirty="0">
              <a:solidFill>
                <a:schemeClr val="accent1"/>
              </a:solidFill>
            </a:endParaRPr>
          </a:p>
        </p:txBody>
      </p:sp>
      <p:pic>
        <p:nvPicPr>
          <p:cNvPr id="21506" name="Picture 2" descr="C:\PROJ\RIOC\354-5162-002 Roosevelt Island Tramway Modernization\Photo\Poma Pics 20110104\01_Rights POMA-Jonas Cuéni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00200" y="1676400"/>
            <a:ext cx="5791200" cy="3861039"/>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Resource Info\DCC\MandalayBayPics\MA_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600200"/>
            <a:ext cx="3603625" cy="1906587"/>
          </a:xfrm>
          <a:prstGeom prst="rect">
            <a:avLst/>
          </a:prstGeom>
          <a:noFill/>
        </p:spPr>
      </p:pic>
      <p:pic>
        <p:nvPicPr>
          <p:cNvPr id="1026" name="Picture 2" descr="C:\SCJ\Logo\New ESG Logo\Cover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HISTORICAL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6</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1066800" y="990600"/>
            <a:ext cx="7315200" cy="2862322"/>
          </a:xfrm>
          <a:prstGeom prst="rect">
            <a:avLst/>
          </a:prstGeom>
          <a:noFill/>
        </p:spPr>
        <p:txBody>
          <a:bodyPr wrap="square" rtlCol="0">
            <a:spAutoFit/>
          </a:bodyPr>
          <a:lstStyle/>
          <a:p>
            <a:r>
              <a:rPr lang="en-US" dirty="0">
                <a:solidFill>
                  <a:schemeClr val="accent1"/>
                </a:solidFill>
              </a:rPr>
              <a:t>PASSENGER TRANSPORT – AUTOMATED PEOPLE MOVERS</a:t>
            </a:r>
          </a:p>
          <a:p>
            <a:r>
              <a:rPr lang="en-US" dirty="0">
                <a:solidFill>
                  <a:schemeClr val="accent1"/>
                </a:solidFill>
              </a:rPr>
              <a:t>	CIRCUS CIRCUS SHUTTLE LAS VEGAS – 1981</a:t>
            </a:r>
          </a:p>
          <a:p>
            <a:r>
              <a:rPr lang="en-US" dirty="0">
                <a:solidFill>
                  <a:schemeClr val="accent1"/>
                </a:solidFill>
              </a:rPr>
              <a:t>	MUD ISLAND MONORAIL MEMPHIS, TN – 1982</a:t>
            </a:r>
          </a:p>
          <a:p>
            <a:r>
              <a:rPr lang="en-US" dirty="0">
                <a:solidFill>
                  <a:schemeClr val="accent1"/>
                </a:solidFill>
              </a:rPr>
              <a:t>	CINCINNATI AIRPORT			- 1994</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22531" name="Picture 3" descr="F:\Resource Info\DCC\MexicoCityPics\1 48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43400" y="2438400"/>
            <a:ext cx="4114800" cy="2743200"/>
          </a:xfrm>
          <a:prstGeom prst="rect">
            <a:avLst/>
          </a:prstGeom>
          <a:noFill/>
        </p:spPr>
      </p:pic>
      <p:pic>
        <p:nvPicPr>
          <p:cNvPr id="22532" name="Picture 4" descr="Zurich AP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95400" y="3810000"/>
            <a:ext cx="2733675" cy="1800225"/>
          </a:xfrm>
          <a:prstGeom prst="rect">
            <a:avLst/>
          </a:prstGeom>
          <a:noFill/>
          <a:ln w="9525">
            <a:noFill/>
            <a:miter lim="800000"/>
            <a:headEnd/>
            <a:tailEnd/>
          </a:ln>
        </p:spPr>
      </p:pic>
      <p:sp>
        <p:nvSpPr>
          <p:cNvPr id="11" name="TextBox 10"/>
          <p:cNvSpPr txBox="1"/>
          <p:nvPr/>
        </p:nvSpPr>
        <p:spPr>
          <a:xfrm>
            <a:off x="5334000" y="5181600"/>
            <a:ext cx="2286000" cy="307777"/>
          </a:xfrm>
          <a:prstGeom prst="rect">
            <a:avLst/>
          </a:prstGeom>
          <a:noFill/>
        </p:spPr>
        <p:txBody>
          <a:bodyPr wrap="square" rtlCol="0">
            <a:spAutoFit/>
          </a:bodyPr>
          <a:lstStyle/>
          <a:p>
            <a:r>
              <a:rPr lang="en-US" sz="1400" dirty="0">
                <a:solidFill>
                  <a:schemeClr val="accent1"/>
                </a:solidFill>
              </a:rPr>
              <a:t>Mexico City Airport</a:t>
            </a:r>
          </a:p>
        </p:txBody>
      </p:sp>
      <p:sp>
        <p:nvSpPr>
          <p:cNvPr id="12" name="TextBox 11"/>
          <p:cNvSpPr txBox="1"/>
          <p:nvPr/>
        </p:nvSpPr>
        <p:spPr>
          <a:xfrm>
            <a:off x="2819400" y="5638800"/>
            <a:ext cx="2286000" cy="307777"/>
          </a:xfrm>
          <a:prstGeom prst="rect">
            <a:avLst/>
          </a:prstGeom>
          <a:noFill/>
        </p:spPr>
        <p:txBody>
          <a:bodyPr wrap="square" rtlCol="0">
            <a:spAutoFit/>
          </a:bodyPr>
          <a:lstStyle/>
          <a:p>
            <a:r>
              <a:rPr lang="en-US" sz="1400" dirty="0">
                <a:solidFill>
                  <a:schemeClr val="accent1"/>
                </a:solidFill>
              </a:rPr>
              <a:t>Zurich Airport</a:t>
            </a:r>
          </a:p>
        </p:txBody>
      </p:sp>
      <p:sp>
        <p:nvSpPr>
          <p:cNvPr id="13" name="TextBox 12"/>
          <p:cNvSpPr txBox="1"/>
          <p:nvPr/>
        </p:nvSpPr>
        <p:spPr>
          <a:xfrm>
            <a:off x="1447800" y="3505200"/>
            <a:ext cx="2286000" cy="307777"/>
          </a:xfrm>
          <a:prstGeom prst="rect">
            <a:avLst/>
          </a:prstGeom>
          <a:noFill/>
        </p:spPr>
        <p:txBody>
          <a:bodyPr wrap="square" rtlCol="0">
            <a:spAutoFit/>
          </a:bodyPr>
          <a:lstStyle/>
          <a:p>
            <a:r>
              <a:rPr lang="en-US" sz="1400" dirty="0">
                <a:solidFill>
                  <a:schemeClr val="accent1"/>
                </a:solidFill>
              </a:rPr>
              <a:t>Mandalay Bay</a:t>
            </a: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2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22530"/>
                                        </p:tgtEl>
                                        <p:attrNameLst>
                                          <p:attrName>style.visibility</p:attrName>
                                        </p:attrNameLst>
                                      </p:cBhvr>
                                      <p:to>
                                        <p:strVal val="visible"/>
                                      </p:to>
                                    </p:set>
                                    <p:anim calcmode="lin" valueType="num">
                                      <p:cBhvr additive="base">
                                        <p:cTn id="27" dur="2000" fill="hold"/>
                                        <p:tgtEl>
                                          <p:spTgt spid="22530"/>
                                        </p:tgtEl>
                                        <p:attrNameLst>
                                          <p:attrName>ppt_x</p:attrName>
                                        </p:attrNameLst>
                                      </p:cBhvr>
                                      <p:tavLst>
                                        <p:tav tm="0">
                                          <p:val>
                                            <p:strVal val="0-#ppt_w/2"/>
                                          </p:val>
                                        </p:tav>
                                        <p:tav tm="100000">
                                          <p:val>
                                            <p:strVal val="#ppt_x"/>
                                          </p:val>
                                        </p:tav>
                                      </p:tavLst>
                                    </p:anim>
                                    <p:anim calcmode="lin" valueType="num">
                                      <p:cBhvr additive="base">
                                        <p:cTn id="28" dur="2000" fill="hold"/>
                                        <p:tgtEl>
                                          <p:spTgt spid="22530"/>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000" fill="hold"/>
                                        <p:tgtEl>
                                          <p:spTgt spid="13"/>
                                        </p:tgtEl>
                                        <p:attrNameLst>
                                          <p:attrName>ppt_x</p:attrName>
                                        </p:attrNameLst>
                                      </p:cBhvr>
                                      <p:tavLst>
                                        <p:tav tm="0">
                                          <p:val>
                                            <p:strVal val="0-#ppt_w/2"/>
                                          </p:val>
                                        </p:tav>
                                        <p:tav tm="100000">
                                          <p:val>
                                            <p:strVal val="#ppt_x"/>
                                          </p:val>
                                        </p:tav>
                                      </p:tavLst>
                                    </p:anim>
                                    <p:anim calcmode="lin" valueType="num">
                                      <p:cBhvr additive="base">
                                        <p:cTn id="33" dur="2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2" fill="hold" nodeType="afterEffect">
                                  <p:stCondLst>
                                    <p:cond delay="0"/>
                                  </p:stCondLst>
                                  <p:childTnLst>
                                    <p:set>
                                      <p:cBhvr>
                                        <p:cTn id="36" dur="1" fill="hold">
                                          <p:stCondLst>
                                            <p:cond delay="0"/>
                                          </p:stCondLst>
                                        </p:cTn>
                                        <p:tgtEl>
                                          <p:spTgt spid="22531"/>
                                        </p:tgtEl>
                                        <p:attrNameLst>
                                          <p:attrName>style.visibility</p:attrName>
                                        </p:attrNameLst>
                                      </p:cBhvr>
                                      <p:to>
                                        <p:strVal val="visible"/>
                                      </p:to>
                                    </p:set>
                                    <p:anim calcmode="lin" valueType="num">
                                      <p:cBhvr additive="base">
                                        <p:cTn id="37" dur="2000" fill="hold"/>
                                        <p:tgtEl>
                                          <p:spTgt spid="22531"/>
                                        </p:tgtEl>
                                        <p:attrNameLst>
                                          <p:attrName>ppt_x</p:attrName>
                                        </p:attrNameLst>
                                      </p:cBhvr>
                                      <p:tavLst>
                                        <p:tav tm="0">
                                          <p:val>
                                            <p:strVal val="1+#ppt_w/2"/>
                                          </p:val>
                                        </p:tav>
                                        <p:tav tm="100000">
                                          <p:val>
                                            <p:strVal val="#ppt_x"/>
                                          </p:val>
                                        </p:tav>
                                      </p:tavLst>
                                    </p:anim>
                                    <p:anim calcmode="lin" valueType="num">
                                      <p:cBhvr additive="base">
                                        <p:cTn id="38" dur="2000" fill="hold"/>
                                        <p:tgtEl>
                                          <p:spTgt spid="22531"/>
                                        </p:tgtEl>
                                        <p:attrNameLst>
                                          <p:attrName>ppt_y</p:attrName>
                                        </p:attrNameLst>
                                      </p:cBhvr>
                                      <p:tavLst>
                                        <p:tav tm="0">
                                          <p:val>
                                            <p:strVal val="#ppt_y"/>
                                          </p:val>
                                        </p:tav>
                                        <p:tav tm="100000">
                                          <p:val>
                                            <p:strVal val="#ppt_y"/>
                                          </p:val>
                                        </p:tav>
                                      </p:tavLst>
                                    </p:anim>
                                  </p:childTnLst>
                                </p:cTn>
                              </p:par>
                            </p:childTnLst>
                          </p:cTn>
                        </p:par>
                        <p:par>
                          <p:cTn id="39" fill="hold">
                            <p:stCondLst>
                              <p:cond delay="14000"/>
                            </p:stCondLst>
                            <p:childTnLst>
                              <p:par>
                                <p:cTn id="40" presetID="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000" fill="hold"/>
                                        <p:tgtEl>
                                          <p:spTgt spid="11"/>
                                        </p:tgtEl>
                                        <p:attrNameLst>
                                          <p:attrName>ppt_x</p:attrName>
                                        </p:attrNameLst>
                                      </p:cBhvr>
                                      <p:tavLst>
                                        <p:tav tm="0">
                                          <p:val>
                                            <p:strVal val="1+#ppt_w/2"/>
                                          </p:val>
                                        </p:tav>
                                        <p:tav tm="100000">
                                          <p:val>
                                            <p:strVal val="#ppt_x"/>
                                          </p:val>
                                        </p:tav>
                                      </p:tavLst>
                                    </p:anim>
                                    <p:anim calcmode="lin" valueType="num">
                                      <p:cBhvr additive="base">
                                        <p:cTn id="43" dur="20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6000"/>
                            </p:stCondLst>
                            <p:childTnLst>
                              <p:par>
                                <p:cTn id="45" presetID="2" presetClass="entr" presetSubtype="4" fill="hold" nodeType="afterEffect">
                                  <p:stCondLst>
                                    <p:cond delay="0"/>
                                  </p:stCondLst>
                                  <p:childTnLst>
                                    <p:set>
                                      <p:cBhvr>
                                        <p:cTn id="46" dur="1" fill="hold">
                                          <p:stCondLst>
                                            <p:cond delay="0"/>
                                          </p:stCondLst>
                                        </p:cTn>
                                        <p:tgtEl>
                                          <p:spTgt spid="22532"/>
                                        </p:tgtEl>
                                        <p:attrNameLst>
                                          <p:attrName>style.visibility</p:attrName>
                                        </p:attrNameLst>
                                      </p:cBhvr>
                                      <p:to>
                                        <p:strVal val="visible"/>
                                      </p:to>
                                    </p:set>
                                    <p:anim calcmode="lin" valueType="num">
                                      <p:cBhvr additive="base">
                                        <p:cTn id="47" dur="2000" fill="hold"/>
                                        <p:tgtEl>
                                          <p:spTgt spid="22532"/>
                                        </p:tgtEl>
                                        <p:attrNameLst>
                                          <p:attrName>ppt_x</p:attrName>
                                        </p:attrNameLst>
                                      </p:cBhvr>
                                      <p:tavLst>
                                        <p:tav tm="0">
                                          <p:val>
                                            <p:strVal val="#ppt_x"/>
                                          </p:val>
                                        </p:tav>
                                        <p:tav tm="100000">
                                          <p:val>
                                            <p:strVal val="#ppt_x"/>
                                          </p:val>
                                        </p:tav>
                                      </p:tavLst>
                                    </p:anim>
                                    <p:anim calcmode="lin" valueType="num">
                                      <p:cBhvr additive="base">
                                        <p:cTn id="48" dur="2000" fill="hold"/>
                                        <p:tgtEl>
                                          <p:spTgt spid="22532"/>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ppt_x"/>
                                          </p:val>
                                        </p:tav>
                                        <p:tav tm="100000">
                                          <p:val>
                                            <p:strVal val="#ppt_x"/>
                                          </p:val>
                                        </p:tav>
                                      </p:tavLst>
                                    </p:anim>
                                    <p:anim calcmode="lin" valueType="num">
                                      <p:cBhvr additive="base">
                                        <p:cTn id="5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HISTORICAL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7</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685800" y="1066800"/>
            <a:ext cx="8458200" cy="2862322"/>
          </a:xfrm>
          <a:prstGeom prst="rect">
            <a:avLst/>
          </a:prstGeom>
          <a:noFill/>
        </p:spPr>
        <p:txBody>
          <a:bodyPr wrap="square" rtlCol="0">
            <a:spAutoFit/>
          </a:bodyPr>
          <a:lstStyle/>
          <a:p>
            <a:r>
              <a:rPr lang="en-US" dirty="0">
                <a:solidFill>
                  <a:schemeClr val="accent1"/>
                </a:solidFill>
              </a:rPr>
              <a:t>PASSENGER TRANSPORT – SKI RESORT ROPEWAYS</a:t>
            </a:r>
          </a:p>
          <a:p>
            <a:r>
              <a:rPr lang="en-US" dirty="0">
                <a:solidFill>
                  <a:schemeClr val="accent1"/>
                </a:solidFill>
              </a:rPr>
              <a:t>	FIRST CHAIRLIFT SUN VALLEY IDAHO - 1937</a:t>
            </a:r>
          </a:p>
          <a:p>
            <a:r>
              <a:rPr lang="en-US" dirty="0">
                <a:solidFill>
                  <a:schemeClr val="accent1"/>
                </a:solidFill>
              </a:rPr>
              <a:t>	FIRST DOUBLE CHAIRLIFT BERTHOUD PASS - 1946</a:t>
            </a:r>
          </a:p>
          <a:p>
            <a:r>
              <a:rPr lang="en-US" dirty="0">
                <a:solidFill>
                  <a:schemeClr val="accent1"/>
                </a:solidFill>
              </a:rPr>
              <a:t>	1300 AERIAL SYSTEMS 1960 TO  1990</a:t>
            </a:r>
          </a:p>
          <a:p>
            <a:r>
              <a:rPr lang="en-US" dirty="0">
                <a:solidFill>
                  <a:schemeClr val="accent1"/>
                </a:solidFill>
              </a:rPr>
              <a:t>	FIRST 4-P DETACHABLE CHARILIFT BRECKENRIDGE - 1981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24578" name="Picture 2" descr="File:Ski Lift No 1 chair, Aspen, CO.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09800" y="2667000"/>
            <a:ext cx="2581275" cy="3073924"/>
          </a:xfrm>
          <a:prstGeom prst="rect">
            <a:avLst/>
          </a:prstGeom>
          <a:noFill/>
        </p:spPr>
      </p:pic>
      <p:pic>
        <p:nvPicPr>
          <p:cNvPr id="24580" name="Picture 4" descr="File:Hunter4.jpg">
            <a:hlinkClick r:id="rId7"/>
          </p:cNvPr>
          <p:cNvPicPr>
            <a:picLocks noChangeAspect="1" noChangeArrowheads="1"/>
          </p:cNvPicPr>
          <p:nvPr/>
        </p:nvPicPr>
        <p:blipFill>
          <a:blip r:embed="rId8" cstate="print"/>
          <a:srcRect/>
          <a:stretch>
            <a:fillRect/>
          </a:stretch>
        </p:blipFill>
        <p:spPr bwMode="auto">
          <a:xfrm>
            <a:off x="4953000" y="2667000"/>
            <a:ext cx="3057525" cy="3048001"/>
          </a:xfrm>
          <a:prstGeom prst="rect">
            <a:avLst/>
          </a:prstGeom>
          <a:noFill/>
        </p:spPr>
      </p:pic>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2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8</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4419600" y="1295400"/>
            <a:ext cx="4114800" cy="2308324"/>
          </a:xfrm>
          <a:prstGeom prst="rect">
            <a:avLst/>
          </a:prstGeom>
          <a:noFill/>
        </p:spPr>
        <p:txBody>
          <a:bodyPr wrap="square" rtlCol="0">
            <a:spAutoFit/>
          </a:bodyPr>
          <a:lstStyle/>
          <a:p>
            <a:r>
              <a:rPr lang="en-US" dirty="0">
                <a:solidFill>
                  <a:schemeClr val="accent1"/>
                </a:solidFill>
              </a:rPr>
              <a:t>PRECIOUS METALS – LATE 1800s</a:t>
            </a:r>
          </a:p>
          <a:p>
            <a:endParaRPr lang="en-US" dirty="0">
              <a:solidFill>
                <a:schemeClr val="accent1"/>
              </a:solidFill>
            </a:endParaRP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26625" name="Picture 1"/>
          <p:cNvPicPr>
            <a:picLocks noChangeAspect="1" noChangeArrowheads="1"/>
          </p:cNvPicPr>
          <p:nvPr/>
        </p:nvPicPr>
        <p:blipFill>
          <a:blip r:embed="rId5" cstate="print"/>
          <a:srcRect/>
          <a:stretch>
            <a:fillRect/>
          </a:stretch>
        </p:blipFill>
        <p:spPr bwMode="auto">
          <a:xfrm>
            <a:off x="4495800" y="1600200"/>
            <a:ext cx="4013200" cy="3009900"/>
          </a:xfrm>
          <a:prstGeom prst="rect">
            <a:avLst/>
          </a:prstGeom>
          <a:noFill/>
          <a:ln w="9525">
            <a:noFill/>
            <a:miter lim="800000"/>
            <a:headEnd/>
            <a:tailEnd/>
          </a:ln>
          <a:effectLst/>
        </p:spPr>
      </p:pic>
      <p:pic>
        <p:nvPicPr>
          <p:cNvPr id="26629" name="Picture 5" descr="http://www.coloradoskihistory.com/images/berthoudpass_firstlodg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2971800"/>
            <a:ext cx="3872116" cy="2498725"/>
          </a:xfrm>
          <a:prstGeom prst="rect">
            <a:avLst/>
          </a:prstGeom>
          <a:noFill/>
        </p:spPr>
      </p:pic>
      <p:sp>
        <p:nvSpPr>
          <p:cNvPr id="11" name="Rectangle 10"/>
          <p:cNvSpPr/>
          <p:nvPr/>
        </p:nvSpPr>
        <p:spPr>
          <a:xfrm>
            <a:off x="1143000" y="2590800"/>
            <a:ext cx="2714205" cy="369332"/>
          </a:xfrm>
          <a:prstGeom prst="rect">
            <a:avLst/>
          </a:prstGeom>
        </p:spPr>
        <p:txBody>
          <a:bodyPr wrap="none">
            <a:spAutoFit/>
          </a:bodyPr>
          <a:lstStyle/>
          <a:p>
            <a:r>
              <a:rPr lang="en-US" dirty="0">
                <a:solidFill>
                  <a:schemeClr val="accent1"/>
                </a:solidFill>
              </a:rPr>
              <a:t>SKIING – POST WWII</a:t>
            </a:r>
          </a:p>
        </p:txBody>
      </p:sp>
    </p:spTree>
  </p:cSld>
  <p:clrMapOvr>
    <a:masterClrMapping/>
  </p:clrMapOvr>
  <p:transition spd="me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5000"/>
                                  </p:stCondLst>
                                  <p:childTnLst>
                                    <p:set>
                                      <p:cBhvr>
                                        <p:cTn id="10" dur="1" fill="hold">
                                          <p:stCondLst>
                                            <p:cond delay="0"/>
                                          </p:stCondLst>
                                        </p:cTn>
                                        <p:tgtEl>
                                          <p:spTgt spid="26625"/>
                                        </p:tgtEl>
                                        <p:attrNameLst>
                                          <p:attrName>style.visibility</p:attrName>
                                        </p:attrNameLst>
                                      </p:cBhvr>
                                      <p:to>
                                        <p:strVal val="visible"/>
                                      </p:to>
                                    </p:set>
                                    <p:anim calcmode="lin" valueType="num">
                                      <p:cBhvr additive="base">
                                        <p:cTn id="11" dur="2000" fill="hold"/>
                                        <p:tgtEl>
                                          <p:spTgt spid="26625"/>
                                        </p:tgtEl>
                                        <p:attrNameLst>
                                          <p:attrName>ppt_x</p:attrName>
                                        </p:attrNameLst>
                                      </p:cBhvr>
                                      <p:tavLst>
                                        <p:tav tm="0">
                                          <p:val>
                                            <p:strVal val="1+#ppt_w/2"/>
                                          </p:val>
                                        </p:tav>
                                        <p:tav tm="100000">
                                          <p:val>
                                            <p:strVal val="#ppt_x"/>
                                          </p:val>
                                        </p:tav>
                                      </p:tavLst>
                                    </p:anim>
                                    <p:anim calcmode="lin" valueType="num">
                                      <p:cBhvr additive="base">
                                        <p:cTn id="12" dur="2000" fill="hold"/>
                                        <p:tgtEl>
                                          <p:spTgt spid="26625"/>
                                        </p:tgtEl>
                                        <p:attrNameLst>
                                          <p:attrName>ppt_y</p:attrName>
                                        </p:attrNameLst>
                                      </p:cBhvr>
                                      <p:tavLst>
                                        <p:tav tm="0">
                                          <p:val>
                                            <p:strVal val="0-#ppt_h/2"/>
                                          </p:val>
                                        </p:tav>
                                        <p:tav tm="100000">
                                          <p:val>
                                            <p:strVal val="#ppt_y"/>
                                          </p:val>
                                        </p:tav>
                                      </p:tavLst>
                                    </p:anim>
                                  </p:childTnLst>
                                </p:cTn>
                              </p:par>
                            </p:childTnLst>
                          </p:cTn>
                        </p:par>
                        <p:par>
                          <p:cTn id="13" fill="hold">
                            <p:stCondLst>
                              <p:cond delay="7000"/>
                            </p:stCondLst>
                            <p:childTnLst>
                              <p:par>
                                <p:cTn id="14" presetID="2" presetClass="entr" presetSubtype="1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0-#ppt_w/2"/>
                                          </p:val>
                                        </p:tav>
                                        <p:tav tm="100000">
                                          <p:val>
                                            <p:strVal val="#ppt_x"/>
                                          </p:val>
                                        </p:tav>
                                      </p:tavLst>
                                    </p:anim>
                                    <p:anim calcmode="lin" valueType="num">
                                      <p:cBhvr additive="base">
                                        <p:cTn id="17" dur="20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5000"/>
                                  </p:stCondLst>
                                  <p:childTnLst>
                                    <p:set>
                                      <p:cBhvr>
                                        <p:cTn id="19" dur="1" fill="hold">
                                          <p:stCondLst>
                                            <p:cond delay="0"/>
                                          </p:stCondLst>
                                        </p:cTn>
                                        <p:tgtEl>
                                          <p:spTgt spid="26629"/>
                                        </p:tgtEl>
                                        <p:attrNameLst>
                                          <p:attrName>style.visibility</p:attrName>
                                        </p:attrNameLst>
                                      </p:cBhvr>
                                      <p:to>
                                        <p:strVal val="visible"/>
                                      </p:to>
                                    </p:set>
                                    <p:anim calcmode="lin" valueType="num">
                                      <p:cBhvr additive="base">
                                        <p:cTn id="20" dur="2000" fill="hold"/>
                                        <p:tgtEl>
                                          <p:spTgt spid="26629"/>
                                        </p:tgtEl>
                                        <p:attrNameLst>
                                          <p:attrName>ppt_x</p:attrName>
                                        </p:attrNameLst>
                                      </p:cBhvr>
                                      <p:tavLst>
                                        <p:tav tm="0">
                                          <p:val>
                                            <p:strVal val="0-#ppt_w/2"/>
                                          </p:val>
                                        </p:tav>
                                        <p:tav tm="100000">
                                          <p:val>
                                            <p:strVal val="#ppt_x"/>
                                          </p:val>
                                        </p:tav>
                                      </p:tavLst>
                                    </p:anim>
                                    <p:anim calcmode="lin" valueType="num">
                                      <p:cBhvr additive="base">
                                        <p:cTn id="21" dur="20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CJ\Logo\New ESG Logo\Cover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562600"/>
            <a:ext cx="2193032" cy="911225"/>
          </a:xfrm>
          <a:prstGeom prst="rect">
            <a:avLst/>
          </a:prstGeom>
          <a:noFill/>
        </p:spPr>
      </p:pic>
      <p:sp>
        <p:nvSpPr>
          <p:cNvPr id="3" name="Content Placeholder 2"/>
          <p:cNvSpPr>
            <a:spLocks noGrp="1"/>
          </p:cNvSpPr>
          <p:nvPr>
            <p:ph idx="1"/>
          </p:nvPr>
        </p:nvSpPr>
        <p:spPr>
          <a:xfrm>
            <a:off x="381000" y="530352"/>
            <a:ext cx="8305800" cy="841248"/>
          </a:xfrm>
        </p:spPr>
        <p:txBody>
          <a:bodyPr/>
          <a:lstStyle/>
          <a:p>
            <a:pPr algn="ctr">
              <a:buNone/>
            </a:pPr>
            <a:r>
              <a:rPr lang="en-US" b="1" u="sng" dirty="0">
                <a:solidFill>
                  <a:schemeClr val="accent1"/>
                </a:solidFill>
              </a:rPr>
              <a:t>MARKET IMPACTS</a:t>
            </a:r>
          </a:p>
        </p:txBody>
      </p:sp>
      <p:sp>
        <p:nvSpPr>
          <p:cNvPr id="4" name="Date Placeholder 3"/>
          <p:cNvSpPr>
            <a:spLocks noGrp="1"/>
          </p:cNvSpPr>
          <p:nvPr>
            <p:ph type="dt" sz="half" idx="10"/>
          </p:nvPr>
        </p:nvSpPr>
        <p:spPr>
          <a:xfrm>
            <a:off x="3962400" y="6096000"/>
            <a:ext cx="1337928" cy="381000"/>
          </a:xfrm>
        </p:spPr>
        <p:txBody>
          <a:bodyPr/>
          <a:lstStyle/>
          <a:p>
            <a:r>
              <a:rPr lang="en-US" dirty="0"/>
              <a:t>10/27/2011</a:t>
            </a:r>
          </a:p>
        </p:txBody>
      </p:sp>
      <p:sp>
        <p:nvSpPr>
          <p:cNvPr id="5" name="Slide Number Placeholder 4"/>
          <p:cNvSpPr>
            <a:spLocks noGrp="1"/>
          </p:cNvSpPr>
          <p:nvPr>
            <p:ph type="sldNum" sz="quarter" idx="12"/>
          </p:nvPr>
        </p:nvSpPr>
        <p:spPr/>
        <p:txBody>
          <a:bodyPr/>
          <a:lstStyle/>
          <a:p>
            <a:fld id="{C20AF15E-8C71-4CF5-A68B-7949C8C8DD16}" type="slidenum">
              <a:rPr lang="en-US" smtClean="0"/>
              <a:pPr/>
              <a:t>9</a:t>
            </a:fld>
            <a:endParaRPr lang="en-US" dirty="0"/>
          </a:p>
        </p:txBody>
      </p:sp>
      <p:sp>
        <p:nvSpPr>
          <p:cNvPr id="6" name="Footer Placeholder 5"/>
          <p:cNvSpPr>
            <a:spLocks noGrp="1"/>
          </p:cNvSpPr>
          <p:nvPr>
            <p:ph type="ftr" sz="quarter" idx="11"/>
          </p:nvPr>
        </p:nvSpPr>
        <p:spPr>
          <a:xfrm>
            <a:off x="6172200" y="6248400"/>
            <a:ext cx="2176128" cy="228600"/>
          </a:xfrm>
        </p:spPr>
        <p:txBody>
          <a:bodyPr/>
          <a:lstStyle/>
          <a:p>
            <a:r>
              <a:rPr lang="en-US" dirty="0"/>
              <a:t>Jim Fletcher, P.E.</a:t>
            </a:r>
          </a:p>
        </p:txBody>
      </p:sp>
      <p:sp>
        <p:nvSpPr>
          <p:cNvPr id="9" name="TextBox 8"/>
          <p:cNvSpPr txBox="1"/>
          <p:nvPr/>
        </p:nvSpPr>
        <p:spPr>
          <a:xfrm>
            <a:off x="381000" y="1066800"/>
            <a:ext cx="8458200" cy="2031325"/>
          </a:xfrm>
          <a:prstGeom prst="rect">
            <a:avLst/>
          </a:prstGeom>
          <a:noFill/>
        </p:spPr>
        <p:txBody>
          <a:bodyPr wrap="square" rtlCol="0">
            <a:spAutoFit/>
          </a:bodyPr>
          <a:lstStyle/>
          <a:p>
            <a:pPr algn="ctr"/>
            <a:r>
              <a:rPr lang="en-US" dirty="0">
                <a:solidFill>
                  <a:schemeClr val="accent1"/>
                </a:solidFill>
              </a:rPr>
              <a:t>SKIING</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r>
              <a:rPr lang="en-US" dirty="0">
                <a:solidFill>
                  <a:schemeClr val="accent1"/>
                </a:solidFill>
              </a:rPr>
              <a:t>		</a:t>
            </a:r>
          </a:p>
          <a:p>
            <a:endParaRPr lang="en-US" dirty="0">
              <a:solidFill>
                <a:schemeClr val="accent1"/>
              </a:solidFill>
            </a:endParaRPr>
          </a:p>
        </p:txBody>
      </p:sp>
      <p:pic>
        <p:nvPicPr>
          <p:cNvPr id="27650" name="Picture 2" descr="2010 Lift Number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7399" y="1447800"/>
            <a:ext cx="5638801" cy="4364552"/>
          </a:xfrm>
          <a:prstGeom prst="rect">
            <a:avLst/>
          </a:prstGeom>
          <a:noFill/>
          <a:ln w="9525">
            <a:noFill/>
            <a:miter lim="800000"/>
            <a:headEnd/>
            <a:tailEnd/>
          </a:ln>
        </p:spPr>
      </p:pic>
      <p:sp>
        <p:nvSpPr>
          <p:cNvPr id="10" name="Rectangle 9"/>
          <p:cNvSpPr/>
          <p:nvPr/>
        </p:nvSpPr>
        <p:spPr>
          <a:xfrm>
            <a:off x="2895600" y="5562600"/>
            <a:ext cx="4572000" cy="461665"/>
          </a:xfrm>
          <a:prstGeom prst="rect">
            <a:avLst/>
          </a:prstGeom>
        </p:spPr>
        <p:txBody>
          <a:bodyPr>
            <a:spAutoFit/>
          </a:bodyPr>
          <a:lstStyle/>
          <a:p>
            <a:r>
              <a:rPr lang="en-US" sz="800" dirty="0"/>
              <a:t>National Ski Areas Associate, </a:t>
            </a:r>
            <a:r>
              <a:rPr lang="en-US" sz="800" u="sng" dirty="0">
                <a:hlinkClick r:id="rId6"/>
              </a:rPr>
              <a:t>www.nsaa.org</a:t>
            </a:r>
            <a:r>
              <a:rPr lang="en-US" sz="800" dirty="0"/>
              <a:t> Active Tramway Database, Sid Roslund, Technical Director, 133 South Van Gordon St, Suite 300, Lakewood, CO. 80228, (303) 987-1111, sidr@nsaa.org. </a:t>
            </a:r>
          </a:p>
        </p:txBody>
      </p:sp>
    </p:spTree>
  </p:cSld>
  <p:clrMapOvr>
    <a:masterClrMapping/>
  </p:clrMapOvr>
  <p:transition spd="med">
    <p:sndAc>
      <p:stSnd>
        <p:snd r:embed="rId3" name="arrow.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3978</Words>
  <Application>Microsoft Macintosh PowerPoint</Application>
  <PresentationFormat>Bildschirmpräsentation (4:3)</PresentationFormat>
  <Paragraphs>682</Paragraphs>
  <Slides>28</Slides>
  <Notes>28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Verdana</vt:lpstr>
      <vt:lpstr>Wingdings</vt:lpstr>
      <vt:lpstr>Wingdings 2</vt:lpstr>
      <vt:lpstr>Aspect</vt:lpstr>
      <vt:lpstr>ROPEWAYS IN NORTH AMERICA  IMPACTS, BENEFITS AND OUTLOOK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JimF</dc:creator>
  <cp:lastModifiedBy>Praxis Mediamacs</cp:lastModifiedBy>
  <cp:revision>257</cp:revision>
  <dcterms:created xsi:type="dcterms:W3CDTF">2011-08-04T20:35:54Z</dcterms:created>
  <dcterms:modified xsi:type="dcterms:W3CDTF">2023-12-19T14:27:15Z</dcterms:modified>
</cp:coreProperties>
</file>