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8" r:id="rId2"/>
    <p:sldId id="284" r:id="rId3"/>
    <p:sldId id="267" r:id="rId4"/>
    <p:sldId id="268" r:id="rId5"/>
    <p:sldId id="291" r:id="rId6"/>
    <p:sldId id="292" r:id="rId7"/>
    <p:sldId id="273" r:id="rId8"/>
    <p:sldId id="269" r:id="rId9"/>
    <p:sldId id="294" r:id="rId10"/>
    <p:sldId id="259" r:id="rId11"/>
    <p:sldId id="272" r:id="rId12"/>
    <p:sldId id="274" r:id="rId13"/>
    <p:sldId id="262" r:id="rId14"/>
    <p:sldId id="261" r:id="rId15"/>
    <p:sldId id="271" r:id="rId16"/>
    <p:sldId id="275" r:id="rId17"/>
    <p:sldId id="263" r:id="rId18"/>
    <p:sldId id="295" r:id="rId19"/>
    <p:sldId id="278" r:id="rId20"/>
    <p:sldId id="282" r:id="rId21"/>
    <p:sldId id="288" r:id="rId22"/>
    <p:sldId id="287" r:id="rId23"/>
    <p:sldId id="293" r:id="rId24"/>
    <p:sldId id="289" r:id="rId25"/>
    <p:sldId id="290" r:id="rId26"/>
    <p:sldId id="266" r:id="rId27"/>
    <p:sldId id="286" r:id="rId28"/>
  </p:sldIdLst>
  <p:sldSz cx="12192000" cy="6858000"/>
  <p:notesSz cx="7104063" cy="10234613"/>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 mitjà 2 - èmfasi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1905" autoAdjust="0"/>
  </p:normalViewPr>
  <p:slideViewPr>
    <p:cSldViewPr snapToGrid="0">
      <p:cViewPr varScale="1">
        <p:scale>
          <a:sx n="104" d="100"/>
          <a:sy n="104" d="100"/>
        </p:scale>
        <p:origin x="1160" y="192"/>
      </p:cViewPr>
      <p:guideLst/>
    </p:cSldViewPr>
  </p:slideViewPr>
  <p:notesTextViewPr>
    <p:cViewPr>
      <p:scale>
        <a:sx n="1" d="1"/>
        <a:sy n="1" d="1"/>
      </p:scale>
      <p:origin x="0" y="0"/>
    </p:cViewPr>
  </p:notesTextViewPr>
  <p:sorterViewPr>
    <p:cViewPr>
      <p:scale>
        <a:sx n="100" d="100"/>
        <a:sy n="100" d="100"/>
      </p:scale>
      <p:origin x="0" y="-13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1" y="1"/>
            <a:ext cx="3078163" cy="512763"/>
          </a:xfrm>
          <a:prstGeom prst="rect">
            <a:avLst/>
          </a:prstGeom>
        </p:spPr>
        <p:txBody>
          <a:bodyPr vert="horz" lIns="91431" tIns="45715" rIns="91431" bIns="45715" rtlCol="0"/>
          <a:lstStyle>
            <a:lvl1pPr algn="l">
              <a:defRPr sz="1200"/>
            </a:lvl1pPr>
          </a:lstStyle>
          <a:p>
            <a:endParaRPr lang="ca-ES"/>
          </a:p>
        </p:txBody>
      </p:sp>
      <p:sp>
        <p:nvSpPr>
          <p:cNvPr id="3" name="Contenidor de data 2"/>
          <p:cNvSpPr>
            <a:spLocks noGrp="1"/>
          </p:cNvSpPr>
          <p:nvPr>
            <p:ph type="dt" idx="1"/>
          </p:nvPr>
        </p:nvSpPr>
        <p:spPr>
          <a:xfrm>
            <a:off x="4024313" y="1"/>
            <a:ext cx="3078162" cy="512763"/>
          </a:xfrm>
          <a:prstGeom prst="rect">
            <a:avLst/>
          </a:prstGeom>
        </p:spPr>
        <p:txBody>
          <a:bodyPr vert="horz" lIns="91431" tIns="45715" rIns="91431" bIns="45715" rtlCol="0"/>
          <a:lstStyle>
            <a:lvl1pPr algn="r">
              <a:defRPr sz="1200"/>
            </a:lvl1pPr>
          </a:lstStyle>
          <a:p>
            <a:fld id="{E5EBC19E-0C2C-49A7-90AA-3B46E9970752}" type="datetimeFigureOut">
              <a:rPr lang="ca-ES" smtClean="0"/>
              <a:t>14/12/23</a:t>
            </a:fld>
            <a:endParaRPr lang="ca-ES"/>
          </a:p>
        </p:txBody>
      </p:sp>
      <p:sp>
        <p:nvSpPr>
          <p:cNvPr id="4" name="Contenidor d'imatge de diapositiva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31" tIns="45715" rIns="91431" bIns="45715" rtlCol="0" anchor="ctr"/>
          <a:lstStyle/>
          <a:p>
            <a:endParaRPr lang="ca-ES"/>
          </a:p>
        </p:txBody>
      </p:sp>
      <p:sp>
        <p:nvSpPr>
          <p:cNvPr id="5" name="Contenidor de notes 4"/>
          <p:cNvSpPr>
            <a:spLocks noGrp="1"/>
          </p:cNvSpPr>
          <p:nvPr>
            <p:ph type="body" sz="quarter" idx="3"/>
          </p:nvPr>
        </p:nvSpPr>
        <p:spPr>
          <a:xfrm>
            <a:off x="711200" y="4926013"/>
            <a:ext cx="5683250" cy="4029075"/>
          </a:xfrm>
          <a:prstGeom prst="rect">
            <a:avLst/>
          </a:prstGeom>
        </p:spPr>
        <p:txBody>
          <a:bodyPr vert="horz" lIns="91431" tIns="45715" rIns="91431" bIns="45715" rtlCol="0"/>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6" name="Contenidor de peu de pàgina 5"/>
          <p:cNvSpPr>
            <a:spLocks noGrp="1"/>
          </p:cNvSpPr>
          <p:nvPr>
            <p:ph type="ftr" sz="quarter" idx="4"/>
          </p:nvPr>
        </p:nvSpPr>
        <p:spPr>
          <a:xfrm>
            <a:off x="1" y="9721851"/>
            <a:ext cx="3078163" cy="512763"/>
          </a:xfrm>
          <a:prstGeom prst="rect">
            <a:avLst/>
          </a:prstGeom>
        </p:spPr>
        <p:txBody>
          <a:bodyPr vert="horz" lIns="91431" tIns="45715" rIns="91431" bIns="45715" rtlCol="0" anchor="b"/>
          <a:lstStyle>
            <a:lvl1pPr algn="l">
              <a:defRPr sz="1200"/>
            </a:lvl1pPr>
          </a:lstStyle>
          <a:p>
            <a:endParaRPr lang="ca-ES"/>
          </a:p>
        </p:txBody>
      </p:sp>
      <p:sp>
        <p:nvSpPr>
          <p:cNvPr id="7" name="Contenidor de número de diapositiva 6"/>
          <p:cNvSpPr>
            <a:spLocks noGrp="1"/>
          </p:cNvSpPr>
          <p:nvPr>
            <p:ph type="sldNum" sz="quarter" idx="5"/>
          </p:nvPr>
        </p:nvSpPr>
        <p:spPr>
          <a:xfrm>
            <a:off x="4024313" y="9721851"/>
            <a:ext cx="3078162" cy="512763"/>
          </a:xfrm>
          <a:prstGeom prst="rect">
            <a:avLst/>
          </a:prstGeom>
        </p:spPr>
        <p:txBody>
          <a:bodyPr vert="horz" lIns="91431" tIns="45715" rIns="91431" bIns="45715" rtlCol="0" anchor="b"/>
          <a:lstStyle>
            <a:lvl1pPr algn="r">
              <a:defRPr sz="1200"/>
            </a:lvl1pPr>
          </a:lstStyle>
          <a:p>
            <a:fld id="{C0F72A3D-CC52-48D1-AD1B-6FE53957F139}" type="slidenum">
              <a:rPr lang="ca-ES" smtClean="0"/>
              <a:t>‹Nr.›</a:t>
            </a:fld>
            <a:endParaRPr lang="ca-ES"/>
          </a:p>
        </p:txBody>
      </p:sp>
    </p:spTree>
    <p:extLst>
      <p:ext uri="{BB962C8B-B14F-4D97-AF65-F5344CB8AC3E}">
        <p14:creationId xmlns:p14="http://schemas.microsoft.com/office/powerpoint/2010/main" val="75411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ca-ES" dirty="0" err="1"/>
              <a:t>Good</a:t>
            </a:r>
            <a:r>
              <a:rPr lang="ca-ES" dirty="0"/>
              <a:t> </a:t>
            </a:r>
            <a:r>
              <a:rPr lang="ca-ES" dirty="0" err="1"/>
              <a:t>morning</a:t>
            </a:r>
            <a:r>
              <a:rPr lang="ca-ES" dirty="0"/>
              <a:t> </a:t>
            </a:r>
            <a:r>
              <a:rPr lang="ca-ES" dirty="0" err="1"/>
              <a:t>everybody</a:t>
            </a:r>
            <a:r>
              <a:rPr lang="ca-ES" dirty="0"/>
              <a:t>, </a:t>
            </a:r>
            <a:r>
              <a:rPr lang="en-US" dirty="0"/>
              <a:t>thanks to all of you to for being here</a:t>
            </a:r>
            <a:r>
              <a:rPr lang="ca-ES" dirty="0"/>
              <a:t>. </a:t>
            </a:r>
            <a:r>
              <a:rPr lang="ca-ES" dirty="0" err="1"/>
              <a:t>First</a:t>
            </a:r>
            <a:r>
              <a:rPr lang="ca-ES" dirty="0"/>
              <a:t> of all </a:t>
            </a:r>
            <a:r>
              <a:rPr lang="ca-ES" dirty="0" err="1"/>
              <a:t>thanks</a:t>
            </a:r>
            <a:r>
              <a:rPr lang="ca-ES" dirty="0"/>
              <a:t> to </a:t>
            </a:r>
            <a:r>
              <a:rPr lang="ca-ES" dirty="0" err="1"/>
              <a:t>Mr</a:t>
            </a:r>
            <a:r>
              <a:rPr lang="ca-ES" dirty="0"/>
              <a:t>. </a:t>
            </a:r>
            <a:r>
              <a:rPr lang="en-GB" b="1" dirty="0" err="1"/>
              <a:t>Jörg</a:t>
            </a:r>
            <a:r>
              <a:rPr lang="en-GB" b="1" dirty="0"/>
              <a:t> SCHRÖTTNER</a:t>
            </a:r>
            <a:r>
              <a:rPr lang="ca-ES" dirty="0"/>
              <a:t> </a:t>
            </a:r>
            <a:r>
              <a:rPr lang="en-US" dirty="0"/>
              <a:t>for giving me the opportunity to share with you the evolution of the ski industry.</a:t>
            </a:r>
            <a:endParaRPr lang="ca-ES" dirty="0"/>
          </a:p>
        </p:txBody>
      </p:sp>
      <p:sp>
        <p:nvSpPr>
          <p:cNvPr id="4" name="Contenidor de número de diapositiva 3"/>
          <p:cNvSpPr>
            <a:spLocks noGrp="1"/>
          </p:cNvSpPr>
          <p:nvPr>
            <p:ph type="sldNum" sz="quarter" idx="5"/>
          </p:nvPr>
        </p:nvSpPr>
        <p:spPr/>
        <p:txBody>
          <a:bodyPr/>
          <a:lstStyle/>
          <a:p>
            <a:fld id="{C0F72A3D-CC52-48D1-AD1B-6FE53957F139}" type="slidenum">
              <a:rPr lang="ca-ES" smtClean="0"/>
              <a:t>1</a:t>
            </a:fld>
            <a:endParaRPr lang="ca-ES"/>
          </a:p>
        </p:txBody>
      </p:sp>
    </p:spTree>
    <p:extLst>
      <p:ext uri="{BB962C8B-B14F-4D97-AF65-F5344CB8AC3E}">
        <p14:creationId xmlns:p14="http://schemas.microsoft.com/office/powerpoint/2010/main" val="4931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US" dirty="0"/>
              <a:t>Here we can see the details for each country and each season</a:t>
            </a:r>
            <a:endParaRPr lang="ca-ES" dirty="0"/>
          </a:p>
        </p:txBody>
      </p:sp>
      <p:sp>
        <p:nvSpPr>
          <p:cNvPr id="4" name="Contenidor de número de diapositiva 3"/>
          <p:cNvSpPr>
            <a:spLocks noGrp="1"/>
          </p:cNvSpPr>
          <p:nvPr>
            <p:ph type="sldNum" sz="quarter" idx="5"/>
          </p:nvPr>
        </p:nvSpPr>
        <p:spPr/>
        <p:txBody>
          <a:bodyPr/>
          <a:lstStyle/>
          <a:p>
            <a:fld id="{C0F72A3D-CC52-48D1-AD1B-6FE53957F139}" type="slidenum">
              <a:rPr lang="ca-ES" smtClean="0"/>
              <a:t>10</a:t>
            </a:fld>
            <a:endParaRPr lang="ca-ES"/>
          </a:p>
        </p:txBody>
      </p:sp>
    </p:spTree>
    <p:extLst>
      <p:ext uri="{BB962C8B-B14F-4D97-AF65-F5344CB8AC3E}">
        <p14:creationId xmlns:p14="http://schemas.microsoft.com/office/powerpoint/2010/main" val="1519303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US" dirty="0"/>
              <a:t>We can distinguish two groups of countries according to the number of skier-days, those that are above 20 million and those that are below.</a:t>
            </a:r>
          </a:p>
          <a:p>
            <a:r>
              <a:rPr lang="en-US" dirty="0"/>
              <a:t>Here we see the evolution of the big four and that of the sum of the other countries.</a:t>
            </a:r>
          </a:p>
          <a:p>
            <a:r>
              <a:rPr lang="en-US" dirty="0"/>
              <a:t>You can observe the changes in the positions of the countries; Austria-France and Italy-Switzerland</a:t>
            </a:r>
            <a:endParaRPr lang="ca-ES" dirty="0"/>
          </a:p>
        </p:txBody>
      </p:sp>
      <p:sp>
        <p:nvSpPr>
          <p:cNvPr id="4" name="Contenidor de número de diapositiva 3"/>
          <p:cNvSpPr>
            <a:spLocks noGrp="1"/>
          </p:cNvSpPr>
          <p:nvPr>
            <p:ph type="sldNum" sz="quarter" idx="5"/>
          </p:nvPr>
        </p:nvSpPr>
        <p:spPr/>
        <p:txBody>
          <a:bodyPr/>
          <a:lstStyle/>
          <a:p>
            <a:fld id="{C0F72A3D-CC52-48D1-AD1B-6FE53957F139}" type="slidenum">
              <a:rPr lang="ca-ES" smtClean="0"/>
              <a:t>11</a:t>
            </a:fld>
            <a:endParaRPr lang="ca-ES"/>
          </a:p>
        </p:txBody>
      </p:sp>
    </p:spTree>
    <p:extLst>
      <p:ext uri="{BB962C8B-B14F-4D97-AF65-F5344CB8AC3E}">
        <p14:creationId xmlns:p14="http://schemas.microsoft.com/office/powerpoint/2010/main" val="1754382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US" dirty="0"/>
              <a:t>Here we see the evolution of the small countries according to the number of skier-days,</a:t>
            </a:r>
          </a:p>
          <a:p>
            <a:r>
              <a:rPr lang="en-US" dirty="0"/>
              <a:t>some countries have maintained their positions and others have exchanged them.</a:t>
            </a:r>
            <a:endParaRPr lang="ca-ES" dirty="0"/>
          </a:p>
        </p:txBody>
      </p:sp>
      <p:sp>
        <p:nvSpPr>
          <p:cNvPr id="4" name="Contenidor de número de diapositiva 3"/>
          <p:cNvSpPr>
            <a:spLocks noGrp="1"/>
          </p:cNvSpPr>
          <p:nvPr>
            <p:ph type="sldNum" sz="quarter" idx="5"/>
          </p:nvPr>
        </p:nvSpPr>
        <p:spPr/>
        <p:txBody>
          <a:bodyPr/>
          <a:lstStyle/>
          <a:p>
            <a:fld id="{C0F72A3D-CC52-48D1-AD1B-6FE53957F139}" type="slidenum">
              <a:rPr lang="ca-ES" smtClean="0"/>
              <a:t>12</a:t>
            </a:fld>
            <a:endParaRPr lang="ca-ES"/>
          </a:p>
        </p:txBody>
      </p:sp>
    </p:spTree>
    <p:extLst>
      <p:ext uri="{BB962C8B-B14F-4D97-AF65-F5344CB8AC3E}">
        <p14:creationId xmlns:p14="http://schemas.microsoft.com/office/powerpoint/2010/main" val="2031842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US" dirty="0"/>
              <a:t>This table shows detailed by countries the evolution of skier-days between seasons.</a:t>
            </a:r>
          </a:p>
          <a:p>
            <a:r>
              <a:rPr lang="en-US" dirty="0"/>
              <a:t>It is not risky to see the influence of </a:t>
            </a:r>
            <a:r>
              <a:rPr lang="en-US" dirty="0" err="1"/>
              <a:t>meteo</a:t>
            </a:r>
            <a:r>
              <a:rPr lang="en-US" dirty="0"/>
              <a:t> (weather conditions?).</a:t>
            </a:r>
            <a:endParaRPr lang="ca-ES" dirty="0"/>
          </a:p>
        </p:txBody>
      </p:sp>
      <p:sp>
        <p:nvSpPr>
          <p:cNvPr id="4" name="Contenidor de número de diapositiva 3"/>
          <p:cNvSpPr>
            <a:spLocks noGrp="1"/>
          </p:cNvSpPr>
          <p:nvPr>
            <p:ph type="sldNum" sz="quarter" idx="5"/>
          </p:nvPr>
        </p:nvSpPr>
        <p:spPr/>
        <p:txBody>
          <a:bodyPr/>
          <a:lstStyle/>
          <a:p>
            <a:fld id="{C0F72A3D-CC52-48D1-AD1B-6FE53957F139}" type="slidenum">
              <a:rPr lang="ca-ES" smtClean="0"/>
              <a:t>13</a:t>
            </a:fld>
            <a:endParaRPr lang="ca-ES"/>
          </a:p>
        </p:txBody>
      </p:sp>
    </p:spTree>
    <p:extLst>
      <p:ext uri="{BB962C8B-B14F-4D97-AF65-F5344CB8AC3E}">
        <p14:creationId xmlns:p14="http://schemas.microsoft.com/office/powerpoint/2010/main" val="1298136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US" dirty="0"/>
              <a:t>Here we can see the evolution of skier-days from the first station we have information to the last.</a:t>
            </a:r>
          </a:p>
          <a:p>
            <a:r>
              <a:rPr lang="en-US" dirty="0"/>
              <a:t>Seven countries had more skier-days on season 2017-2018 than in season 2005-2006.</a:t>
            </a:r>
          </a:p>
          <a:p>
            <a:r>
              <a:rPr lang="en-US" dirty="0"/>
              <a:t>Be carefully with percentages, 43.39% for Norway means 2,43 millions more of skier-days, 8,35% for Austria means 4,20 millions.</a:t>
            </a:r>
            <a:endParaRPr lang="ca-ES" dirty="0"/>
          </a:p>
        </p:txBody>
      </p:sp>
      <p:sp>
        <p:nvSpPr>
          <p:cNvPr id="4" name="Contenidor de número de diapositiva 3"/>
          <p:cNvSpPr>
            <a:spLocks noGrp="1"/>
          </p:cNvSpPr>
          <p:nvPr>
            <p:ph type="sldNum" sz="quarter" idx="5"/>
          </p:nvPr>
        </p:nvSpPr>
        <p:spPr/>
        <p:txBody>
          <a:bodyPr/>
          <a:lstStyle/>
          <a:p>
            <a:fld id="{C0F72A3D-CC52-48D1-AD1B-6FE53957F139}" type="slidenum">
              <a:rPr lang="ca-ES" smtClean="0"/>
              <a:t>14</a:t>
            </a:fld>
            <a:endParaRPr lang="ca-ES"/>
          </a:p>
        </p:txBody>
      </p:sp>
    </p:spTree>
    <p:extLst>
      <p:ext uri="{BB962C8B-B14F-4D97-AF65-F5344CB8AC3E}">
        <p14:creationId xmlns:p14="http://schemas.microsoft.com/office/powerpoint/2010/main" val="1195636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US" dirty="0"/>
              <a:t>How has the distribution of the cake changed in 13 seasons? </a:t>
            </a:r>
          </a:p>
          <a:p>
            <a:r>
              <a:rPr lang="en-US" dirty="0"/>
              <a:t>The little ones grow a bit, Austria and Italy grow a little bit more and France and Switzerland lose a bit.</a:t>
            </a:r>
            <a:endParaRPr lang="ca-ES" dirty="0"/>
          </a:p>
        </p:txBody>
      </p:sp>
      <p:sp>
        <p:nvSpPr>
          <p:cNvPr id="4" name="Contenidor de número de diapositiva 3"/>
          <p:cNvSpPr>
            <a:spLocks noGrp="1"/>
          </p:cNvSpPr>
          <p:nvPr>
            <p:ph type="sldNum" sz="quarter" idx="5"/>
          </p:nvPr>
        </p:nvSpPr>
        <p:spPr/>
        <p:txBody>
          <a:bodyPr/>
          <a:lstStyle/>
          <a:p>
            <a:fld id="{C0F72A3D-CC52-48D1-AD1B-6FE53957F139}" type="slidenum">
              <a:rPr lang="ca-ES" smtClean="0"/>
              <a:t>15</a:t>
            </a:fld>
            <a:endParaRPr lang="ca-ES"/>
          </a:p>
        </p:txBody>
      </p:sp>
    </p:spTree>
    <p:extLst>
      <p:ext uri="{BB962C8B-B14F-4D97-AF65-F5344CB8AC3E}">
        <p14:creationId xmlns:p14="http://schemas.microsoft.com/office/powerpoint/2010/main" val="3011311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US" dirty="0"/>
              <a:t>How has the distribution of the cake changed in 13 seasons</a:t>
            </a:r>
          </a:p>
          <a:p>
            <a:r>
              <a:rPr lang="en-US" dirty="0"/>
              <a:t>Here Germany, Norway and Sweden go up and the rest go down.</a:t>
            </a:r>
            <a:endParaRPr lang="ca-ES" dirty="0"/>
          </a:p>
        </p:txBody>
      </p:sp>
      <p:sp>
        <p:nvSpPr>
          <p:cNvPr id="4" name="Contenidor de número de diapositiva 3"/>
          <p:cNvSpPr>
            <a:spLocks noGrp="1"/>
          </p:cNvSpPr>
          <p:nvPr>
            <p:ph type="sldNum" sz="quarter" idx="5"/>
          </p:nvPr>
        </p:nvSpPr>
        <p:spPr/>
        <p:txBody>
          <a:bodyPr/>
          <a:lstStyle/>
          <a:p>
            <a:fld id="{C0F72A3D-CC52-48D1-AD1B-6FE53957F139}" type="slidenum">
              <a:rPr lang="ca-ES" smtClean="0"/>
              <a:t>16</a:t>
            </a:fld>
            <a:endParaRPr lang="ca-ES"/>
          </a:p>
        </p:txBody>
      </p:sp>
    </p:spTree>
    <p:extLst>
      <p:ext uri="{BB962C8B-B14F-4D97-AF65-F5344CB8AC3E}">
        <p14:creationId xmlns:p14="http://schemas.microsoft.com/office/powerpoint/2010/main" val="3292930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GB" noProof="0" dirty="0"/>
              <a:t>Here we have the detailed market share for countries and seasons</a:t>
            </a:r>
          </a:p>
        </p:txBody>
      </p:sp>
      <p:sp>
        <p:nvSpPr>
          <p:cNvPr id="4" name="Contenidor de número de diapositiva 3"/>
          <p:cNvSpPr>
            <a:spLocks noGrp="1"/>
          </p:cNvSpPr>
          <p:nvPr>
            <p:ph type="sldNum" sz="quarter" idx="5"/>
          </p:nvPr>
        </p:nvSpPr>
        <p:spPr/>
        <p:txBody>
          <a:bodyPr/>
          <a:lstStyle/>
          <a:p>
            <a:fld id="{C0F72A3D-CC52-48D1-AD1B-6FE53957F139}" type="slidenum">
              <a:rPr lang="ca-ES" smtClean="0"/>
              <a:t>17</a:t>
            </a:fld>
            <a:endParaRPr lang="ca-ES"/>
          </a:p>
        </p:txBody>
      </p:sp>
    </p:spTree>
    <p:extLst>
      <p:ext uri="{BB962C8B-B14F-4D97-AF65-F5344CB8AC3E}">
        <p14:creationId xmlns:p14="http://schemas.microsoft.com/office/powerpoint/2010/main" val="3866290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US" dirty="0"/>
              <a:t>Let’s continue now with the sales figures. As we have said previously we only have information about 10 seasons.</a:t>
            </a:r>
          </a:p>
          <a:p>
            <a:r>
              <a:rPr lang="en-US" dirty="0"/>
              <a:t>Four countries receive  87% and the other 11 receive 3%</a:t>
            </a:r>
            <a:endParaRPr lang="ca-ES" dirty="0"/>
          </a:p>
        </p:txBody>
      </p:sp>
      <p:sp>
        <p:nvSpPr>
          <p:cNvPr id="4" name="Contenidor de número de diapositiva 3"/>
          <p:cNvSpPr>
            <a:spLocks noGrp="1"/>
          </p:cNvSpPr>
          <p:nvPr>
            <p:ph type="sldNum" sz="quarter" idx="5"/>
          </p:nvPr>
        </p:nvSpPr>
        <p:spPr/>
        <p:txBody>
          <a:bodyPr/>
          <a:lstStyle/>
          <a:p>
            <a:fld id="{C0F72A3D-CC52-48D1-AD1B-6FE53957F139}" type="slidenum">
              <a:rPr lang="ca-ES" smtClean="0"/>
              <a:t>18</a:t>
            </a:fld>
            <a:endParaRPr lang="ca-ES"/>
          </a:p>
        </p:txBody>
      </p:sp>
    </p:spTree>
    <p:extLst>
      <p:ext uri="{BB962C8B-B14F-4D97-AF65-F5344CB8AC3E}">
        <p14:creationId xmlns:p14="http://schemas.microsoft.com/office/powerpoint/2010/main" val="4226548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US" dirty="0"/>
              <a:t>Greater amounts but the same distribution.</a:t>
            </a:r>
            <a:endParaRPr lang="ca-ES" dirty="0"/>
          </a:p>
        </p:txBody>
      </p:sp>
      <p:sp>
        <p:nvSpPr>
          <p:cNvPr id="4" name="Contenidor de número de diapositiva 3"/>
          <p:cNvSpPr>
            <a:spLocks noGrp="1"/>
          </p:cNvSpPr>
          <p:nvPr>
            <p:ph type="sldNum" sz="quarter" idx="5"/>
          </p:nvPr>
        </p:nvSpPr>
        <p:spPr/>
        <p:txBody>
          <a:bodyPr/>
          <a:lstStyle/>
          <a:p>
            <a:fld id="{C0F72A3D-CC52-48D1-AD1B-6FE53957F139}" type="slidenum">
              <a:rPr lang="ca-ES" smtClean="0"/>
              <a:t>19</a:t>
            </a:fld>
            <a:endParaRPr lang="ca-ES"/>
          </a:p>
        </p:txBody>
      </p:sp>
    </p:spTree>
    <p:extLst>
      <p:ext uri="{BB962C8B-B14F-4D97-AF65-F5344CB8AC3E}">
        <p14:creationId xmlns:p14="http://schemas.microsoft.com/office/powerpoint/2010/main" val="923239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ca-ES" dirty="0"/>
              <a:t>Let me </a:t>
            </a:r>
            <a:r>
              <a:rPr lang="ca-ES" dirty="0" err="1"/>
              <a:t>start</a:t>
            </a:r>
            <a:r>
              <a:rPr lang="ca-ES" dirty="0"/>
              <a:t> </a:t>
            </a:r>
            <a:r>
              <a:rPr lang="ca-ES" dirty="0" err="1"/>
              <a:t>with</a:t>
            </a:r>
            <a:r>
              <a:rPr lang="ca-ES" dirty="0"/>
              <a:t> a </a:t>
            </a:r>
            <a:r>
              <a:rPr lang="ca-ES" dirty="0" err="1"/>
              <a:t>few</a:t>
            </a:r>
            <a:r>
              <a:rPr lang="ca-ES" dirty="0"/>
              <a:t> </a:t>
            </a:r>
            <a:r>
              <a:rPr lang="ca-ES" dirty="0" err="1"/>
              <a:t>words</a:t>
            </a:r>
            <a:r>
              <a:rPr lang="ca-ES" dirty="0"/>
              <a:t> </a:t>
            </a:r>
            <a:r>
              <a:rPr lang="ca-ES" dirty="0" err="1"/>
              <a:t>about</a:t>
            </a:r>
            <a:r>
              <a:rPr lang="ca-ES" dirty="0"/>
              <a:t> FIANET.</a:t>
            </a:r>
          </a:p>
          <a:p>
            <a:r>
              <a:rPr lang="en-US" dirty="0"/>
              <a:t>Exchange of information, analysis of the new regulations that affect the sector: transport, environment, energy, etc. and its impact on ski resorts, learn from everyone's experience.</a:t>
            </a:r>
            <a:endParaRPr lang="ca-ES" dirty="0"/>
          </a:p>
        </p:txBody>
      </p:sp>
      <p:sp>
        <p:nvSpPr>
          <p:cNvPr id="4" name="Contenidor de número de diapositiva 3"/>
          <p:cNvSpPr>
            <a:spLocks noGrp="1"/>
          </p:cNvSpPr>
          <p:nvPr>
            <p:ph type="sldNum" sz="quarter" idx="5"/>
          </p:nvPr>
        </p:nvSpPr>
        <p:spPr/>
        <p:txBody>
          <a:bodyPr/>
          <a:lstStyle/>
          <a:p>
            <a:fld id="{C0F72A3D-CC52-48D1-AD1B-6FE53957F139}" type="slidenum">
              <a:rPr lang="ca-ES" smtClean="0"/>
              <a:t>2</a:t>
            </a:fld>
            <a:endParaRPr lang="ca-ES"/>
          </a:p>
        </p:txBody>
      </p:sp>
    </p:spTree>
    <p:extLst>
      <p:ext uri="{BB962C8B-B14F-4D97-AF65-F5344CB8AC3E}">
        <p14:creationId xmlns:p14="http://schemas.microsoft.com/office/powerpoint/2010/main" val="215973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US" dirty="0"/>
              <a:t>We can see the evolution of the total number of countries and the evolution of the big four, without taking into account inflation on the left and with inflation on the right.</a:t>
            </a:r>
            <a:endParaRPr lang="ca-ES" dirty="0"/>
          </a:p>
        </p:txBody>
      </p:sp>
      <p:sp>
        <p:nvSpPr>
          <p:cNvPr id="4" name="Contenidor de número de diapositiva 3"/>
          <p:cNvSpPr>
            <a:spLocks noGrp="1"/>
          </p:cNvSpPr>
          <p:nvPr>
            <p:ph type="sldNum" sz="quarter" idx="5"/>
          </p:nvPr>
        </p:nvSpPr>
        <p:spPr/>
        <p:txBody>
          <a:bodyPr/>
          <a:lstStyle/>
          <a:p>
            <a:fld id="{C0F72A3D-CC52-48D1-AD1B-6FE53957F139}" type="slidenum">
              <a:rPr lang="ca-ES" smtClean="0"/>
              <a:t>20</a:t>
            </a:fld>
            <a:endParaRPr lang="ca-ES"/>
          </a:p>
        </p:txBody>
      </p:sp>
    </p:spTree>
    <p:extLst>
      <p:ext uri="{BB962C8B-B14F-4D97-AF65-F5344CB8AC3E}">
        <p14:creationId xmlns:p14="http://schemas.microsoft.com/office/powerpoint/2010/main" val="913652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US" dirty="0"/>
              <a:t>We can see the evolution of the total number of countries and the evolution of small countries, without taking into account inflation on the left and inflation on the right.</a:t>
            </a:r>
            <a:endParaRPr lang="ca-ES" dirty="0"/>
          </a:p>
        </p:txBody>
      </p:sp>
      <p:sp>
        <p:nvSpPr>
          <p:cNvPr id="4" name="Contenidor de número de diapositiva 3"/>
          <p:cNvSpPr>
            <a:spLocks noGrp="1"/>
          </p:cNvSpPr>
          <p:nvPr>
            <p:ph type="sldNum" sz="quarter" idx="5"/>
          </p:nvPr>
        </p:nvSpPr>
        <p:spPr/>
        <p:txBody>
          <a:bodyPr/>
          <a:lstStyle/>
          <a:p>
            <a:fld id="{C0F72A3D-CC52-48D1-AD1B-6FE53957F139}" type="slidenum">
              <a:rPr lang="ca-ES" smtClean="0"/>
              <a:t>21</a:t>
            </a:fld>
            <a:endParaRPr lang="ca-ES"/>
          </a:p>
        </p:txBody>
      </p:sp>
    </p:spTree>
    <p:extLst>
      <p:ext uri="{BB962C8B-B14F-4D97-AF65-F5344CB8AC3E}">
        <p14:creationId xmlns:p14="http://schemas.microsoft.com/office/powerpoint/2010/main" val="410427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US" dirty="0"/>
              <a:t>We see the evolution of the big four and the evolution of small countries, without taking into account inflation on the left and inflation on the right.</a:t>
            </a:r>
            <a:endParaRPr lang="ca-ES" dirty="0"/>
          </a:p>
        </p:txBody>
      </p:sp>
      <p:sp>
        <p:nvSpPr>
          <p:cNvPr id="4" name="Contenidor de número de diapositiva 3"/>
          <p:cNvSpPr>
            <a:spLocks noGrp="1"/>
          </p:cNvSpPr>
          <p:nvPr>
            <p:ph type="sldNum" sz="quarter" idx="5"/>
          </p:nvPr>
        </p:nvSpPr>
        <p:spPr/>
        <p:txBody>
          <a:bodyPr/>
          <a:lstStyle/>
          <a:p>
            <a:fld id="{C0F72A3D-CC52-48D1-AD1B-6FE53957F139}" type="slidenum">
              <a:rPr lang="ca-ES" smtClean="0"/>
              <a:t>22</a:t>
            </a:fld>
            <a:endParaRPr lang="ca-ES"/>
          </a:p>
        </p:txBody>
      </p:sp>
    </p:spTree>
    <p:extLst>
      <p:ext uri="{BB962C8B-B14F-4D97-AF65-F5344CB8AC3E}">
        <p14:creationId xmlns:p14="http://schemas.microsoft.com/office/powerpoint/2010/main" val="1054269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US" dirty="0"/>
              <a:t>We see here the evolution of sales without and with inflation.</a:t>
            </a:r>
          </a:p>
          <a:p>
            <a:r>
              <a:rPr lang="en-US" dirty="0"/>
              <a:t>The impact of inflation in the initial season is 425,84 M€</a:t>
            </a:r>
            <a:endParaRPr lang="ca-ES" dirty="0"/>
          </a:p>
        </p:txBody>
      </p:sp>
      <p:sp>
        <p:nvSpPr>
          <p:cNvPr id="4" name="Contenidor de número de diapositiva 3"/>
          <p:cNvSpPr>
            <a:spLocks noGrp="1"/>
          </p:cNvSpPr>
          <p:nvPr>
            <p:ph type="sldNum" sz="quarter" idx="5"/>
          </p:nvPr>
        </p:nvSpPr>
        <p:spPr/>
        <p:txBody>
          <a:bodyPr/>
          <a:lstStyle/>
          <a:p>
            <a:fld id="{C0F72A3D-CC52-48D1-AD1B-6FE53957F139}" type="slidenum">
              <a:rPr lang="ca-ES" smtClean="0"/>
              <a:t>23</a:t>
            </a:fld>
            <a:endParaRPr lang="ca-ES"/>
          </a:p>
        </p:txBody>
      </p:sp>
    </p:spTree>
    <p:extLst>
      <p:ext uri="{BB962C8B-B14F-4D97-AF65-F5344CB8AC3E}">
        <p14:creationId xmlns:p14="http://schemas.microsoft.com/office/powerpoint/2010/main" val="18559386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US" dirty="0"/>
              <a:t>Have ski days evolved the same as billing? Here we present the information without considering inflation.</a:t>
            </a:r>
            <a:endParaRPr lang="ca-ES" dirty="0"/>
          </a:p>
        </p:txBody>
      </p:sp>
      <p:sp>
        <p:nvSpPr>
          <p:cNvPr id="4" name="Contenidor de número de diapositiva 3"/>
          <p:cNvSpPr>
            <a:spLocks noGrp="1"/>
          </p:cNvSpPr>
          <p:nvPr>
            <p:ph type="sldNum" sz="quarter" idx="5"/>
          </p:nvPr>
        </p:nvSpPr>
        <p:spPr/>
        <p:txBody>
          <a:bodyPr/>
          <a:lstStyle/>
          <a:p>
            <a:fld id="{C0F72A3D-CC52-48D1-AD1B-6FE53957F139}" type="slidenum">
              <a:rPr lang="ca-ES" smtClean="0"/>
              <a:t>24</a:t>
            </a:fld>
            <a:endParaRPr lang="ca-ES"/>
          </a:p>
        </p:txBody>
      </p:sp>
    </p:spTree>
    <p:extLst>
      <p:ext uri="{BB962C8B-B14F-4D97-AF65-F5344CB8AC3E}">
        <p14:creationId xmlns:p14="http://schemas.microsoft.com/office/powerpoint/2010/main" val="2497740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ca-ES" dirty="0"/>
              <a:t>To </a:t>
            </a:r>
            <a:r>
              <a:rPr lang="ca-ES" dirty="0" err="1"/>
              <a:t>continue</a:t>
            </a:r>
            <a:r>
              <a:rPr lang="ca-ES" dirty="0"/>
              <a:t> </a:t>
            </a:r>
            <a:r>
              <a:rPr lang="ca-ES" dirty="0" err="1"/>
              <a:t>with</a:t>
            </a:r>
            <a:r>
              <a:rPr lang="ca-ES" dirty="0"/>
              <a:t> </a:t>
            </a:r>
            <a:r>
              <a:rPr lang="ca-ES" dirty="0" err="1"/>
              <a:t>the</a:t>
            </a:r>
            <a:r>
              <a:rPr lang="ca-ES" dirty="0"/>
              <a:t> </a:t>
            </a:r>
            <a:r>
              <a:rPr lang="ca-ES" dirty="0" err="1"/>
              <a:t>same</a:t>
            </a:r>
            <a:r>
              <a:rPr lang="ca-ES" dirty="0"/>
              <a:t> </a:t>
            </a:r>
            <a:r>
              <a:rPr lang="ca-ES" dirty="0" err="1"/>
              <a:t>comparation</a:t>
            </a:r>
            <a:r>
              <a:rPr lang="ca-ES" dirty="0"/>
              <a:t> </a:t>
            </a:r>
            <a:r>
              <a:rPr lang="ca-ES" dirty="0" err="1"/>
              <a:t>but</a:t>
            </a:r>
            <a:r>
              <a:rPr lang="ca-ES" dirty="0"/>
              <a:t> </a:t>
            </a:r>
            <a:r>
              <a:rPr lang="ca-ES" dirty="0" err="1"/>
              <a:t>with</a:t>
            </a:r>
            <a:r>
              <a:rPr lang="ca-ES" dirty="0"/>
              <a:t> </a:t>
            </a:r>
            <a:r>
              <a:rPr lang="en-US" dirty="0"/>
              <a:t>inflation.</a:t>
            </a:r>
            <a:endParaRPr lang="ca-ES" dirty="0"/>
          </a:p>
        </p:txBody>
      </p:sp>
      <p:sp>
        <p:nvSpPr>
          <p:cNvPr id="4" name="Contenidor de número de diapositiva 3"/>
          <p:cNvSpPr>
            <a:spLocks noGrp="1"/>
          </p:cNvSpPr>
          <p:nvPr>
            <p:ph type="sldNum" sz="quarter" idx="5"/>
          </p:nvPr>
        </p:nvSpPr>
        <p:spPr/>
        <p:txBody>
          <a:bodyPr/>
          <a:lstStyle/>
          <a:p>
            <a:fld id="{C0F72A3D-CC52-48D1-AD1B-6FE53957F139}" type="slidenum">
              <a:rPr lang="ca-ES" smtClean="0"/>
              <a:t>25</a:t>
            </a:fld>
            <a:endParaRPr lang="ca-ES"/>
          </a:p>
        </p:txBody>
      </p:sp>
    </p:spTree>
    <p:extLst>
      <p:ext uri="{BB962C8B-B14F-4D97-AF65-F5344CB8AC3E}">
        <p14:creationId xmlns:p14="http://schemas.microsoft.com/office/powerpoint/2010/main" val="2129133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5"/>
          </p:nvPr>
        </p:nvSpPr>
        <p:spPr/>
        <p:txBody>
          <a:bodyPr/>
          <a:lstStyle/>
          <a:p>
            <a:fld id="{C0F72A3D-CC52-48D1-AD1B-6FE53957F139}" type="slidenum">
              <a:rPr lang="ca-ES" smtClean="0"/>
              <a:t>26</a:t>
            </a:fld>
            <a:endParaRPr lang="ca-ES"/>
          </a:p>
        </p:txBody>
      </p:sp>
    </p:spTree>
    <p:extLst>
      <p:ext uri="{BB962C8B-B14F-4D97-AF65-F5344CB8AC3E}">
        <p14:creationId xmlns:p14="http://schemas.microsoft.com/office/powerpoint/2010/main" val="4277672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5"/>
          </p:nvPr>
        </p:nvSpPr>
        <p:spPr/>
        <p:txBody>
          <a:bodyPr/>
          <a:lstStyle/>
          <a:p>
            <a:fld id="{C0F72A3D-CC52-48D1-AD1B-6FE53957F139}" type="slidenum">
              <a:rPr lang="ca-ES" smtClean="0"/>
              <a:t>27</a:t>
            </a:fld>
            <a:endParaRPr lang="ca-ES"/>
          </a:p>
        </p:txBody>
      </p:sp>
    </p:spTree>
    <p:extLst>
      <p:ext uri="{BB962C8B-B14F-4D97-AF65-F5344CB8AC3E}">
        <p14:creationId xmlns:p14="http://schemas.microsoft.com/office/powerpoint/2010/main" val="392962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5"/>
          </p:nvPr>
        </p:nvSpPr>
        <p:spPr/>
        <p:txBody>
          <a:bodyPr/>
          <a:lstStyle/>
          <a:p>
            <a:fld id="{C0F72A3D-CC52-48D1-AD1B-6FE53957F139}" type="slidenum">
              <a:rPr lang="ca-ES" smtClean="0"/>
              <a:t>3</a:t>
            </a:fld>
            <a:endParaRPr lang="ca-ES"/>
          </a:p>
        </p:txBody>
      </p:sp>
    </p:spTree>
    <p:extLst>
      <p:ext uri="{BB962C8B-B14F-4D97-AF65-F5344CB8AC3E}">
        <p14:creationId xmlns:p14="http://schemas.microsoft.com/office/powerpoint/2010/main" val="734739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US" dirty="0"/>
              <a:t>The challenges of data collection</a:t>
            </a:r>
            <a:r>
              <a:rPr lang="en-GB" noProof="0" dirty="0"/>
              <a:t>, we started with just one data type: skier-days; tree years later we ask for the net sales.</a:t>
            </a:r>
          </a:p>
          <a:p>
            <a:r>
              <a:rPr lang="en-US" dirty="0"/>
              <a:t>Each country is responsible for the quality of its information</a:t>
            </a:r>
          </a:p>
          <a:p>
            <a:endParaRPr lang="ca-ES" dirty="0"/>
          </a:p>
        </p:txBody>
      </p:sp>
      <p:sp>
        <p:nvSpPr>
          <p:cNvPr id="4" name="Contenidor de número de diapositiva 3"/>
          <p:cNvSpPr>
            <a:spLocks noGrp="1"/>
          </p:cNvSpPr>
          <p:nvPr>
            <p:ph type="sldNum" sz="quarter" idx="5"/>
          </p:nvPr>
        </p:nvSpPr>
        <p:spPr/>
        <p:txBody>
          <a:bodyPr/>
          <a:lstStyle/>
          <a:p>
            <a:fld id="{C0F72A3D-CC52-48D1-AD1B-6FE53957F139}" type="slidenum">
              <a:rPr lang="ca-ES" smtClean="0"/>
              <a:t>4</a:t>
            </a:fld>
            <a:endParaRPr lang="ca-ES"/>
          </a:p>
        </p:txBody>
      </p:sp>
    </p:spTree>
    <p:extLst>
      <p:ext uri="{BB962C8B-B14F-4D97-AF65-F5344CB8AC3E}">
        <p14:creationId xmlns:p14="http://schemas.microsoft.com/office/powerpoint/2010/main" val="1915016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latinLnBrk="0"/>
            <a:r>
              <a:rPr lang="en-US" dirty="0"/>
              <a:t>We have information about 13 seasons. Actually 13 sounds like a bad number. </a:t>
            </a:r>
            <a:endParaRPr lang="en-US" dirty="0">
              <a:effectLst/>
            </a:endParaRPr>
          </a:p>
          <a:p>
            <a:pPr latinLnBrk="0"/>
            <a:r>
              <a:rPr lang="en-US" dirty="0"/>
              <a:t>First, we test with 10 and we obtain a very pessimistic view of the evolution of the sector, is it real?. </a:t>
            </a:r>
            <a:endParaRPr lang="en-US" dirty="0">
              <a:effectLst/>
            </a:endParaRPr>
          </a:p>
          <a:p>
            <a:pPr latinLnBrk="0"/>
            <a:r>
              <a:rPr lang="en-US" dirty="0"/>
              <a:t>Then, we test with 12 and now we get a vision that is too optimistic at the same time.</a:t>
            </a:r>
            <a:endParaRPr lang="en-US" dirty="0">
              <a:effectLst/>
            </a:endParaRPr>
          </a:p>
          <a:p>
            <a:pPr latinLnBrk="0"/>
            <a:r>
              <a:rPr lang="en-US" dirty="0"/>
              <a:t>Our conclusion: always use the longest available period to obtain a more realistic vision</a:t>
            </a:r>
            <a:endParaRPr lang="en-US" dirty="0">
              <a:effectLst/>
            </a:endParaRPr>
          </a:p>
        </p:txBody>
      </p:sp>
      <p:sp>
        <p:nvSpPr>
          <p:cNvPr id="4" name="Contenidor de número de diapositiva 3"/>
          <p:cNvSpPr>
            <a:spLocks noGrp="1"/>
          </p:cNvSpPr>
          <p:nvPr>
            <p:ph type="sldNum" sz="quarter" idx="5"/>
          </p:nvPr>
        </p:nvSpPr>
        <p:spPr/>
        <p:txBody>
          <a:bodyPr/>
          <a:lstStyle/>
          <a:p>
            <a:fld id="{C0F72A3D-CC52-48D1-AD1B-6FE53957F139}" type="slidenum">
              <a:rPr lang="ca-ES" smtClean="0"/>
              <a:t>5</a:t>
            </a:fld>
            <a:endParaRPr lang="ca-ES"/>
          </a:p>
        </p:txBody>
      </p:sp>
    </p:spTree>
    <p:extLst>
      <p:ext uri="{BB962C8B-B14F-4D97-AF65-F5344CB8AC3E}">
        <p14:creationId xmlns:p14="http://schemas.microsoft.com/office/powerpoint/2010/main" val="3431177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US" dirty="0"/>
              <a:t>the vertical axis of a graphic can totally change the image that we convey of the evolution of an information.</a:t>
            </a:r>
            <a:endParaRPr lang="ca-ES" dirty="0"/>
          </a:p>
        </p:txBody>
      </p:sp>
      <p:sp>
        <p:nvSpPr>
          <p:cNvPr id="4" name="Contenidor de número de diapositiva 3"/>
          <p:cNvSpPr>
            <a:spLocks noGrp="1"/>
          </p:cNvSpPr>
          <p:nvPr>
            <p:ph type="sldNum" sz="quarter" idx="5"/>
          </p:nvPr>
        </p:nvSpPr>
        <p:spPr/>
        <p:txBody>
          <a:bodyPr/>
          <a:lstStyle/>
          <a:p>
            <a:fld id="{C0F72A3D-CC52-48D1-AD1B-6FE53957F139}" type="slidenum">
              <a:rPr lang="ca-ES" smtClean="0"/>
              <a:t>6</a:t>
            </a:fld>
            <a:endParaRPr lang="ca-ES"/>
          </a:p>
        </p:txBody>
      </p:sp>
    </p:spTree>
    <p:extLst>
      <p:ext uri="{BB962C8B-B14F-4D97-AF65-F5344CB8AC3E}">
        <p14:creationId xmlns:p14="http://schemas.microsoft.com/office/powerpoint/2010/main" val="894112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US" dirty="0"/>
              <a:t>This slide shows the real evolution of skier-days during the period</a:t>
            </a:r>
            <a:endParaRPr lang="ca-ES" dirty="0"/>
          </a:p>
        </p:txBody>
      </p:sp>
      <p:sp>
        <p:nvSpPr>
          <p:cNvPr id="4" name="Contenidor de número de diapositiva 3"/>
          <p:cNvSpPr>
            <a:spLocks noGrp="1"/>
          </p:cNvSpPr>
          <p:nvPr>
            <p:ph type="sldNum" sz="quarter" idx="5"/>
          </p:nvPr>
        </p:nvSpPr>
        <p:spPr/>
        <p:txBody>
          <a:bodyPr/>
          <a:lstStyle/>
          <a:p>
            <a:fld id="{C0F72A3D-CC52-48D1-AD1B-6FE53957F139}" type="slidenum">
              <a:rPr lang="ca-ES" smtClean="0"/>
              <a:t>7</a:t>
            </a:fld>
            <a:endParaRPr lang="ca-ES"/>
          </a:p>
        </p:txBody>
      </p:sp>
    </p:spTree>
    <p:extLst>
      <p:ext uri="{BB962C8B-B14F-4D97-AF65-F5344CB8AC3E}">
        <p14:creationId xmlns:p14="http://schemas.microsoft.com/office/powerpoint/2010/main" val="3049050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US" noProof="0" dirty="0"/>
              <a:t>The best season: 2008-2009 195.93 Skier-days</a:t>
            </a:r>
          </a:p>
          <a:p>
            <a:r>
              <a:rPr lang="en-US" noProof="0" dirty="0"/>
              <a:t>the worst season: 2006-2007 171,98 Skier days</a:t>
            </a:r>
          </a:p>
          <a:p>
            <a:r>
              <a:rPr lang="en-US" noProof="0" dirty="0"/>
              <a:t>the last season: 2017-2018 199,73 Skier-days</a:t>
            </a:r>
            <a:endParaRPr lang="en-GB" noProof="0" dirty="0"/>
          </a:p>
        </p:txBody>
      </p:sp>
      <p:sp>
        <p:nvSpPr>
          <p:cNvPr id="4" name="Contenidor de número de diapositiva 3"/>
          <p:cNvSpPr>
            <a:spLocks noGrp="1"/>
          </p:cNvSpPr>
          <p:nvPr>
            <p:ph type="sldNum" sz="quarter" idx="5"/>
          </p:nvPr>
        </p:nvSpPr>
        <p:spPr/>
        <p:txBody>
          <a:bodyPr/>
          <a:lstStyle/>
          <a:p>
            <a:fld id="{C0F72A3D-CC52-48D1-AD1B-6FE53957F139}" type="slidenum">
              <a:rPr lang="ca-ES" smtClean="0"/>
              <a:t>8</a:t>
            </a:fld>
            <a:endParaRPr lang="ca-ES"/>
          </a:p>
        </p:txBody>
      </p:sp>
    </p:spTree>
    <p:extLst>
      <p:ext uri="{BB962C8B-B14F-4D97-AF65-F5344CB8AC3E}">
        <p14:creationId xmlns:p14="http://schemas.microsoft.com/office/powerpoint/2010/main" val="2108603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GB" noProof="0" dirty="0"/>
              <a:t>Here we can observe the </a:t>
            </a:r>
            <a:r>
              <a:rPr lang="en-GB" dirty="0"/>
              <a:t>deviation from the average</a:t>
            </a:r>
            <a:r>
              <a:rPr lang="en-GB" noProof="0" dirty="0"/>
              <a:t> of each season</a:t>
            </a:r>
          </a:p>
        </p:txBody>
      </p:sp>
      <p:sp>
        <p:nvSpPr>
          <p:cNvPr id="4" name="Contenidor de número de diapositiva 3"/>
          <p:cNvSpPr>
            <a:spLocks noGrp="1"/>
          </p:cNvSpPr>
          <p:nvPr>
            <p:ph type="sldNum" sz="quarter" idx="5"/>
          </p:nvPr>
        </p:nvSpPr>
        <p:spPr/>
        <p:txBody>
          <a:bodyPr/>
          <a:lstStyle/>
          <a:p>
            <a:fld id="{C0F72A3D-CC52-48D1-AD1B-6FE53957F139}" type="slidenum">
              <a:rPr lang="ca-ES" smtClean="0"/>
              <a:t>9</a:t>
            </a:fld>
            <a:endParaRPr lang="ca-ES"/>
          </a:p>
        </p:txBody>
      </p:sp>
    </p:spTree>
    <p:extLst>
      <p:ext uri="{BB962C8B-B14F-4D97-AF65-F5344CB8AC3E}">
        <p14:creationId xmlns:p14="http://schemas.microsoft.com/office/powerpoint/2010/main" val="25269020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ol">
    <p:bg>
      <p:bgPr>
        <a:blipFill dpi="0" rotWithShape="1">
          <a:blip r:embed="rId2" cstate="screen">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9BAF83E6-C1D7-4279-B920-26BDAB14E19C}"/>
              </a:ext>
            </a:extLst>
          </p:cNvPr>
          <p:cNvSpPr>
            <a:spLocks noGrp="1"/>
          </p:cNvSpPr>
          <p:nvPr>
            <p:ph type="ctrTitle"/>
          </p:nvPr>
        </p:nvSpPr>
        <p:spPr>
          <a:xfrm>
            <a:off x="1524000" y="1122363"/>
            <a:ext cx="9144000" cy="2387600"/>
          </a:xfrm>
        </p:spPr>
        <p:txBody>
          <a:bodyPr anchor="b"/>
          <a:lstStyle>
            <a:lvl1pPr algn="ctr">
              <a:defRPr sz="6000"/>
            </a:lvl1pPr>
          </a:lstStyle>
          <a:p>
            <a:r>
              <a:rPr lang="ca-ES"/>
              <a:t>Feu clic aquí per editar l'estil</a:t>
            </a:r>
          </a:p>
        </p:txBody>
      </p:sp>
      <p:sp>
        <p:nvSpPr>
          <p:cNvPr id="3" name="Subtítol 2">
            <a:extLst>
              <a:ext uri="{FF2B5EF4-FFF2-40B4-BE49-F238E27FC236}">
                <a16:creationId xmlns:a16="http://schemas.microsoft.com/office/drawing/2014/main" id="{FB374292-2874-407C-A5A6-E45615DB62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a-ES"/>
              <a:t>Feu clic aquí per editar l'estil de subtítols del patró</a:t>
            </a:r>
          </a:p>
        </p:txBody>
      </p:sp>
      <p:sp>
        <p:nvSpPr>
          <p:cNvPr id="4" name="Contenidor de data 3">
            <a:extLst>
              <a:ext uri="{FF2B5EF4-FFF2-40B4-BE49-F238E27FC236}">
                <a16:creationId xmlns:a16="http://schemas.microsoft.com/office/drawing/2014/main" id="{A8790AA6-EB5D-4419-9244-15A82D5F3ED9}"/>
              </a:ext>
            </a:extLst>
          </p:cNvPr>
          <p:cNvSpPr>
            <a:spLocks noGrp="1"/>
          </p:cNvSpPr>
          <p:nvPr>
            <p:ph type="dt" sz="half" idx="10"/>
          </p:nvPr>
        </p:nvSpPr>
        <p:spPr/>
        <p:txBody>
          <a:bodyPr/>
          <a:lstStyle/>
          <a:p>
            <a:fld id="{B25B02A5-B8EA-4E6B-A7D4-A524C5C91500}" type="datetimeFigureOut">
              <a:rPr lang="ca-ES" smtClean="0"/>
              <a:t>14/12/23</a:t>
            </a:fld>
            <a:endParaRPr lang="ca-ES"/>
          </a:p>
        </p:txBody>
      </p:sp>
      <p:sp>
        <p:nvSpPr>
          <p:cNvPr id="5" name="Contenidor de peu de pàgina 4">
            <a:extLst>
              <a:ext uri="{FF2B5EF4-FFF2-40B4-BE49-F238E27FC236}">
                <a16:creationId xmlns:a16="http://schemas.microsoft.com/office/drawing/2014/main" id="{801256B9-EA12-4BE6-95AB-C15DB8DB69D0}"/>
              </a:ext>
            </a:extLst>
          </p:cNvPr>
          <p:cNvSpPr>
            <a:spLocks noGrp="1"/>
          </p:cNvSpPr>
          <p:nvPr>
            <p:ph type="ftr" sz="quarter" idx="11"/>
          </p:nvPr>
        </p:nvSpPr>
        <p:spPr/>
        <p:txBody>
          <a:bodyPr/>
          <a:lstStyle/>
          <a:p>
            <a:endParaRPr lang="ca-ES"/>
          </a:p>
        </p:txBody>
      </p:sp>
      <p:sp>
        <p:nvSpPr>
          <p:cNvPr id="6" name="Contenidor de número de diapositiva 5">
            <a:extLst>
              <a:ext uri="{FF2B5EF4-FFF2-40B4-BE49-F238E27FC236}">
                <a16:creationId xmlns:a16="http://schemas.microsoft.com/office/drawing/2014/main" id="{3CFFE07E-F08A-4FC0-A3AF-E8F8E67C1DB8}"/>
              </a:ext>
            </a:extLst>
          </p:cNvPr>
          <p:cNvSpPr>
            <a:spLocks noGrp="1"/>
          </p:cNvSpPr>
          <p:nvPr>
            <p:ph type="sldNum" sz="quarter" idx="12"/>
          </p:nvPr>
        </p:nvSpPr>
        <p:spPr/>
        <p:txBody>
          <a:bodyPr/>
          <a:lstStyle/>
          <a:p>
            <a:fld id="{A72E843A-10C1-485A-BD15-BAF9AB61530D}" type="slidenum">
              <a:rPr lang="ca-ES" smtClean="0"/>
              <a:t>‹Nr.›</a:t>
            </a:fld>
            <a:endParaRPr lang="ca-ES"/>
          </a:p>
        </p:txBody>
      </p:sp>
    </p:spTree>
    <p:extLst>
      <p:ext uri="{BB962C8B-B14F-4D97-AF65-F5344CB8AC3E}">
        <p14:creationId xmlns:p14="http://schemas.microsoft.com/office/powerpoint/2010/main" val="1391713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BF523658-796D-4302-A321-F0A47A562E0D}"/>
              </a:ext>
            </a:extLst>
          </p:cNvPr>
          <p:cNvSpPr>
            <a:spLocks noGrp="1"/>
          </p:cNvSpPr>
          <p:nvPr>
            <p:ph type="title"/>
          </p:nvPr>
        </p:nvSpPr>
        <p:spPr/>
        <p:txBody>
          <a:bodyPr/>
          <a:lstStyle/>
          <a:p>
            <a:r>
              <a:rPr lang="ca-ES"/>
              <a:t>Feu clic aquí per editar l'estil</a:t>
            </a:r>
          </a:p>
        </p:txBody>
      </p:sp>
      <p:sp>
        <p:nvSpPr>
          <p:cNvPr id="3" name="Contenidor de text vertical 2">
            <a:extLst>
              <a:ext uri="{FF2B5EF4-FFF2-40B4-BE49-F238E27FC236}">
                <a16:creationId xmlns:a16="http://schemas.microsoft.com/office/drawing/2014/main" id="{60A9703F-B5F9-4C52-B27B-DF7B03CA5F55}"/>
              </a:ext>
            </a:extLst>
          </p:cNvPr>
          <p:cNvSpPr>
            <a:spLocks noGrp="1"/>
          </p:cNvSpPr>
          <p:nvPr>
            <p:ph type="body" orient="vert" idx="1"/>
          </p:nvPr>
        </p:nvSpPr>
        <p:spPr/>
        <p:txBody>
          <a:bodyPr vert="eaVert"/>
          <a:lstStyle/>
          <a:p>
            <a:pPr lvl="0"/>
            <a:r>
              <a:rPr lang="ca-ES"/>
              <a:t>Editeu els estils de text del patró</a:t>
            </a:r>
          </a:p>
          <a:p>
            <a:pPr lvl="1"/>
            <a:r>
              <a:rPr lang="ca-ES"/>
              <a:t>Segon nivell</a:t>
            </a:r>
          </a:p>
          <a:p>
            <a:pPr lvl="2"/>
            <a:r>
              <a:rPr lang="ca-ES"/>
              <a:t>Tercer nivell</a:t>
            </a:r>
          </a:p>
          <a:p>
            <a:pPr lvl="3"/>
            <a:r>
              <a:rPr lang="ca-ES"/>
              <a:t>Quart nivell</a:t>
            </a:r>
          </a:p>
          <a:p>
            <a:pPr lvl="4"/>
            <a:r>
              <a:rPr lang="ca-ES"/>
              <a:t>Cinquè nivell</a:t>
            </a:r>
          </a:p>
        </p:txBody>
      </p:sp>
      <p:sp>
        <p:nvSpPr>
          <p:cNvPr id="4" name="Contenidor de data 3">
            <a:extLst>
              <a:ext uri="{FF2B5EF4-FFF2-40B4-BE49-F238E27FC236}">
                <a16:creationId xmlns:a16="http://schemas.microsoft.com/office/drawing/2014/main" id="{282B185B-78FE-4E0C-A7E9-9CC89A5ACD3E}"/>
              </a:ext>
            </a:extLst>
          </p:cNvPr>
          <p:cNvSpPr>
            <a:spLocks noGrp="1"/>
          </p:cNvSpPr>
          <p:nvPr>
            <p:ph type="dt" sz="half" idx="10"/>
          </p:nvPr>
        </p:nvSpPr>
        <p:spPr/>
        <p:txBody>
          <a:bodyPr/>
          <a:lstStyle/>
          <a:p>
            <a:fld id="{B25B02A5-B8EA-4E6B-A7D4-A524C5C91500}" type="datetimeFigureOut">
              <a:rPr lang="ca-ES" smtClean="0"/>
              <a:t>14/12/23</a:t>
            </a:fld>
            <a:endParaRPr lang="ca-ES"/>
          </a:p>
        </p:txBody>
      </p:sp>
      <p:sp>
        <p:nvSpPr>
          <p:cNvPr id="5" name="Contenidor de peu de pàgina 4">
            <a:extLst>
              <a:ext uri="{FF2B5EF4-FFF2-40B4-BE49-F238E27FC236}">
                <a16:creationId xmlns:a16="http://schemas.microsoft.com/office/drawing/2014/main" id="{F1E1A285-8F41-461C-AA07-30697F88C30A}"/>
              </a:ext>
            </a:extLst>
          </p:cNvPr>
          <p:cNvSpPr>
            <a:spLocks noGrp="1"/>
          </p:cNvSpPr>
          <p:nvPr>
            <p:ph type="ftr" sz="quarter" idx="11"/>
          </p:nvPr>
        </p:nvSpPr>
        <p:spPr/>
        <p:txBody>
          <a:bodyPr/>
          <a:lstStyle/>
          <a:p>
            <a:endParaRPr lang="ca-ES"/>
          </a:p>
        </p:txBody>
      </p:sp>
      <p:sp>
        <p:nvSpPr>
          <p:cNvPr id="6" name="Contenidor de número de diapositiva 5">
            <a:extLst>
              <a:ext uri="{FF2B5EF4-FFF2-40B4-BE49-F238E27FC236}">
                <a16:creationId xmlns:a16="http://schemas.microsoft.com/office/drawing/2014/main" id="{56DC4F34-7DB3-4036-BD88-97A5AAAEEF92}"/>
              </a:ext>
            </a:extLst>
          </p:cNvPr>
          <p:cNvSpPr>
            <a:spLocks noGrp="1"/>
          </p:cNvSpPr>
          <p:nvPr>
            <p:ph type="sldNum" sz="quarter" idx="12"/>
          </p:nvPr>
        </p:nvSpPr>
        <p:spPr/>
        <p:txBody>
          <a:bodyPr/>
          <a:lstStyle/>
          <a:p>
            <a:fld id="{A72E843A-10C1-485A-BD15-BAF9AB61530D}" type="slidenum">
              <a:rPr lang="ca-ES" smtClean="0"/>
              <a:t>‹Nr.›</a:t>
            </a:fld>
            <a:endParaRPr lang="ca-ES"/>
          </a:p>
        </p:txBody>
      </p:sp>
    </p:spTree>
    <p:extLst>
      <p:ext uri="{BB962C8B-B14F-4D97-AF65-F5344CB8AC3E}">
        <p14:creationId xmlns:p14="http://schemas.microsoft.com/office/powerpoint/2010/main" val="1586063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Títol vertical 1">
            <a:extLst>
              <a:ext uri="{FF2B5EF4-FFF2-40B4-BE49-F238E27FC236}">
                <a16:creationId xmlns:a16="http://schemas.microsoft.com/office/drawing/2014/main" id="{CCAAC2B8-0720-4181-BE8B-D7D93B8CA511}"/>
              </a:ext>
            </a:extLst>
          </p:cNvPr>
          <p:cNvSpPr>
            <a:spLocks noGrp="1"/>
          </p:cNvSpPr>
          <p:nvPr>
            <p:ph type="title" orient="vert"/>
          </p:nvPr>
        </p:nvSpPr>
        <p:spPr>
          <a:xfrm>
            <a:off x="8724900" y="365125"/>
            <a:ext cx="2628900" cy="5811838"/>
          </a:xfrm>
        </p:spPr>
        <p:txBody>
          <a:bodyPr vert="eaVert"/>
          <a:lstStyle/>
          <a:p>
            <a:r>
              <a:rPr lang="ca-ES"/>
              <a:t>Feu clic aquí per editar l'estil</a:t>
            </a:r>
          </a:p>
        </p:txBody>
      </p:sp>
      <p:sp>
        <p:nvSpPr>
          <p:cNvPr id="3" name="Contenidor de text vertical 2">
            <a:extLst>
              <a:ext uri="{FF2B5EF4-FFF2-40B4-BE49-F238E27FC236}">
                <a16:creationId xmlns:a16="http://schemas.microsoft.com/office/drawing/2014/main" id="{585EB122-BAD2-4787-BB6E-4BF3834760DB}"/>
              </a:ext>
            </a:extLst>
          </p:cNvPr>
          <p:cNvSpPr>
            <a:spLocks noGrp="1"/>
          </p:cNvSpPr>
          <p:nvPr>
            <p:ph type="body" orient="vert" idx="1"/>
          </p:nvPr>
        </p:nvSpPr>
        <p:spPr>
          <a:xfrm>
            <a:off x="838200" y="365125"/>
            <a:ext cx="7734300" cy="5811838"/>
          </a:xfrm>
        </p:spPr>
        <p:txBody>
          <a:bodyPr vert="eaVert"/>
          <a:lstStyle/>
          <a:p>
            <a:pPr lvl="0"/>
            <a:r>
              <a:rPr lang="ca-ES"/>
              <a:t>Editeu els estils de text del patró</a:t>
            </a:r>
          </a:p>
          <a:p>
            <a:pPr lvl="1"/>
            <a:r>
              <a:rPr lang="ca-ES"/>
              <a:t>Segon nivell</a:t>
            </a:r>
          </a:p>
          <a:p>
            <a:pPr lvl="2"/>
            <a:r>
              <a:rPr lang="ca-ES"/>
              <a:t>Tercer nivell</a:t>
            </a:r>
          </a:p>
          <a:p>
            <a:pPr lvl="3"/>
            <a:r>
              <a:rPr lang="ca-ES"/>
              <a:t>Quart nivell</a:t>
            </a:r>
          </a:p>
          <a:p>
            <a:pPr lvl="4"/>
            <a:r>
              <a:rPr lang="ca-ES"/>
              <a:t>Cinquè nivell</a:t>
            </a:r>
          </a:p>
        </p:txBody>
      </p:sp>
      <p:sp>
        <p:nvSpPr>
          <p:cNvPr id="4" name="Contenidor de data 3">
            <a:extLst>
              <a:ext uri="{FF2B5EF4-FFF2-40B4-BE49-F238E27FC236}">
                <a16:creationId xmlns:a16="http://schemas.microsoft.com/office/drawing/2014/main" id="{5E3724F1-69D4-45D3-B721-359A5ED5CCC4}"/>
              </a:ext>
            </a:extLst>
          </p:cNvPr>
          <p:cNvSpPr>
            <a:spLocks noGrp="1"/>
          </p:cNvSpPr>
          <p:nvPr>
            <p:ph type="dt" sz="half" idx="10"/>
          </p:nvPr>
        </p:nvSpPr>
        <p:spPr/>
        <p:txBody>
          <a:bodyPr/>
          <a:lstStyle/>
          <a:p>
            <a:fld id="{B25B02A5-B8EA-4E6B-A7D4-A524C5C91500}" type="datetimeFigureOut">
              <a:rPr lang="ca-ES" smtClean="0"/>
              <a:t>14/12/23</a:t>
            </a:fld>
            <a:endParaRPr lang="ca-ES"/>
          </a:p>
        </p:txBody>
      </p:sp>
      <p:sp>
        <p:nvSpPr>
          <p:cNvPr id="5" name="Contenidor de peu de pàgina 4">
            <a:extLst>
              <a:ext uri="{FF2B5EF4-FFF2-40B4-BE49-F238E27FC236}">
                <a16:creationId xmlns:a16="http://schemas.microsoft.com/office/drawing/2014/main" id="{9A18064A-944F-4CB8-91E8-92B9270BE967}"/>
              </a:ext>
            </a:extLst>
          </p:cNvPr>
          <p:cNvSpPr>
            <a:spLocks noGrp="1"/>
          </p:cNvSpPr>
          <p:nvPr>
            <p:ph type="ftr" sz="quarter" idx="11"/>
          </p:nvPr>
        </p:nvSpPr>
        <p:spPr/>
        <p:txBody>
          <a:bodyPr/>
          <a:lstStyle/>
          <a:p>
            <a:endParaRPr lang="ca-ES"/>
          </a:p>
        </p:txBody>
      </p:sp>
      <p:sp>
        <p:nvSpPr>
          <p:cNvPr id="6" name="Contenidor de número de diapositiva 5">
            <a:extLst>
              <a:ext uri="{FF2B5EF4-FFF2-40B4-BE49-F238E27FC236}">
                <a16:creationId xmlns:a16="http://schemas.microsoft.com/office/drawing/2014/main" id="{B67EC6F9-82ED-46BB-8BA0-6B8B22472B7F}"/>
              </a:ext>
            </a:extLst>
          </p:cNvPr>
          <p:cNvSpPr>
            <a:spLocks noGrp="1"/>
          </p:cNvSpPr>
          <p:nvPr>
            <p:ph type="sldNum" sz="quarter" idx="12"/>
          </p:nvPr>
        </p:nvSpPr>
        <p:spPr/>
        <p:txBody>
          <a:bodyPr/>
          <a:lstStyle/>
          <a:p>
            <a:fld id="{A72E843A-10C1-485A-BD15-BAF9AB61530D}" type="slidenum">
              <a:rPr lang="ca-ES" smtClean="0"/>
              <a:t>‹Nr.›</a:t>
            </a:fld>
            <a:endParaRPr lang="ca-ES"/>
          </a:p>
        </p:txBody>
      </p:sp>
    </p:spTree>
    <p:extLst>
      <p:ext uri="{BB962C8B-B14F-4D97-AF65-F5344CB8AC3E}">
        <p14:creationId xmlns:p14="http://schemas.microsoft.com/office/powerpoint/2010/main" val="731441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bg>
      <p:bgPr>
        <a:solidFill>
          <a:schemeClr val="bg1"/>
        </a:solidFill>
        <a:effectLst/>
      </p:bgPr>
    </p:bg>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8B5E6321-B811-46D8-AB6E-46237AFA0248}"/>
              </a:ext>
            </a:extLst>
          </p:cNvPr>
          <p:cNvSpPr>
            <a:spLocks noGrp="1"/>
          </p:cNvSpPr>
          <p:nvPr>
            <p:ph type="title"/>
          </p:nvPr>
        </p:nvSpPr>
        <p:spPr/>
        <p:txBody>
          <a:bodyPr/>
          <a:lstStyle/>
          <a:p>
            <a:r>
              <a:rPr lang="en-GB" noProof="0" dirty="0"/>
              <a:t>Feu </a:t>
            </a:r>
            <a:r>
              <a:rPr lang="en-GB" noProof="0" dirty="0" err="1"/>
              <a:t>clic</a:t>
            </a:r>
            <a:r>
              <a:rPr lang="en-GB" noProof="0" dirty="0"/>
              <a:t> </a:t>
            </a:r>
            <a:r>
              <a:rPr lang="en-GB" noProof="0" dirty="0" err="1"/>
              <a:t>aquí</a:t>
            </a:r>
            <a:r>
              <a:rPr lang="en-GB" noProof="0" dirty="0"/>
              <a:t> per </a:t>
            </a:r>
            <a:r>
              <a:rPr lang="en-GB" noProof="0" dirty="0" err="1"/>
              <a:t>editar</a:t>
            </a:r>
            <a:r>
              <a:rPr lang="en-GB" noProof="0" dirty="0"/>
              <a:t> </a:t>
            </a:r>
            <a:r>
              <a:rPr lang="en-GB" noProof="0" dirty="0" err="1"/>
              <a:t>l'estil</a:t>
            </a:r>
            <a:endParaRPr lang="en-GB" noProof="0" dirty="0"/>
          </a:p>
        </p:txBody>
      </p:sp>
      <p:sp>
        <p:nvSpPr>
          <p:cNvPr id="3" name="Contenidor de contingut 2">
            <a:extLst>
              <a:ext uri="{FF2B5EF4-FFF2-40B4-BE49-F238E27FC236}">
                <a16:creationId xmlns:a16="http://schemas.microsoft.com/office/drawing/2014/main" id="{7E5A7F7B-52B0-43E1-AD5C-5E16B00879CF}"/>
              </a:ext>
            </a:extLst>
          </p:cNvPr>
          <p:cNvSpPr>
            <a:spLocks noGrp="1"/>
          </p:cNvSpPr>
          <p:nvPr>
            <p:ph idx="1"/>
          </p:nvPr>
        </p:nvSpPr>
        <p:spPr/>
        <p:txBody>
          <a:bodyPr/>
          <a:lstStyle/>
          <a:p>
            <a:pPr lvl="0"/>
            <a:r>
              <a:rPr lang="en-GB" noProof="0" dirty="0" err="1"/>
              <a:t>Editeu</a:t>
            </a:r>
            <a:r>
              <a:rPr lang="en-GB" noProof="0" dirty="0"/>
              <a:t> </a:t>
            </a:r>
            <a:r>
              <a:rPr lang="en-GB" noProof="0" dirty="0" err="1"/>
              <a:t>els</a:t>
            </a:r>
            <a:r>
              <a:rPr lang="en-GB" noProof="0" dirty="0"/>
              <a:t> </a:t>
            </a:r>
            <a:r>
              <a:rPr lang="en-GB" noProof="0" dirty="0" err="1"/>
              <a:t>estils</a:t>
            </a:r>
            <a:r>
              <a:rPr lang="en-GB" noProof="0" dirty="0"/>
              <a:t> de text del </a:t>
            </a:r>
            <a:r>
              <a:rPr lang="en-GB" noProof="0" dirty="0" err="1"/>
              <a:t>patró</a:t>
            </a:r>
            <a:endParaRPr lang="en-GB" noProof="0" dirty="0"/>
          </a:p>
          <a:p>
            <a:pPr lvl="1"/>
            <a:r>
              <a:rPr lang="en-GB" noProof="0" dirty="0" err="1"/>
              <a:t>Segon</a:t>
            </a:r>
            <a:r>
              <a:rPr lang="en-GB" noProof="0" dirty="0"/>
              <a:t> </a:t>
            </a:r>
            <a:r>
              <a:rPr lang="en-GB" noProof="0" dirty="0" err="1"/>
              <a:t>nivell</a:t>
            </a:r>
            <a:endParaRPr lang="en-GB" noProof="0" dirty="0"/>
          </a:p>
          <a:p>
            <a:pPr lvl="2"/>
            <a:r>
              <a:rPr lang="en-GB" noProof="0" dirty="0"/>
              <a:t>Tercer </a:t>
            </a:r>
            <a:r>
              <a:rPr lang="en-GB" noProof="0" dirty="0" err="1"/>
              <a:t>nivell</a:t>
            </a:r>
            <a:endParaRPr lang="en-GB" noProof="0" dirty="0"/>
          </a:p>
          <a:p>
            <a:pPr lvl="3"/>
            <a:r>
              <a:rPr lang="en-GB" noProof="0" dirty="0"/>
              <a:t>Quart </a:t>
            </a:r>
            <a:r>
              <a:rPr lang="en-GB" noProof="0" dirty="0" err="1"/>
              <a:t>nivell</a:t>
            </a:r>
            <a:endParaRPr lang="en-GB" noProof="0" dirty="0"/>
          </a:p>
          <a:p>
            <a:pPr lvl="4"/>
            <a:r>
              <a:rPr lang="en-GB" noProof="0" dirty="0" err="1"/>
              <a:t>Cinquè</a:t>
            </a:r>
            <a:r>
              <a:rPr lang="en-GB" noProof="0" dirty="0"/>
              <a:t> </a:t>
            </a:r>
            <a:r>
              <a:rPr lang="en-GB" noProof="0" dirty="0" err="1"/>
              <a:t>nivell</a:t>
            </a:r>
            <a:endParaRPr lang="en-GB" noProof="0" dirty="0"/>
          </a:p>
        </p:txBody>
      </p:sp>
      <p:sp>
        <p:nvSpPr>
          <p:cNvPr id="4" name="Contenidor de data 3">
            <a:extLst>
              <a:ext uri="{FF2B5EF4-FFF2-40B4-BE49-F238E27FC236}">
                <a16:creationId xmlns:a16="http://schemas.microsoft.com/office/drawing/2014/main" id="{74814924-963E-414E-A0EE-DA4A6B78968E}"/>
              </a:ext>
            </a:extLst>
          </p:cNvPr>
          <p:cNvSpPr>
            <a:spLocks noGrp="1"/>
          </p:cNvSpPr>
          <p:nvPr>
            <p:ph type="dt" sz="half" idx="10"/>
          </p:nvPr>
        </p:nvSpPr>
        <p:spPr/>
        <p:txBody>
          <a:bodyPr/>
          <a:lstStyle/>
          <a:p>
            <a:fld id="{B25B02A5-B8EA-4E6B-A7D4-A524C5C91500}" type="datetimeFigureOut">
              <a:rPr lang="ca-ES" smtClean="0"/>
              <a:t>14/12/23</a:t>
            </a:fld>
            <a:endParaRPr lang="ca-ES"/>
          </a:p>
        </p:txBody>
      </p:sp>
      <p:sp>
        <p:nvSpPr>
          <p:cNvPr id="5" name="Contenidor de peu de pàgina 4">
            <a:extLst>
              <a:ext uri="{FF2B5EF4-FFF2-40B4-BE49-F238E27FC236}">
                <a16:creationId xmlns:a16="http://schemas.microsoft.com/office/drawing/2014/main" id="{29F3EBC5-7A8B-41BF-8E8E-285E33D55C83}"/>
              </a:ext>
            </a:extLst>
          </p:cNvPr>
          <p:cNvSpPr>
            <a:spLocks noGrp="1"/>
          </p:cNvSpPr>
          <p:nvPr>
            <p:ph type="ftr" sz="quarter" idx="11"/>
          </p:nvPr>
        </p:nvSpPr>
        <p:spPr/>
        <p:txBody>
          <a:bodyPr/>
          <a:lstStyle/>
          <a:p>
            <a:endParaRPr lang="ca-ES"/>
          </a:p>
        </p:txBody>
      </p:sp>
      <p:sp>
        <p:nvSpPr>
          <p:cNvPr id="6" name="Contenidor de número de diapositiva 5">
            <a:extLst>
              <a:ext uri="{FF2B5EF4-FFF2-40B4-BE49-F238E27FC236}">
                <a16:creationId xmlns:a16="http://schemas.microsoft.com/office/drawing/2014/main" id="{C7EDBBA0-24DC-4239-8982-B329B9E168E7}"/>
              </a:ext>
            </a:extLst>
          </p:cNvPr>
          <p:cNvSpPr>
            <a:spLocks noGrp="1"/>
          </p:cNvSpPr>
          <p:nvPr>
            <p:ph type="sldNum" sz="quarter" idx="12"/>
          </p:nvPr>
        </p:nvSpPr>
        <p:spPr/>
        <p:txBody>
          <a:bodyPr/>
          <a:lstStyle/>
          <a:p>
            <a:fld id="{A72E843A-10C1-485A-BD15-BAF9AB61530D}" type="slidenum">
              <a:rPr lang="ca-ES" smtClean="0"/>
              <a:t>‹Nr.›</a:t>
            </a:fld>
            <a:endParaRPr lang="ca-ES"/>
          </a:p>
        </p:txBody>
      </p:sp>
    </p:spTree>
    <p:extLst>
      <p:ext uri="{BB962C8B-B14F-4D97-AF65-F5344CB8AC3E}">
        <p14:creationId xmlns:p14="http://schemas.microsoft.com/office/powerpoint/2010/main" val="1100271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5B5C0F25-4AEF-4892-8588-1E7716F382FC}"/>
              </a:ext>
            </a:extLst>
          </p:cNvPr>
          <p:cNvSpPr>
            <a:spLocks noGrp="1"/>
          </p:cNvSpPr>
          <p:nvPr>
            <p:ph type="title"/>
          </p:nvPr>
        </p:nvSpPr>
        <p:spPr>
          <a:xfrm>
            <a:off x="831850" y="1709738"/>
            <a:ext cx="10515600" cy="2852737"/>
          </a:xfrm>
        </p:spPr>
        <p:txBody>
          <a:bodyPr anchor="b"/>
          <a:lstStyle>
            <a:lvl1pPr>
              <a:defRPr sz="6000"/>
            </a:lvl1pPr>
          </a:lstStyle>
          <a:p>
            <a:r>
              <a:rPr lang="ca-ES"/>
              <a:t>Feu clic aquí per editar l'estil</a:t>
            </a:r>
          </a:p>
        </p:txBody>
      </p:sp>
      <p:sp>
        <p:nvSpPr>
          <p:cNvPr id="3" name="Contenidor de text 2">
            <a:extLst>
              <a:ext uri="{FF2B5EF4-FFF2-40B4-BE49-F238E27FC236}">
                <a16:creationId xmlns:a16="http://schemas.microsoft.com/office/drawing/2014/main" id="{337EAB98-0520-4B26-B389-D4B1B50441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a-ES"/>
              <a:t>Editeu els estils de text del patró</a:t>
            </a:r>
          </a:p>
        </p:txBody>
      </p:sp>
      <p:sp>
        <p:nvSpPr>
          <p:cNvPr id="4" name="Contenidor de data 3">
            <a:extLst>
              <a:ext uri="{FF2B5EF4-FFF2-40B4-BE49-F238E27FC236}">
                <a16:creationId xmlns:a16="http://schemas.microsoft.com/office/drawing/2014/main" id="{73F2D550-A0D1-4076-AB44-12CA6D8A2382}"/>
              </a:ext>
            </a:extLst>
          </p:cNvPr>
          <p:cNvSpPr>
            <a:spLocks noGrp="1"/>
          </p:cNvSpPr>
          <p:nvPr>
            <p:ph type="dt" sz="half" idx="10"/>
          </p:nvPr>
        </p:nvSpPr>
        <p:spPr/>
        <p:txBody>
          <a:bodyPr/>
          <a:lstStyle/>
          <a:p>
            <a:fld id="{B25B02A5-B8EA-4E6B-A7D4-A524C5C91500}" type="datetimeFigureOut">
              <a:rPr lang="ca-ES" smtClean="0"/>
              <a:t>14/12/23</a:t>
            </a:fld>
            <a:endParaRPr lang="ca-ES"/>
          </a:p>
        </p:txBody>
      </p:sp>
      <p:sp>
        <p:nvSpPr>
          <p:cNvPr id="5" name="Contenidor de peu de pàgina 4">
            <a:extLst>
              <a:ext uri="{FF2B5EF4-FFF2-40B4-BE49-F238E27FC236}">
                <a16:creationId xmlns:a16="http://schemas.microsoft.com/office/drawing/2014/main" id="{E8838FDA-0A98-47C1-9A2D-2B000B755A93}"/>
              </a:ext>
            </a:extLst>
          </p:cNvPr>
          <p:cNvSpPr>
            <a:spLocks noGrp="1"/>
          </p:cNvSpPr>
          <p:nvPr>
            <p:ph type="ftr" sz="quarter" idx="11"/>
          </p:nvPr>
        </p:nvSpPr>
        <p:spPr/>
        <p:txBody>
          <a:bodyPr/>
          <a:lstStyle/>
          <a:p>
            <a:endParaRPr lang="ca-ES"/>
          </a:p>
        </p:txBody>
      </p:sp>
      <p:sp>
        <p:nvSpPr>
          <p:cNvPr id="6" name="Contenidor de número de diapositiva 5">
            <a:extLst>
              <a:ext uri="{FF2B5EF4-FFF2-40B4-BE49-F238E27FC236}">
                <a16:creationId xmlns:a16="http://schemas.microsoft.com/office/drawing/2014/main" id="{2F0A5D9C-0146-4E89-8F8A-D37762C2A69E}"/>
              </a:ext>
            </a:extLst>
          </p:cNvPr>
          <p:cNvSpPr>
            <a:spLocks noGrp="1"/>
          </p:cNvSpPr>
          <p:nvPr>
            <p:ph type="sldNum" sz="quarter" idx="12"/>
          </p:nvPr>
        </p:nvSpPr>
        <p:spPr/>
        <p:txBody>
          <a:bodyPr/>
          <a:lstStyle/>
          <a:p>
            <a:fld id="{A72E843A-10C1-485A-BD15-BAF9AB61530D}" type="slidenum">
              <a:rPr lang="ca-ES" smtClean="0"/>
              <a:t>‹Nr.›</a:t>
            </a:fld>
            <a:endParaRPr lang="ca-ES"/>
          </a:p>
        </p:txBody>
      </p:sp>
    </p:spTree>
    <p:extLst>
      <p:ext uri="{BB962C8B-B14F-4D97-AF65-F5344CB8AC3E}">
        <p14:creationId xmlns:p14="http://schemas.microsoft.com/office/powerpoint/2010/main" val="591536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FA69A52D-9DB1-42CA-8D54-B3FE7583A1C9}"/>
              </a:ext>
            </a:extLst>
          </p:cNvPr>
          <p:cNvSpPr>
            <a:spLocks noGrp="1"/>
          </p:cNvSpPr>
          <p:nvPr>
            <p:ph type="title"/>
          </p:nvPr>
        </p:nvSpPr>
        <p:spPr/>
        <p:txBody>
          <a:bodyPr/>
          <a:lstStyle/>
          <a:p>
            <a:r>
              <a:rPr lang="ca-ES"/>
              <a:t>Feu clic aquí per editar l'estil</a:t>
            </a:r>
          </a:p>
        </p:txBody>
      </p:sp>
      <p:sp>
        <p:nvSpPr>
          <p:cNvPr id="3" name="Contenidor de contingut 2">
            <a:extLst>
              <a:ext uri="{FF2B5EF4-FFF2-40B4-BE49-F238E27FC236}">
                <a16:creationId xmlns:a16="http://schemas.microsoft.com/office/drawing/2014/main" id="{E7C9ED78-DF95-4536-AD60-AD48172701A3}"/>
              </a:ext>
            </a:extLst>
          </p:cNvPr>
          <p:cNvSpPr>
            <a:spLocks noGrp="1"/>
          </p:cNvSpPr>
          <p:nvPr>
            <p:ph sz="half" idx="1"/>
          </p:nvPr>
        </p:nvSpPr>
        <p:spPr>
          <a:xfrm>
            <a:off x="838200" y="1825625"/>
            <a:ext cx="5181600" cy="4351338"/>
          </a:xfrm>
        </p:spPr>
        <p:txBody>
          <a:bodyPr/>
          <a:lstStyle/>
          <a:p>
            <a:pPr lvl="0"/>
            <a:r>
              <a:rPr lang="ca-ES"/>
              <a:t>Editeu els estils de text del patró</a:t>
            </a:r>
          </a:p>
          <a:p>
            <a:pPr lvl="1"/>
            <a:r>
              <a:rPr lang="ca-ES"/>
              <a:t>Segon nivell</a:t>
            </a:r>
          </a:p>
          <a:p>
            <a:pPr lvl="2"/>
            <a:r>
              <a:rPr lang="ca-ES"/>
              <a:t>Tercer nivell</a:t>
            </a:r>
          </a:p>
          <a:p>
            <a:pPr lvl="3"/>
            <a:r>
              <a:rPr lang="ca-ES"/>
              <a:t>Quart nivell</a:t>
            </a:r>
          </a:p>
          <a:p>
            <a:pPr lvl="4"/>
            <a:r>
              <a:rPr lang="ca-ES"/>
              <a:t>Cinquè nivell</a:t>
            </a:r>
          </a:p>
        </p:txBody>
      </p:sp>
      <p:sp>
        <p:nvSpPr>
          <p:cNvPr id="4" name="Contenidor de contingut 3">
            <a:extLst>
              <a:ext uri="{FF2B5EF4-FFF2-40B4-BE49-F238E27FC236}">
                <a16:creationId xmlns:a16="http://schemas.microsoft.com/office/drawing/2014/main" id="{4C3AA848-FF40-432D-80CC-122071DA7130}"/>
              </a:ext>
            </a:extLst>
          </p:cNvPr>
          <p:cNvSpPr>
            <a:spLocks noGrp="1"/>
          </p:cNvSpPr>
          <p:nvPr>
            <p:ph sz="half" idx="2"/>
          </p:nvPr>
        </p:nvSpPr>
        <p:spPr>
          <a:xfrm>
            <a:off x="6172200" y="1825625"/>
            <a:ext cx="5181600" cy="4351338"/>
          </a:xfrm>
        </p:spPr>
        <p:txBody>
          <a:bodyPr/>
          <a:lstStyle/>
          <a:p>
            <a:pPr lvl="0"/>
            <a:r>
              <a:rPr lang="ca-ES"/>
              <a:t>Editeu els estils de text del patró</a:t>
            </a:r>
          </a:p>
          <a:p>
            <a:pPr lvl="1"/>
            <a:r>
              <a:rPr lang="ca-ES"/>
              <a:t>Segon nivell</a:t>
            </a:r>
          </a:p>
          <a:p>
            <a:pPr lvl="2"/>
            <a:r>
              <a:rPr lang="ca-ES"/>
              <a:t>Tercer nivell</a:t>
            </a:r>
          </a:p>
          <a:p>
            <a:pPr lvl="3"/>
            <a:r>
              <a:rPr lang="ca-ES"/>
              <a:t>Quart nivell</a:t>
            </a:r>
          </a:p>
          <a:p>
            <a:pPr lvl="4"/>
            <a:r>
              <a:rPr lang="ca-ES"/>
              <a:t>Cinquè nivell</a:t>
            </a:r>
          </a:p>
        </p:txBody>
      </p:sp>
      <p:sp>
        <p:nvSpPr>
          <p:cNvPr id="5" name="Contenidor de data 4">
            <a:extLst>
              <a:ext uri="{FF2B5EF4-FFF2-40B4-BE49-F238E27FC236}">
                <a16:creationId xmlns:a16="http://schemas.microsoft.com/office/drawing/2014/main" id="{C240E747-0C7E-456C-A853-AF6E7EBBA6AA}"/>
              </a:ext>
            </a:extLst>
          </p:cNvPr>
          <p:cNvSpPr>
            <a:spLocks noGrp="1"/>
          </p:cNvSpPr>
          <p:nvPr>
            <p:ph type="dt" sz="half" idx="10"/>
          </p:nvPr>
        </p:nvSpPr>
        <p:spPr/>
        <p:txBody>
          <a:bodyPr/>
          <a:lstStyle/>
          <a:p>
            <a:fld id="{B25B02A5-B8EA-4E6B-A7D4-A524C5C91500}" type="datetimeFigureOut">
              <a:rPr lang="ca-ES" smtClean="0"/>
              <a:t>14/12/23</a:t>
            </a:fld>
            <a:endParaRPr lang="ca-ES"/>
          </a:p>
        </p:txBody>
      </p:sp>
      <p:sp>
        <p:nvSpPr>
          <p:cNvPr id="6" name="Contenidor de peu de pàgina 5">
            <a:extLst>
              <a:ext uri="{FF2B5EF4-FFF2-40B4-BE49-F238E27FC236}">
                <a16:creationId xmlns:a16="http://schemas.microsoft.com/office/drawing/2014/main" id="{8E7140BC-314B-4478-844C-E0130D950DDE}"/>
              </a:ext>
            </a:extLst>
          </p:cNvPr>
          <p:cNvSpPr>
            <a:spLocks noGrp="1"/>
          </p:cNvSpPr>
          <p:nvPr>
            <p:ph type="ftr" sz="quarter" idx="11"/>
          </p:nvPr>
        </p:nvSpPr>
        <p:spPr/>
        <p:txBody>
          <a:bodyPr/>
          <a:lstStyle/>
          <a:p>
            <a:endParaRPr lang="ca-ES"/>
          </a:p>
        </p:txBody>
      </p:sp>
      <p:sp>
        <p:nvSpPr>
          <p:cNvPr id="7" name="Contenidor de número de diapositiva 6">
            <a:extLst>
              <a:ext uri="{FF2B5EF4-FFF2-40B4-BE49-F238E27FC236}">
                <a16:creationId xmlns:a16="http://schemas.microsoft.com/office/drawing/2014/main" id="{DD8FF4B6-848F-4D58-B2DE-1071590D58EA}"/>
              </a:ext>
            </a:extLst>
          </p:cNvPr>
          <p:cNvSpPr>
            <a:spLocks noGrp="1"/>
          </p:cNvSpPr>
          <p:nvPr>
            <p:ph type="sldNum" sz="quarter" idx="12"/>
          </p:nvPr>
        </p:nvSpPr>
        <p:spPr/>
        <p:txBody>
          <a:bodyPr/>
          <a:lstStyle/>
          <a:p>
            <a:fld id="{A72E843A-10C1-485A-BD15-BAF9AB61530D}" type="slidenum">
              <a:rPr lang="ca-ES" smtClean="0"/>
              <a:t>‹Nr.›</a:t>
            </a:fld>
            <a:endParaRPr lang="ca-ES"/>
          </a:p>
        </p:txBody>
      </p:sp>
    </p:spTree>
    <p:extLst>
      <p:ext uri="{BB962C8B-B14F-4D97-AF65-F5344CB8AC3E}">
        <p14:creationId xmlns:p14="http://schemas.microsoft.com/office/powerpoint/2010/main" val="2185585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6DE566BE-CA34-4F2B-B84B-4EDDAC80AD77}"/>
              </a:ext>
            </a:extLst>
          </p:cNvPr>
          <p:cNvSpPr>
            <a:spLocks noGrp="1"/>
          </p:cNvSpPr>
          <p:nvPr>
            <p:ph type="title"/>
          </p:nvPr>
        </p:nvSpPr>
        <p:spPr>
          <a:xfrm>
            <a:off x="839788" y="365125"/>
            <a:ext cx="10515600" cy="1325563"/>
          </a:xfrm>
        </p:spPr>
        <p:txBody>
          <a:bodyPr/>
          <a:lstStyle/>
          <a:p>
            <a:r>
              <a:rPr lang="ca-ES"/>
              <a:t>Feu clic aquí per editar l'estil</a:t>
            </a:r>
          </a:p>
        </p:txBody>
      </p:sp>
      <p:sp>
        <p:nvSpPr>
          <p:cNvPr id="3" name="Contenidor de text 2">
            <a:extLst>
              <a:ext uri="{FF2B5EF4-FFF2-40B4-BE49-F238E27FC236}">
                <a16:creationId xmlns:a16="http://schemas.microsoft.com/office/drawing/2014/main" id="{6A445D62-D25A-4B95-A847-EBC447AB17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Editeu els estils de text del patró</a:t>
            </a:r>
          </a:p>
        </p:txBody>
      </p:sp>
      <p:sp>
        <p:nvSpPr>
          <p:cNvPr id="4" name="Contenidor de contingut 3">
            <a:extLst>
              <a:ext uri="{FF2B5EF4-FFF2-40B4-BE49-F238E27FC236}">
                <a16:creationId xmlns:a16="http://schemas.microsoft.com/office/drawing/2014/main" id="{EA651AD9-3CE1-4EAC-B74C-3200127C0176}"/>
              </a:ext>
            </a:extLst>
          </p:cNvPr>
          <p:cNvSpPr>
            <a:spLocks noGrp="1"/>
          </p:cNvSpPr>
          <p:nvPr>
            <p:ph sz="half" idx="2"/>
          </p:nvPr>
        </p:nvSpPr>
        <p:spPr>
          <a:xfrm>
            <a:off x="839788" y="2505075"/>
            <a:ext cx="5157787" cy="3684588"/>
          </a:xfrm>
        </p:spPr>
        <p:txBody>
          <a:bodyPr/>
          <a:lstStyle/>
          <a:p>
            <a:pPr lvl="0"/>
            <a:r>
              <a:rPr lang="ca-ES"/>
              <a:t>Editeu els estils de text del patró</a:t>
            </a:r>
          </a:p>
          <a:p>
            <a:pPr lvl="1"/>
            <a:r>
              <a:rPr lang="ca-ES"/>
              <a:t>Segon nivell</a:t>
            </a:r>
          </a:p>
          <a:p>
            <a:pPr lvl="2"/>
            <a:r>
              <a:rPr lang="ca-ES"/>
              <a:t>Tercer nivell</a:t>
            </a:r>
          </a:p>
          <a:p>
            <a:pPr lvl="3"/>
            <a:r>
              <a:rPr lang="ca-ES"/>
              <a:t>Quart nivell</a:t>
            </a:r>
          </a:p>
          <a:p>
            <a:pPr lvl="4"/>
            <a:r>
              <a:rPr lang="ca-ES"/>
              <a:t>Cinquè nivell</a:t>
            </a:r>
          </a:p>
        </p:txBody>
      </p:sp>
      <p:sp>
        <p:nvSpPr>
          <p:cNvPr id="5" name="Contenidor de text 4">
            <a:extLst>
              <a:ext uri="{FF2B5EF4-FFF2-40B4-BE49-F238E27FC236}">
                <a16:creationId xmlns:a16="http://schemas.microsoft.com/office/drawing/2014/main" id="{E6198194-629E-430A-9978-FF8321BA65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Editeu els estils de text del patró</a:t>
            </a:r>
          </a:p>
        </p:txBody>
      </p:sp>
      <p:sp>
        <p:nvSpPr>
          <p:cNvPr id="6" name="Contenidor de contingut 5">
            <a:extLst>
              <a:ext uri="{FF2B5EF4-FFF2-40B4-BE49-F238E27FC236}">
                <a16:creationId xmlns:a16="http://schemas.microsoft.com/office/drawing/2014/main" id="{79912546-2B82-44D9-A345-6FA555877A97}"/>
              </a:ext>
            </a:extLst>
          </p:cNvPr>
          <p:cNvSpPr>
            <a:spLocks noGrp="1"/>
          </p:cNvSpPr>
          <p:nvPr>
            <p:ph sz="quarter" idx="4"/>
          </p:nvPr>
        </p:nvSpPr>
        <p:spPr>
          <a:xfrm>
            <a:off x="6172200" y="2505075"/>
            <a:ext cx="5183188" cy="3684588"/>
          </a:xfrm>
        </p:spPr>
        <p:txBody>
          <a:bodyPr/>
          <a:lstStyle/>
          <a:p>
            <a:pPr lvl="0"/>
            <a:r>
              <a:rPr lang="ca-ES"/>
              <a:t>Editeu els estils de text del patró</a:t>
            </a:r>
          </a:p>
          <a:p>
            <a:pPr lvl="1"/>
            <a:r>
              <a:rPr lang="ca-ES"/>
              <a:t>Segon nivell</a:t>
            </a:r>
          </a:p>
          <a:p>
            <a:pPr lvl="2"/>
            <a:r>
              <a:rPr lang="ca-ES"/>
              <a:t>Tercer nivell</a:t>
            </a:r>
          </a:p>
          <a:p>
            <a:pPr lvl="3"/>
            <a:r>
              <a:rPr lang="ca-ES"/>
              <a:t>Quart nivell</a:t>
            </a:r>
          </a:p>
          <a:p>
            <a:pPr lvl="4"/>
            <a:r>
              <a:rPr lang="ca-ES"/>
              <a:t>Cinquè nivell</a:t>
            </a:r>
          </a:p>
        </p:txBody>
      </p:sp>
      <p:sp>
        <p:nvSpPr>
          <p:cNvPr id="7" name="Contenidor de data 6">
            <a:extLst>
              <a:ext uri="{FF2B5EF4-FFF2-40B4-BE49-F238E27FC236}">
                <a16:creationId xmlns:a16="http://schemas.microsoft.com/office/drawing/2014/main" id="{73214DDC-F6B9-442B-95CC-AD7BD73FDC18}"/>
              </a:ext>
            </a:extLst>
          </p:cNvPr>
          <p:cNvSpPr>
            <a:spLocks noGrp="1"/>
          </p:cNvSpPr>
          <p:nvPr>
            <p:ph type="dt" sz="half" idx="10"/>
          </p:nvPr>
        </p:nvSpPr>
        <p:spPr/>
        <p:txBody>
          <a:bodyPr/>
          <a:lstStyle/>
          <a:p>
            <a:fld id="{B25B02A5-B8EA-4E6B-A7D4-A524C5C91500}" type="datetimeFigureOut">
              <a:rPr lang="ca-ES" smtClean="0"/>
              <a:t>14/12/23</a:t>
            </a:fld>
            <a:endParaRPr lang="ca-ES"/>
          </a:p>
        </p:txBody>
      </p:sp>
      <p:sp>
        <p:nvSpPr>
          <p:cNvPr id="8" name="Contenidor de peu de pàgina 7">
            <a:extLst>
              <a:ext uri="{FF2B5EF4-FFF2-40B4-BE49-F238E27FC236}">
                <a16:creationId xmlns:a16="http://schemas.microsoft.com/office/drawing/2014/main" id="{C28F85EC-64E1-4C68-9270-F312C0ACBAB3}"/>
              </a:ext>
            </a:extLst>
          </p:cNvPr>
          <p:cNvSpPr>
            <a:spLocks noGrp="1"/>
          </p:cNvSpPr>
          <p:nvPr>
            <p:ph type="ftr" sz="quarter" idx="11"/>
          </p:nvPr>
        </p:nvSpPr>
        <p:spPr/>
        <p:txBody>
          <a:bodyPr/>
          <a:lstStyle/>
          <a:p>
            <a:endParaRPr lang="ca-ES"/>
          </a:p>
        </p:txBody>
      </p:sp>
      <p:sp>
        <p:nvSpPr>
          <p:cNvPr id="9" name="Contenidor de número de diapositiva 8">
            <a:extLst>
              <a:ext uri="{FF2B5EF4-FFF2-40B4-BE49-F238E27FC236}">
                <a16:creationId xmlns:a16="http://schemas.microsoft.com/office/drawing/2014/main" id="{7915F17E-1AFF-4E08-97F7-F41EEFF73A2E}"/>
              </a:ext>
            </a:extLst>
          </p:cNvPr>
          <p:cNvSpPr>
            <a:spLocks noGrp="1"/>
          </p:cNvSpPr>
          <p:nvPr>
            <p:ph type="sldNum" sz="quarter" idx="12"/>
          </p:nvPr>
        </p:nvSpPr>
        <p:spPr/>
        <p:txBody>
          <a:bodyPr/>
          <a:lstStyle/>
          <a:p>
            <a:fld id="{A72E843A-10C1-485A-BD15-BAF9AB61530D}" type="slidenum">
              <a:rPr lang="ca-ES" smtClean="0"/>
              <a:t>‹Nr.›</a:t>
            </a:fld>
            <a:endParaRPr lang="ca-ES"/>
          </a:p>
        </p:txBody>
      </p:sp>
    </p:spTree>
    <p:extLst>
      <p:ext uri="{BB962C8B-B14F-4D97-AF65-F5344CB8AC3E}">
        <p14:creationId xmlns:p14="http://schemas.microsoft.com/office/powerpoint/2010/main" val="3874176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70D7C8AD-C8E8-410B-9D5F-FB7A80E7055D}"/>
              </a:ext>
            </a:extLst>
          </p:cNvPr>
          <p:cNvSpPr>
            <a:spLocks noGrp="1"/>
          </p:cNvSpPr>
          <p:nvPr>
            <p:ph type="title"/>
          </p:nvPr>
        </p:nvSpPr>
        <p:spPr/>
        <p:txBody>
          <a:bodyPr/>
          <a:lstStyle/>
          <a:p>
            <a:r>
              <a:rPr lang="ca-ES"/>
              <a:t>Feu clic aquí per editar l'estil</a:t>
            </a:r>
          </a:p>
        </p:txBody>
      </p:sp>
      <p:sp>
        <p:nvSpPr>
          <p:cNvPr id="3" name="Contenidor de data 2">
            <a:extLst>
              <a:ext uri="{FF2B5EF4-FFF2-40B4-BE49-F238E27FC236}">
                <a16:creationId xmlns:a16="http://schemas.microsoft.com/office/drawing/2014/main" id="{69E5DDFD-5113-43DA-A635-8861168BB41A}"/>
              </a:ext>
            </a:extLst>
          </p:cNvPr>
          <p:cNvSpPr>
            <a:spLocks noGrp="1"/>
          </p:cNvSpPr>
          <p:nvPr>
            <p:ph type="dt" sz="half" idx="10"/>
          </p:nvPr>
        </p:nvSpPr>
        <p:spPr/>
        <p:txBody>
          <a:bodyPr/>
          <a:lstStyle/>
          <a:p>
            <a:fld id="{B25B02A5-B8EA-4E6B-A7D4-A524C5C91500}" type="datetimeFigureOut">
              <a:rPr lang="ca-ES" smtClean="0"/>
              <a:t>14/12/23</a:t>
            </a:fld>
            <a:endParaRPr lang="ca-ES"/>
          </a:p>
        </p:txBody>
      </p:sp>
      <p:sp>
        <p:nvSpPr>
          <p:cNvPr id="4" name="Contenidor de peu de pàgina 3">
            <a:extLst>
              <a:ext uri="{FF2B5EF4-FFF2-40B4-BE49-F238E27FC236}">
                <a16:creationId xmlns:a16="http://schemas.microsoft.com/office/drawing/2014/main" id="{6B50C9A8-10A3-4DA5-BD05-95B074CAFEB3}"/>
              </a:ext>
            </a:extLst>
          </p:cNvPr>
          <p:cNvSpPr>
            <a:spLocks noGrp="1"/>
          </p:cNvSpPr>
          <p:nvPr>
            <p:ph type="ftr" sz="quarter" idx="11"/>
          </p:nvPr>
        </p:nvSpPr>
        <p:spPr/>
        <p:txBody>
          <a:bodyPr/>
          <a:lstStyle/>
          <a:p>
            <a:endParaRPr lang="ca-ES"/>
          </a:p>
        </p:txBody>
      </p:sp>
      <p:sp>
        <p:nvSpPr>
          <p:cNvPr id="5" name="Contenidor de número de diapositiva 4">
            <a:extLst>
              <a:ext uri="{FF2B5EF4-FFF2-40B4-BE49-F238E27FC236}">
                <a16:creationId xmlns:a16="http://schemas.microsoft.com/office/drawing/2014/main" id="{90CF7010-DB79-4842-867F-4D3C85928751}"/>
              </a:ext>
            </a:extLst>
          </p:cNvPr>
          <p:cNvSpPr>
            <a:spLocks noGrp="1"/>
          </p:cNvSpPr>
          <p:nvPr>
            <p:ph type="sldNum" sz="quarter" idx="12"/>
          </p:nvPr>
        </p:nvSpPr>
        <p:spPr/>
        <p:txBody>
          <a:bodyPr/>
          <a:lstStyle/>
          <a:p>
            <a:fld id="{A72E843A-10C1-485A-BD15-BAF9AB61530D}" type="slidenum">
              <a:rPr lang="ca-ES" smtClean="0"/>
              <a:t>‹Nr.›</a:t>
            </a:fld>
            <a:endParaRPr lang="ca-ES"/>
          </a:p>
        </p:txBody>
      </p:sp>
    </p:spTree>
    <p:extLst>
      <p:ext uri="{BB962C8B-B14F-4D97-AF65-F5344CB8AC3E}">
        <p14:creationId xmlns:p14="http://schemas.microsoft.com/office/powerpoint/2010/main" val="1776043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Contenidor de data 1">
            <a:extLst>
              <a:ext uri="{FF2B5EF4-FFF2-40B4-BE49-F238E27FC236}">
                <a16:creationId xmlns:a16="http://schemas.microsoft.com/office/drawing/2014/main" id="{B04F1C78-FE06-47FE-9350-67778F85C049}"/>
              </a:ext>
            </a:extLst>
          </p:cNvPr>
          <p:cNvSpPr>
            <a:spLocks noGrp="1"/>
          </p:cNvSpPr>
          <p:nvPr>
            <p:ph type="dt" sz="half" idx="10"/>
          </p:nvPr>
        </p:nvSpPr>
        <p:spPr/>
        <p:txBody>
          <a:bodyPr/>
          <a:lstStyle/>
          <a:p>
            <a:fld id="{B25B02A5-B8EA-4E6B-A7D4-A524C5C91500}" type="datetimeFigureOut">
              <a:rPr lang="ca-ES" smtClean="0"/>
              <a:t>14/12/23</a:t>
            </a:fld>
            <a:endParaRPr lang="ca-ES"/>
          </a:p>
        </p:txBody>
      </p:sp>
      <p:sp>
        <p:nvSpPr>
          <p:cNvPr id="3" name="Contenidor de peu de pàgina 2">
            <a:extLst>
              <a:ext uri="{FF2B5EF4-FFF2-40B4-BE49-F238E27FC236}">
                <a16:creationId xmlns:a16="http://schemas.microsoft.com/office/drawing/2014/main" id="{DCFF797A-DA70-4F27-B32D-AF4EB015ADC2}"/>
              </a:ext>
            </a:extLst>
          </p:cNvPr>
          <p:cNvSpPr>
            <a:spLocks noGrp="1"/>
          </p:cNvSpPr>
          <p:nvPr>
            <p:ph type="ftr" sz="quarter" idx="11"/>
          </p:nvPr>
        </p:nvSpPr>
        <p:spPr/>
        <p:txBody>
          <a:bodyPr/>
          <a:lstStyle/>
          <a:p>
            <a:endParaRPr lang="ca-ES"/>
          </a:p>
        </p:txBody>
      </p:sp>
      <p:sp>
        <p:nvSpPr>
          <p:cNvPr id="4" name="Contenidor de número de diapositiva 3">
            <a:extLst>
              <a:ext uri="{FF2B5EF4-FFF2-40B4-BE49-F238E27FC236}">
                <a16:creationId xmlns:a16="http://schemas.microsoft.com/office/drawing/2014/main" id="{D33A92F4-EABF-492D-9302-F129E48339E9}"/>
              </a:ext>
            </a:extLst>
          </p:cNvPr>
          <p:cNvSpPr>
            <a:spLocks noGrp="1"/>
          </p:cNvSpPr>
          <p:nvPr>
            <p:ph type="sldNum" sz="quarter" idx="12"/>
          </p:nvPr>
        </p:nvSpPr>
        <p:spPr/>
        <p:txBody>
          <a:bodyPr/>
          <a:lstStyle/>
          <a:p>
            <a:fld id="{A72E843A-10C1-485A-BD15-BAF9AB61530D}" type="slidenum">
              <a:rPr lang="ca-ES" smtClean="0"/>
              <a:t>‹Nr.›</a:t>
            </a:fld>
            <a:endParaRPr lang="ca-ES"/>
          </a:p>
        </p:txBody>
      </p:sp>
    </p:spTree>
    <p:extLst>
      <p:ext uri="{BB962C8B-B14F-4D97-AF65-F5344CB8AC3E}">
        <p14:creationId xmlns:p14="http://schemas.microsoft.com/office/powerpoint/2010/main" val="1863225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00A27D79-F128-4B2E-8E63-CD1C66A14AA9}"/>
              </a:ext>
            </a:extLst>
          </p:cNvPr>
          <p:cNvSpPr>
            <a:spLocks noGrp="1"/>
          </p:cNvSpPr>
          <p:nvPr>
            <p:ph type="title"/>
          </p:nvPr>
        </p:nvSpPr>
        <p:spPr>
          <a:xfrm>
            <a:off x="839788" y="457200"/>
            <a:ext cx="3932237" cy="1600200"/>
          </a:xfrm>
        </p:spPr>
        <p:txBody>
          <a:bodyPr anchor="b"/>
          <a:lstStyle>
            <a:lvl1pPr>
              <a:defRPr sz="3200"/>
            </a:lvl1pPr>
          </a:lstStyle>
          <a:p>
            <a:r>
              <a:rPr lang="ca-ES"/>
              <a:t>Feu clic aquí per editar l'estil</a:t>
            </a:r>
          </a:p>
        </p:txBody>
      </p:sp>
      <p:sp>
        <p:nvSpPr>
          <p:cNvPr id="3" name="Contenidor de contingut 2">
            <a:extLst>
              <a:ext uri="{FF2B5EF4-FFF2-40B4-BE49-F238E27FC236}">
                <a16:creationId xmlns:a16="http://schemas.microsoft.com/office/drawing/2014/main" id="{1195B00A-6F1F-4BE4-9324-16FAB4D946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a-ES"/>
              <a:t>Editeu els estils de text del patró</a:t>
            </a:r>
          </a:p>
          <a:p>
            <a:pPr lvl="1"/>
            <a:r>
              <a:rPr lang="ca-ES"/>
              <a:t>Segon nivell</a:t>
            </a:r>
          </a:p>
          <a:p>
            <a:pPr lvl="2"/>
            <a:r>
              <a:rPr lang="ca-ES"/>
              <a:t>Tercer nivell</a:t>
            </a:r>
          </a:p>
          <a:p>
            <a:pPr lvl="3"/>
            <a:r>
              <a:rPr lang="ca-ES"/>
              <a:t>Quart nivell</a:t>
            </a:r>
          </a:p>
          <a:p>
            <a:pPr lvl="4"/>
            <a:r>
              <a:rPr lang="ca-ES"/>
              <a:t>Cinquè nivell</a:t>
            </a:r>
          </a:p>
        </p:txBody>
      </p:sp>
      <p:sp>
        <p:nvSpPr>
          <p:cNvPr id="4" name="Contenidor de text 3">
            <a:extLst>
              <a:ext uri="{FF2B5EF4-FFF2-40B4-BE49-F238E27FC236}">
                <a16:creationId xmlns:a16="http://schemas.microsoft.com/office/drawing/2014/main" id="{9ED26B47-045F-4656-8077-519885BF10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a-ES"/>
              <a:t>Editeu els estils de text del patró</a:t>
            </a:r>
          </a:p>
        </p:txBody>
      </p:sp>
      <p:sp>
        <p:nvSpPr>
          <p:cNvPr id="5" name="Contenidor de data 4">
            <a:extLst>
              <a:ext uri="{FF2B5EF4-FFF2-40B4-BE49-F238E27FC236}">
                <a16:creationId xmlns:a16="http://schemas.microsoft.com/office/drawing/2014/main" id="{3575779B-D6C1-4D69-AA1E-CED6ED63CC2C}"/>
              </a:ext>
            </a:extLst>
          </p:cNvPr>
          <p:cNvSpPr>
            <a:spLocks noGrp="1"/>
          </p:cNvSpPr>
          <p:nvPr>
            <p:ph type="dt" sz="half" idx="10"/>
          </p:nvPr>
        </p:nvSpPr>
        <p:spPr/>
        <p:txBody>
          <a:bodyPr/>
          <a:lstStyle/>
          <a:p>
            <a:fld id="{B25B02A5-B8EA-4E6B-A7D4-A524C5C91500}" type="datetimeFigureOut">
              <a:rPr lang="ca-ES" smtClean="0"/>
              <a:t>14/12/23</a:t>
            </a:fld>
            <a:endParaRPr lang="ca-ES"/>
          </a:p>
        </p:txBody>
      </p:sp>
      <p:sp>
        <p:nvSpPr>
          <p:cNvPr id="6" name="Contenidor de peu de pàgina 5">
            <a:extLst>
              <a:ext uri="{FF2B5EF4-FFF2-40B4-BE49-F238E27FC236}">
                <a16:creationId xmlns:a16="http://schemas.microsoft.com/office/drawing/2014/main" id="{8C5B8F6F-B785-47AF-98B0-BE6F3ECB53B7}"/>
              </a:ext>
            </a:extLst>
          </p:cNvPr>
          <p:cNvSpPr>
            <a:spLocks noGrp="1"/>
          </p:cNvSpPr>
          <p:nvPr>
            <p:ph type="ftr" sz="quarter" idx="11"/>
          </p:nvPr>
        </p:nvSpPr>
        <p:spPr/>
        <p:txBody>
          <a:bodyPr/>
          <a:lstStyle/>
          <a:p>
            <a:endParaRPr lang="ca-ES"/>
          </a:p>
        </p:txBody>
      </p:sp>
      <p:sp>
        <p:nvSpPr>
          <p:cNvPr id="7" name="Contenidor de número de diapositiva 6">
            <a:extLst>
              <a:ext uri="{FF2B5EF4-FFF2-40B4-BE49-F238E27FC236}">
                <a16:creationId xmlns:a16="http://schemas.microsoft.com/office/drawing/2014/main" id="{2603465B-20FD-4A64-882F-BEE45F6F194A}"/>
              </a:ext>
            </a:extLst>
          </p:cNvPr>
          <p:cNvSpPr>
            <a:spLocks noGrp="1"/>
          </p:cNvSpPr>
          <p:nvPr>
            <p:ph type="sldNum" sz="quarter" idx="12"/>
          </p:nvPr>
        </p:nvSpPr>
        <p:spPr/>
        <p:txBody>
          <a:bodyPr/>
          <a:lstStyle/>
          <a:p>
            <a:fld id="{A72E843A-10C1-485A-BD15-BAF9AB61530D}" type="slidenum">
              <a:rPr lang="ca-ES" smtClean="0"/>
              <a:t>‹Nr.›</a:t>
            </a:fld>
            <a:endParaRPr lang="ca-ES"/>
          </a:p>
        </p:txBody>
      </p:sp>
    </p:spTree>
    <p:extLst>
      <p:ext uri="{BB962C8B-B14F-4D97-AF65-F5344CB8AC3E}">
        <p14:creationId xmlns:p14="http://schemas.microsoft.com/office/powerpoint/2010/main" val="169760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E0DC9BE3-3297-4E3A-8DEF-BBDA3F611E30}"/>
              </a:ext>
            </a:extLst>
          </p:cNvPr>
          <p:cNvSpPr>
            <a:spLocks noGrp="1"/>
          </p:cNvSpPr>
          <p:nvPr>
            <p:ph type="title"/>
          </p:nvPr>
        </p:nvSpPr>
        <p:spPr>
          <a:xfrm>
            <a:off x="839788" y="457200"/>
            <a:ext cx="3932237" cy="1600200"/>
          </a:xfrm>
        </p:spPr>
        <p:txBody>
          <a:bodyPr anchor="b"/>
          <a:lstStyle>
            <a:lvl1pPr>
              <a:defRPr sz="3200"/>
            </a:lvl1pPr>
          </a:lstStyle>
          <a:p>
            <a:r>
              <a:rPr lang="ca-ES"/>
              <a:t>Feu clic aquí per editar l'estil</a:t>
            </a:r>
          </a:p>
        </p:txBody>
      </p:sp>
      <p:sp>
        <p:nvSpPr>
          <p:cNvPr id="3" name="Contenidor d'imatge 2">
            <a:extLst>
              <a:ext uri="{FF2B5EF4-FFF2-40B4-BE49-F238E27FC236}">
                <a16:creationId xmlns:a16="http://schemas.microsoft.com/office/drawing/2014/main" id="{6F02D4B9-B4B0-4188-BE49-57B7008411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Contenidor de text 3">
            <a:extLst>
              <a:ext uri="{FF2B5EF4-FFF2-40B4-BE49-F238E27FC236}">
                <a16:creationId xmlns:a16="http://schemas.microsoft.com/office/drawing/2014/main" id="{AABF90A3-2281-4997-8EDA-5B116DE206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a-ES"/>
              <a:t>Editeu els estils de text del patró</a:t>
            </a:r>
          </a:p>
        </p:txBody>
      </p:sp>
      <p:sp>
        <p:nvSpPr>
          <p:cNvPr id="5" name="Contenidor de data 4">
            <a:extLst>
              <a:ext uri="{FF2B5EF4-FFF2-40B4-BE49-F238E27FC236}">
                <a16:creationId xmlns:a16="http://schemas.microsoft.com/office/drawing/2014/main" id="{55F84FF2-E0C2-4216-92B6-FE8A7ADC5725}"/>
              </a:ext>
            </a:extLst>
          </p:cNvPr>
          <p:cNvSpPr>
            <a:spLocks noGrp="1"/>
          </p:cNvSpPr>
          <p:nvPr>
            <p:ph type="dt" sz="half" idx="10"/>
          </p:nvPr>
        </p:nvSpPr>
        <p:spPr/>
        <p:txBody>
          <a:bodyPr/>
          <a:lstStyle/>
          <a:p>
            <a:fld id="{B25B02A5-B8EA-4E6B-A7D4-A524C5C91500}" type="datetimeFigureOut">
              <a:rPr lang="ca-ES" smtClean="0"/>
              <a:t>14/12/23</a:t>
            </a:fld>
            <a:endParaRPr lang="ca-ES"/>
          </a:p>
        </p:txBody>
      </p:sp>
      <p:sp>
        <p:nvSpPr>
          <p:cNvPr id="6" name="Contenidor de peu de pàgina 5">
            <a:extLst>
              <a:ext uri="{FF2B5EF4-FFF2-40B4-BE49-F238E27FC236}">
                <a16:creationId xmlns:a16="http://schemas.microsoft.com/office/drawing/2014/main" id="{618A4E5C-AA48-437A-BA21-CA42C0D4F4CD}"/>
              </a:ext>
            </a:extLst>
          </p:cNvPr>
          <p:cNvSpPr>
            <a:spLocks noGrp="1"/>
          </p:cNvSpPr>
          <p:nvPr>
            <p:ph type="ftr" sz="quarter" idx="11"/>
          </p:nvPr>
        </p:nvSpPr>
        <p:spPr/>
        <p:txBody>
          <a:bodyPr/>
          <a:lstStyle/>
          <a:p>
            <a:endParaRPr lang="ca-ES"/>
          </a:p>
        </p:txBody>
      </p:sp>
      <p:sp>
        <p:nvSpPr>
          <p:cNvPr id="7" name="Contenidor de número de diapositiva 6">
            <a:extLst>
              <a:ext uri="{FF2B5EF4-FFF2-40B4-BE49-F238E27FC236}">
                <a16:creationId xmlns:a16="http://schemas.microsoft.com/office/drawing/2014/main" id="{88935936-943B-47C3-80A1-03ABF1494E38}"/>
              </a:ext>
            </a:extLst>
          </p:cNvPr>
          <p:cNvSpPr>
            <a:spLocks noGrp="1"/>
          </p:cNvSpPr>
          <p:nvPr>
            <p:ph type="sldNum" sz="quarter" idx="12"/>
          </p:nvPr>
        </p:nvSpPr>
        <p:spPr/>
        <p:txBody>
          <a:bodyPr/>
          <a:lstStyle/>
          <a:p>
            <a:fld id="{A72E843A-10C1-485A-BD15-BAF9AB61530D}" type="slidenum">
              <a:rPr lang="ca-ES" smtClean="0"/>
              <a:t>‹Nr.›</a:t>
            </a:fld>
            <a:endParaRPr lang="ca-ES"/>
          </a:p>
        </p:txBody>
      </p:sp>
    </p:spTree>
    <p:extLst>
      <p:ext uri="{BB962C8B-B14F-4D97-AF65-F5344CB8AC3E}">
        <p14:creationId xmlns:p14="http://schemas.microsoft.com/office/powerpoint/2010/main" val="852769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títol 1">
            <a:extLst>
              <a:ext uri="{FF2B5EF4-FFF2-40B4-BE49-F238E27FC236}">
                <a16:creationId xmlns:a16="http://schemas.microsoft.com/office/drawing/2014/main" id="{F4400475-4372-4635-92CC-C2160ADCAC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a-ES"/>
              <a:t>Feu clic aquí per editar l'estil</a:t>
            </a:r>
          </a:p>
        </p:txBody>
      </p:sp>
      <p:sp>
        <p:nvSpPr>
          <p:cNvPr id="3" name="Contenidor de text 2">
            <a:extLst>
              <a:ext uri="{FF2B5EF4-FFF2-40B4-BE49-F238E27FC236}">
                <a16:creationId xmlns:a16="http://schemas.microsoft.com/office/drawing/2014/main" id="{799F0B2E-78BD-403C-AAEE-2A2CD9A16A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a-ES"/>
              <a:t>Editeu els estils de text del patró</a:t>
            </a:r>
          </a:p>
          <a:p>
            <a:pPr lvl="1"/>
            <a:r>
              <a:rPr lang="ca-ES"/>
              <a:t>Segon nivell</a:t>
            </a:r>
          </a:p>
          <a:p>
            <a:pPr lvl="2"/>
            <a:r>
              <a:rPr lang="ca-ES"/>
              <a:t>Tercer nivell</a:t>
            </a:r>
          </a:p>
          <a:p>
            <a:pPr lvl="3"/>
            <a:r>
              <a:rPr lang="ca-ES"/>
              <a:t>Quart nivell</a:t>
            </a:r>
          </a:p>
          <a:p>
            <a:pPr lvl="4"/>
            <a:r>
              <a:rPr lang="ca-ES"/>
              <a:t>Cinquè nivell</a:t>
            </a:r>
          </a:p>
        </p:txBody>
      </p:sp>
      <p:sp>
        <p:nvSpPr>
          <p:cNvPr id="4" name="Contenidor de data 3">
            <a:extLst>
              <a:ext uri="{FF2B5EF4-FFF2-40B4-BE49-F238E27FC236}">
                <a16:creationId xmlns:a16="http://schemas.microsoft.com/office/drawing/2014/main" id="{1F7D1C79-DE88-4BFD-96BC-E109518AB6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5B02A5-B8EA-4E6B-A7D4-A524C5C91500}" type="datetimeFigureOut">
              <a:rPr lang="ca-ES" smtClean="0"/>
              <a:t>14/12/23</a:t>
            </a:fld>
            <a:endParaRPr lang="ca-ES"/>
          </a:p>
        </p:txBody>
      </p:sp>
      <p:sp>
        <p:nvSpPr>
          <p:cNvPr id="5" name="Contenidor de peu de pàgina 4">
            <a:extLst>
              <a:ext uri="{FF2B5EF4-FFF2-40B4-BE49-F238E27FC236}">
                <a16:creationId xmlns:a16="http://schemas.microsoft.com/office/drawing/2014/main" id="{8F79FBB3-38A4-4077-B719-A841847BF2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Contenidor de número de diapositiva 5">
            <a:extLst>
              <a:ext uri="{FF2B5EF4-FFF2-40B4-BE49-F238E27FC236}">
                <a16:creationId xmlns:a16="http://schemas.microsoft.com/office/drawing/2014/main" id="{9BDA8F3C-08E0-4EDB-B206-E3584A3B0D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E843A-10C1-485A-BD15-BAF9AB61530D}" type="slidenum">
              <a:rPr lang="ca-ES" smtClean="0"/>
              <a:t>‹Nr.›</a:t>
            </a:fld>
            <a:endParaRPr lang="ca-ES"/>
          </a:p>
        </p:txBody>
      </p:sp>
    </p:spTree>
    <p:extLst>
      <p:ext uri="{BB962C8B-B14F-4D97-AF65-F5344CB8AC3E}">
        <p14:creationId xmlns:p14="http://schemas.microsoft.com/office/powerpoint/2010/main" val="3255268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hyperlink" Target="http://appsso.eurostat.ec.europa.eu/nui/show.do?dataset=ert_bil_eur_a&amp;lang=en"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7.png"/><Relationship Id="rId4" Type="http://schemas.openxmlformats.org/officeDocument/2006/relationships/hyperlink" Target="http://ec.europa.eu/eurostat/tgm/refreshTableAction.do?tab=table&amp;plugin=1&amp;pcode=tec00118&amp;language=en"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appsso.eurostat.ec.europa.eu/nui/show.do?dataset=ert_bil_eur_a&amp;lang=en" TargetMode="External"/><Relationship Id="rId7"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8.png"/><Relationship Id="rId4" Type="http://schemas.openxmlformats.org/officeDocument/2006/relationships/hyperlink" Target="http://ec.europa.eu/eurostat/tgm/refreshTableAction.do?tab=table&amp;plugin=1&amp;pcode=tec00118&amp;language=e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appsso.eurostat.ec.europa.eu/nui/show.do?dataset=ert_bil_eur_a&amp;lang=en" TargetMode="External"/><Relationship Id="rId7"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ec.europa.eu/eurostat/tgm/refreshTableAction.do?tab=table&amp;plugin=1&amp;pcode=tec00118&amp;language=en"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appsso.eurostat.ec.europa.eu/nui/show.do?dataset=ert_bil_eur_a&amp;lang=en" TargetMode="External"/><Relationship Id="rId7"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http://ec.europa.eu/eurostat/tgm/refreshTableAction.do?tab=table&amp;plugin=1&amp;pcode=tec00118&amp;language=en"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appsso.eurostat.ec.europa.eu/nui/show.do?dataset=ert_bil_eur_a&amp;lang=en" TargetMode="External"/><Relationship Id="rId7"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http://ec.europa.eu/eurostat/tgm/refreshTableAction.do?tab=table&amp;plugin=1&amp;pcode=tec00118&amp;language=en"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appsso.eurostat.ec.europa.eu/nui/show.do?dataset=ert_bil_eur_a&amp;lang=en"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6.png"/><Relationship Id="rId4" Type="http://schemas.openxmlformats.org/officeDocument/2006/relationships/hyperlink" Target="http://ec.europa.eu/eurostat/tgm/refreshTableAction.do?tab=table&amp;plugin=1&amp;pcode=tec00118&amp;language=en"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hyperlink" Target="http://appsso.eurostat.ec.europa.eu/nui/show.do?dataset=ert_bil_eur_a&amp;lang=en"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8.png"/><Relationship Id="rId4" Type="http://schemas.openxmlformats.org/officeDocument/2006/relationships/hyperlink" Target="http://ec.europa.eu/eurostat/tgm/refreshTableAction.do?tab=table&amp;plugin=1&amp;pcode=tec00118&amp;language=en"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matge 7" descr="Imatge que conté cel, exterior, natura, neu&#10;&#10;Descripció generada amb un nivell de confiança molt elevat">
            <a:extLst>
              <a:ext uri="{FF2B5EF4-FFF2-40B4-BE49-F238E27FC236}">
                <a16:creationId xmlns:a16="http://schemas.microsoft.com/office/drawing/2014/main" id="{BD333A83-D9B6-41D7-9500-5D5CE2D408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4128" y="1805435"/>
            <a:ext cx="5553735" cy="4915395"/>
          </a:xfrm>
          <a:prstGeom prst="rect">
            <a:avLst/>
          </a:prstGeom>
        </p:spPr>
      </p:pic>
      <p:sp>
        <p:nvSpPr>
          <p:cNvPr id="7" name="Rectangle 2"/>
          <p:cNvSpPr txBox="1">
            <a:spLocks noChangeArrowheads="1"/>
          </p:cNvSpPr>
          <p:nvPr/>
        </p:nvSpPr>
        <p:spPr bwMode="auto">
          <a:xfrm>
            <a:off x="6967206" y="261139"/>
            <a:ext cx="4680520"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Garamond" pitchFamily="18" charset="0"/>
              </a:defRPr>
            </a:lvl2pPr>
            <a:lvl3pPr algn="ctr" rtl="0" eaLnBrk="0" fontAlgn="base" hangingPunct="0">
              <a:spcBef>
                <a:spcPct val="0"/>
              </a:spcBef>
              <a:spcAft>
                <a:spcPct val="0"/>
              </a:spcAft>
              <a:defRPr sz="4000">
                <a:solidFill>
                  <a:schemeClr val="tx2"/>
                </a:solidFill>
                <a:latin typeface="Garamond" pitchFamily="18" charset="0"/>
              </a:defRPr>
            </a:lvl3pPr>
            <a:lvl4pPr algn="ctr" rtl="0" eaLnBrk="0" fontAlgn="base" hangingPunct="0">
              <a:spcBef>
                <a:spcPct val="0"/>
              </a:spcBef>
              <a:spcAft>
                <a:spcPct val="0"/>
              </a:spcAft>
              <a:defRPr sz="4000">
                <a:solidFill>
                  <a:schemeClr val="tx2"/>
                </a:solidFill>
                <a:latin typeface="Garamond" pitchFamily="18" charset="0"/>
              </a:defRPr>
            </a:lvl4pPr>
            <a:lvl5pPr algn="ctr" rtl="0" eaLnBrk="0" fontAlgn="base" hangingPunct="0">
              <a:spcBef>
                <a:spcPct val="0"/>
              </a:spcBef>
              <a:spcAft>
                <a:spcPct val="0"/>
              </a:spcAft>
              <a:defRPr sz="4000">
                <a:solidFill>
                  <a:schemeClr val="tx2"/>
                </a:solidFill>
                <a:latin typeface="Garamond" pitchFamily="18" charset="0"/>
              </a:defRPr>
            </a:lvl5pPr>
            <a:lvl6pPr marL="457200" algn="ctr" rtl="0" fontAlgn="base">
              <a:spcBef>
                <a:spcPct val="0"/>
              </a:spcBef>
              <a:spcAft>
                <a:spcPct val="0"/>
              </a:spcAft>
              <a:defRPr sz="4000">
                <a:solidFill>
                  <a:schemeClr val="tx2"/>
                </a:solidFill>
                <a:latin typeface="Garamond" pitchFamily="18" charset="0"/>
              </a:defRPr>
            </a:lvl6pPr>
            <a:lvl7pPr marL="914400" algn="ctr" rtl="0" fontAlgn="base">
              <a:spcBef>
                <a:spcPct val="0"/>
              </a:spcBef>
              <a:spcAft>
                <a:spcPct val="0"/>
              </a:spcAft>
              <a:defRPr sz="4000">
                <a:solidFill>
                  <a:schemeClr val="tx2"/>
                </a:solidFill>
                <a:latin typeface="Garamond" pitchFamily="18" charset="0"/>
              </a:defRPr>
            </a:lvl7pPr>
            <a:lvl8pPr marL="1371600" algn="ctr" rtl="0" fontAlgn="base">
              <a:spcBef>
                <a:spcPct val="0"/>
              </a:spcBef>
              <a:spcAft>
                <a:spcPct val="0"/>
              </a:spcAft>
              <a:defRPr sz="4000">
                <a:solidFill>
                  <a:schemeClr val="tx2"/>
                </a:solidFill>
                <a:latin typeface="Garamond" pitchFamily="18" charset="0"/>
              </a:defRPr>
            </a:lvl8pPr>
            <a:lvl9pPr marL="1828800" algn="ctr" rtl="0" fontAlgn="base">
              <a:spcBef>
                <a:spcPct val="0"/>
              </a:spcBef>
              <a:spcAft>
                <a:spcPct val="0"/>
              </a:spcAft>
              <a:defRPr sz="4000">
                <a:solidFill>
                  <a:schemeClr val="tx2"/>
                </a:solidFill>
                <a:latin typeface="Garamond" pitchFamily="18" charset="0"/>
              </a:defRPr>
            </a:lvl9pPr>
          </a:lstStyle>
          <a:p>
            <a:pPr eaLnBrk="1" hangingPunct="1"/>
            <a:r>
              <a:rPr lang="en-GB" kern="0" dirty="0">
                <a:solidFill>
                  <a:schemeClr val="tx1"/>
                </a:solidFill>
                <a:latin typeface="+mn-lt"/>
              </a:rPr>
              <a:t>OITAF Seminar 2019</a:t>
            </a:r>
            <a:endParaRPr lang="en-GB" sz="3200" kern="0" dirty="0">
              <a:solidFill>
                <a:schemeClr val="tx1"/>
              </a:solidFill>
              <a:latin typeface="+mn-lt"/>
            </a:endParaRPr>
          </a:p>
        </p:txBody>
      </p:sp>
      <p:sp>
        <p:nvSpPr>
          <p:cNvPr id="2" name="Títol 1">
            <a:extLst>
              <a:ext uri="{FF2B5EF4-FFF2-40B4-BE49-F238E27FC236}">
                <a16:creationId xmlns:a16="http://schemas.microsoft.com/office/drawing/2014/main" id="{F24565C6-7F24-42C7-89C5-CF4FB57BC4B7}"/>
              </a:ext>
            </a:extLst>
          </p:cNvPr>
          <p:cNvSpPr>
            <a:spLocks noGrp="1"/>
          </p:cNvSpPr>
          <p:nvPr>
            <p:ph type="ctrTitle"/>
          </p:nvPr>
        </p:nvSpPr>
        <p:spPr>
          <a:xfrm>
            <a:off x="2614620" y="2239164"/>
            <a:ext cx="3186112" cy="1008112"/>
          </a:xfrm>
        </p:spPr>
        <p:txBody>
          <a:bodyPr>
            <a:normAutofit fontScale="90000"/>
          </a:bodyPr>
          <a:lstStyle/>
          <a:p>
            <a:r>
              <a:rPr lang="en-GB" b="1" dirty="0">
                <a:solidFill>
                  <a:schemeClr val="bg1"/>
                </a:solidFill>
              </a:rPr>
              <a:t>European</a:t>
            </a:r>
          </a:p>
        </p:txBody>
      </p:sp>
      <p:graphicFrame>
        <p:nvGraphicFramePr>
          <p:cNvPr id="5" name="Objecte 4">
            <a:extLst>
              <a:ext uri="{FF2B5EF4-FFF2-40B4-BE49-F238E27FC236}">
                <a16:creationId xmlns:a16="http://schemas.microsoft.com/office/drawing/2014/main" id="{FD67D303-02ED-4318-9532-7996AB818C48}"/>
              </a:ext>
            </a:extLst>
          </p:cNvPr>
          <p:cNvGraphicFramePr>
            <a:graphicFrameLocks noChangeAspect="1"/>
          </p:cNvGraphicFramePr>
          <p:nvPr>
            <p:extLst>
              <p:ext uri="{D42A27DB-BD31-4B8C-83A1-F6EECF244321}">
                <p14:modId xmlns:p14="http://schemas.microsoft.com/office/powerpoint/2010/main" val="2600305195"/>
              </p:ext>
            </p:extLst>
          </p:nvPr>
        </p:nvGraphicFramePr>
        <p:xfrm>
          <a:off x="5265737" y="-15427"/>
          <a:ext cx="1660525" cy="1820863"/>
        </p:xfrm>
        <a:graphic>
          <a:graphicData uri="http://schemas.openxmlformats.org/presentationml/2006/ole">
            <mc:AlternateContent xmlns:mc="http://schemas.openxmlformats.org/markup-compatibility/2006">
              <mc:Choice xmlns:v="urn:schemas-microsoft-com:vml" Requires="v">
                <p:oleObj r:id="rId4" imgW="3505689" imgH="3809524" progId="MSPhotoEd.3">
                  <p:embed/>
                </p:oleObj>
              </mc:Choice>
              <mc:Fallback>
                <p:oleObj r:id="rId4" imgW="3505689" imgH="3809524" progId="MSPhotoEd.3">
                  <p:embed/>
                  <p:pic>
                    <p:nvPicPr>
                      <p:cNvPr id="5" name="Objecte 4">
                        <a:extLst>
                          <a:ext uri="{FF2B5EF4-FFF2-40B4-BE49-F238E27FC236}">
                            <a16:creationId xmlns:a16="http://schemas.microsoft.com/office/drawing/2014/main" id="{FD67D303-02ED-4318-9532-7996AB818C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5737" y="-15427"/>
                        <a:ext cx="1660525" cy="1820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a:extLst>
              <a:ext uri="{FF2B5EF4-FFF2-40B4-BE49-F238E27FC236}">
                <a16:creationId xmlns:a16="http://schemas.microsoft.com/office/drawing/2014/main" id="{A84A8F60-4F0D-41D3-B301-13E6765AC857}"/>
              </a:ext>
            </a:extLst>
          </p:cNvPr>
          <p:cNvSpPr/>
          <p:nvPr/>
        </p:nvSpPr>
        <p:spPr>
          <a:xfrm>
            <a:off x="693737" y="877793"/>
            <a:ext cx="4572000" cy="400110"/>
          </a:xfrm>
          <a:prstGeom prst="rect">
            <a:avLst/>
          </a:prstGeom>
        </p:spPr>
        <p:txBody>
          <a:bodyPr>
            <a:spAutoFit/>
          </a:bodyPr>
          <a:lstStyle/>
          <a:p>
            <a:pPr algn="ctr"/>
            <a:r>
              <a:rPr lang="en-GB" sz="2000" dirty="0">
                <a:solidFill>
                  <a:srgbClr val="000000"/>
                </a:solidFill>
                <a:latin typeface="Arial" panose="020B0604020202020204" pitchFamily="34" charset="0"/>
              </a:rPr>
              <a:t> </a:t>
            </a:r>
            <a:r>
              <a:rPr lang="en-GB" dirty="0">
                <a:solidFill>
                  <a:srgbClr val="000000"/>
                </a:solidFill>
                <a:latin typeface="Arial" panose="020B0604020202020204" pitchFamily="34" charset="0"/>
              </a:rPr>
              <a:t>Congress Innsbruck May 9, 2019 </a:t>
            </a:r>
            <a:endParaRPr lang="en-GB" dirty="0"/>
          </a:p>
        </p:txBody>
      </p:sp>
      <p:sp>
        <p:nvSpPr>
          <p:cNvPr id="9" name="Títol 1">
            <a:extLst>
              <a:ext uri="{FF2B5EF4-FFF2-40B4-BE49-F238E27FC236}">
                <a16:creationId xmlns:a16="http://schemas.microsoft.com/office/drawing/2014/main" id="{9365B8F0-16AA-47CE-8F14-45ADB5167E21}"/>
              </a:ext>
            </a:extLst>
          </p:cNvPr>
          <p:cNvSpPr txBox="1">
            <a:spLocks/>
          </p:cNvSpPr>
          <p:nvPr/>
        </p:nvSpPr>
        <p:spPr>
          <a:xfrm>
            <a:off x="5595933" y="2239164"/>
            <a:ext cx="5891871" cy="10081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t>Ropeway Statistics </a:t>
            </a:r>
          </a:p>
        </p:txBody>
      </p:sp>
      <p:sp>
        <p:nvSpPr>
          <p:cNvPr id="10" name="Rectangle 9">
            <a:extLst>
              <a:ext uri="{FF2B5EF4-FFF2-40B4-BE49-F238E27FC236}">
                <a16:creationId xmlns:a16="http://schemas.microsoft.com/office/drawing/2014/main" id="{53D31CC3-C9AF-4076-8BB9-7A1026385895}"/>
              </a:ext>
            </a:extLst>
          </p:cNvPr>
          <p:cNvSpPr/>
          <p:nvPr/>
        </p:nvSpPr>
        <p:spPr>
          <a:xfrm>
            <a:off x="5800731" y="6094696"/>
            <a:ext cx="6296193" cy="646331"/>
          </a:xfrm>
          <a:prstGeom prst="rect">
            <a:avLst/>
          </a:prstGeom>
        </p:spPr>
        <p:txBody>
          <a:bodyPr wrap="square">
            <a:spAutoFit/>
          </a:bodyPr>
          <a:lstStyle/>
          <a:p>
            <a:r>
              <a:rPr lang="ca-ES" i="1" dirty="0"/>
              <a:t>Joaquim Alsina </a:t>
            </a:r>
          </a:p>
          <a:p>
            <a:r>
              <a:rPr lang="ca-ES" i="1" dirty="0"/>
              <a:t>(Associació Catalana d'Estacions d'Esquí i Activitats de Muntanya)</a:t>
            </a:r>
            <a:endParaRPr lang="ca-E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tge 1">
            <a:extLst>
              <a:ext uri="{FF2B5EF4-FFF2-40B4-BE49-F238E27FC236}">
                <a16:creationId xmlns:a16="http://schemas.microsoft.com/office/drawing/2014/main" id="{D9B4BAF2-1358-4C66-9EDA-625FD7A87A9C}"/>
              </a:ext>
            </a:extLst>
          </p:cNvPr>
          <p:cNvPicPr>
            <a:picLocks/>
          </p:cNvPicPr>
          <p:nvPr/>
        </p:nvPicPr>
        <p:blipFill>
          <a:blip r:embed="rId3"/>
          <a:stretch>
            <a:fillRect/>
          </a:stretch>
        </p:blipFill>
        <p:spPr>
          <a:xfrm>
            <a:off x="719999" y="900000"/>
            <a:ext cx="10800000" cy="5476800"/>
          </a:xfrm>
          <a:prstGeom prst="rect">
            <a:avLst/>
          </a:prstGeom>
        </p:spPr>
      </p:pic>
      <p:sp>
        <p:nvSpPr>
          <p:cNvPr id="5" name="Títol 1">
            <a:extLst>
              <a:ext uri="{FF2B5EF4-FFF2-40B4-BE49-F238E27FC236}">
                <a16:creationId xmlns:a16="http://schemas.microsoft.com/office/drawing/2014/main" id="{0A2AAACD-9A47-4EF6-8EE7-5803E2708F60}"/>
              </a:ext>
            </a:extLst>
          </p:cNvPr>
          <p:cNvSpPr txBox="1">
            <a:spLocks/>
          </p:cNvSpPr>
          <p:nvPr/>
        </p:nvSpPr>
        <p:spPr>
          <a:xfrm>
            <a:off x="1099227" y="0"/>
            <a:ext cx="2344364"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900">
                <a:latin typeface="Helvetica LT Light" panose="02000403040000020004" pitchFamily="2" charset="0"/>
              </a:rPr>
              <a:t>Members Statistics </a:t>
            </a:r>
          </a:p>
        </p:txBody>
      </p:sp>
      <p:sp>
        <p:nvSpPr>
          <p:cNvPr id="7" name="Títol 1">
            <a:extLst>
              <a:ext uri="{FF2B5EF4-FFF2-40B4-BE49-F238E27FC236}">
                <a16:creationId xmlns:a16="http://schemas.microsoft.com/office/drawing/2014/main" id="{37D5CEEB-49C0-45E2-9087-55931CB52D3C}"/>
              </a:ext>
            </a:extLst>
          </p:cNvPr>
          <p:cNvSpPr txBox="1">
            <a:spLocks/>
          </p:cNvSpPr>
          <p:nvPr/>
        </p:nvSpPr>
        <p:spPr>
          <a:xfrm>
            <a:off x="3443592" y="0"/>
            <a:ext cx="8748408" cy="389106"/>
          </a:xfrm>
          <a:prstGeom prst="rect">
            <a:avLst/>
          </a:prstGeom>
          <a:solidFill>
            <a:schemeClr val="bg1"/>
          </a:solidFill>
          <a:ln>
            <a:solidFill>
              <a:schemeClr val="tx1"/>
            </a:solidFill>
          </a:ln>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i="1">
                <a:latin typeface="Helvetica LT Light" panose="02000403040000020004" pitchFamily="2" charset="0"/>
              </a:rPr>
              <a:t>Some information about the frequency of visits to ski resorts in recent seasons.</a:t>
            </a:r>
            <a:endParaRPr lang="en-GB" sz="2800" i="1">
              <a:latin typeface="Helvetica LT Light" panose="02000403040000020004" pitchFamily="2" charset="0"/>
            </a:endParaRPr>
          </a:p>
        </p:txBody>
      </p:sp>
      <p:pic>
        <p:nvPicPr>
          <p:cNvPr id="8" name="Imatge 7">
            <a:extLst>
              <a:ext uri="{FF2B5EF4-FFF2-40B4-BE49-F238E27FC236}">
                <a16:creationId xmlns:a16="http://schemas.microsoft.com/office/drawing/2014/main" id="{8C984B3A-7038-4363-AB95-AFC146FF86CA}"/>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0" y="10034"/>
            <a:ext cx="1098000" cy="381600"/>
          </a:xfrm>
          <a:prstGeom prst="rect">
            <a:avLst/>
          </a:prstGeom>
          <a:ln>
            <a:solidFill>
              <a:schemeClr val="tx1"/>
            </a:solidFill>
          </a:ln>
        </p:spPr>
      </p:pic>
    </p:spTree>
    <p:extLst>
      <p:ext uri="{BB962C8B-B14F-4D97-AF65-F5344CB8AC3E}">
        <p14:creationId xmlns:p14="http://schemas.microsoft.com/office/powerpoint/2010/main" val="2675036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tge 2">
            <a:extLst>
              <a:ext uri="{FF2B5EF4-FFF2-40B4-BE49-F238E27FC236}">
                <a16:creationId xmlns:a16="http://schemas.microsoft.com/office/drawing/2014/main" id="{6008797C-956F-44F9-AC9B-50996655DBB6}"/>
              </a:ext>
            </a:extLst>
          </p:cNvPr>
          <p:cNvPicPr>
            <a:picLocks/>
          </p:cNvPicPr>
          <p:nvPr/>
        </p:nvPicPr>
        <p:blipFill>
          <a:blip r:embed="rId3"/>
          <a:stretch>
            <a:fillRect/>
          </a:stretch>
        </p:blipFill>
        <p:spPr>
          <a:xfrm>
            <a:off x="720000" y="1515600"/>
            <a:ext cx="9000000" cy="4680000"/>
          </a:xfrm>
          <a:prstGeom prst="rect">
            <a:avLst/>
          </a:prstGeom>
        </p:spPr>
      </p:pic>
      <p:sp>
        <p:nvSpPr>
          <p:cNvPr id="5" name="Títol 1">
            <a:extLst>
              <a:ext uri="{FF2B5EF4-FFF2-40B4-BE49-F238E27FC236}">
                <a16:creationId xmlns:a16="http://schemas.microsoft.com/office/drawing/2014/main" id="{CC64E193-BB9A-4904-B5AB-F37A9A5A5F94}"/>
              </a:ext>
            </a:extLst>
          </p:cNvPr>
          <p:cNvSpPr txBox="1">
            <a:spLocks/>
          </p:cNvSpPr>
          <p:nvPr/>
        </p:nvSpPr>
        <p:spPr>
          <a:xfrm>
            <a:off x="750448" y="823609"/>
            <a:ext cx="4099546" cy="440987"/>
          </a:xfrm>
          <a:prstGeom prst="rect">
            <a:avLst/>
          </a:prstGeom>
          <a:solidFill>
            <a:schemeClr val="accent6">
              <a:lumMod val="20000"/>
              <a:lumOff val="80000"/>
            </a:schemeClr>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a:latin typeface="Helvetica LT Light" panose="02000403040000020004" pitchFamily="2" charset="0"/>
              </a:rPr>
              <a:t>The big ones and the others</a:t>
            </a:r>
          </a:p>
        </p:txBody>
      </p:sp>
      <p:sp>
        <p:nvSpPr>
          <p:cNvPr id="6" name="Títol 1">
            <a:extLst>
              <a:ext uri="{FF2B5EF4-FFF2-40B4-BE49-F238E27FC236}">
                <a16:creationId xmlns:a16="http://schemas.microsoft.com/office/drawing/2014/main" id="{97ABF2C0-B6F6-4096-9AED-CCC6DCBE912B}"/>
              </a:ext>
            </a:extLst>
          </p:cNvPr>
          <p:cNvSpPr txBox="1">
            <a:spLocks/>
          </p:cNvSpPr>
          <p:nvPr/>
        </p:nvSpPr>
        <p:spPr>
          <a:xfrm>
            <a:off x="4849994" y="823609"/>
            <a:ext cx="4870006" cy="440987"/>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a:latin typeface="Helvetica LT Light" panose="02000403040000020004" pitchFamily="2" charset="0"/>
              </a:rPr>
              <a:t>Skier-days evolution</a:t>
            </a:r>
          </a:p>
        </p:txBody>
      </p:sp>
      <p:sp>
        <p:nvSpPr>
          <p:cNvPr id="9" name="Títol 1">
            <a:extLst>
              <a:ext uri="{FF2B5EF4-FFF2-40B4-BE49-F238E27FC236}">
                <a16:creationId xmlns:a16="http://schemas.microsoft.com/office/drawing/2014/main" id="{16F2FDA6-7050-4863-B606-E81CFFBE841A}"/>
              </a:ext>
            </a:extLst>
          </p:cNvPr>
          <p:cNvSpPr txBox="1">
            <a:spLocks/>
          </p:cNvSpPr>
          <p:nvPr/>
        </p:nvSpPr>
        <p:spPr>
          <a:xfrm>
            <a:off x="1099227" y="0"/>
            <a:ext cx="2344364"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900">
                <a:latin typeface="Helvetica LT Light" panose="02000403040000020004" pitchFamily="2" charset="0"/>
              </a:rPr>
              <a:t>Members Statistics </a:t>
            </a:r>
          </a:p>
        </p:txBody>
      </p:sp>
      <p:sp>
        <p:nvSpPr>
          <p:cNvPr id="11" name="Títol 1">
            <a:extLst>
              <a:ext uri="{FF2B5EF4-FFF2-40B4-BE49-F238E27FC236}">
                <a16:creationId xmlns:a16="http://schemas.microsoft.com/office/drawing/2014/main" id="{6A66ED30-82DC-44E6-B4C6-71AB5CA84CC2}"/>
              </a:ext>
            </a:extLst>
          </p:cNvPr>
          <p:cNvSpPr txBox="1">
            <a:spLocks/>
          </p:cNvSpPr>
          <p:nvPr/>
        </p:nvSpPr>
        <p:spPr>
          <a:xfrm>
            <a:off x="3443592" y="0"/>
            <a:ext cx="8748408" cy="389106"/>
          </a:xfrm>
          <a:prstGeom prst="rect">
            <a:avLst/>
          </a:prstGeom>
          <a:solidFill>
            <a:schemeClr val="bg1"/>
          </a:solidFill>
          <a:ln>
            <a:solidFill>
              <a:schemeClr val="tx1"/>
            </a:solidFill>
          </a:ln>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i="1">
                <a:latin typeface="Helvetica LT Light" panose="02000403040000020004" pitchFamily="2" charset="0"/>
              </a:rPr>
              <a:t>Some information about the frequency of visits to ski resorts in recent seasons.</a:t>
            </a:r>
            <a:endParaRPr lang="en-GB" sz="2800" i="1">
              <a:latin typeface="Helvetica LT Light" panose="02000403040000020004" pitchFamily="2" charset="0"/>
            </a:endParaRPr>
          </a:p>
        </p:txBody>
      </p:sp>
      <p:pic>
        <p:nvPicPr>
          <p:cNvPr id="8" name="Imatge 7">
            <a:extLst>
              <a:ext uri="{FF2B5EF4-FFF2-40B4-BE49-F238E27FC236}">
                <a16:creationId xmlns:a16="http://schemas.microsoft.com/office/drawing/2014/main" id="{C6C62C3F-386A-4601-8A8C-DE92BA313368}"/>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0" y="10034"/>
            <a:ext cx="1098000" cy="381600"/>
          </a:xfrm>
          <a:prstGeom prst="rect">
            <a:avLst/>
          </a:prstGeom>
          <a:ln>
            <a:solidFill>
              <a:schemeClr val="tx1"/>
            </a:solidFill>
          </a:ln>
        </p:spPr>
      </p:pic>
    </p:spTree>
    <p:extLst>
      <p:ext uri="{BB962C8B-B14F-4D97-AF65-F5344CB8AC3E}">
        <p14:creationId xmlns:p14="http://schemas.microsoft.com/office/powerpoint/2010/main" val="2034330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ol 1">
            <a:extLst>
              <a:ext uri="{FF2B5EF4-FFF2-40B4-BE49-F238E27FC236}">
                <a16:creationId xmlns:a16="http://schemas.microsoft.com/office/drawing/2014/main" id="{CC64E193-BB9A-4904-B5AB-F37A9A5A5F94}"/>
              </a:ext>
            </a:extLst>
          </p:cNvPr>
          <p:cNvSpPr txBox="1">
            <a:spLocks/>
          </p:cNvSpPr>
          <p:nvPr/>
        </p:nvSpPr>
        <p:spPr>
          <a:xfrm>
            <a:off x="750448" y="823609"/>
            <a:ext cx="2235943" cy="440987"/>
          </a:xfrm>
          <a:prstGeom prst="rect">
            <a:avLst/>
          </a:prstGeom>
          <a:solidFill>
            <a:schemeClr val="accent6">
              <a:lumMod val="20000"/>
              <a:lumOff val="80000"/>
            </a:schemeClr>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dirty="0">
                <a:latin typeface="Helvetica LT Light" panose="02000403040000020004" pitchFamily="2" charset="0"/>
              </a:rPr>
              <a:t>The small ones</a:t>
            </a:r>
          </a:p>
        </p:txBody>
      </p:sp>
      <p:sp>
        <p:nvSpPr>
          <p:cNvPr id="6" name="Títol 1">
            <a:extLst>
              <a:ext uri="{FF2B5EF4-FFF2-40B4-BE49-F238E27FC236}">
                <a16:creationId xmlns:a16="http://schemas.microsoft.com/office/drawing/2014/main" id="{97ABF2C0-B6F6-4096-9AED-CCC6DCBE912B}"/>
              </a:ext>
            </a:extLst>
          </p:cNvPr>
          <p:cNvSpPr txBox="1">
            <a:spLocks/>
          </p:cNvSpPr>
          <p:nvPr/>
        </p:nvSpPr>
        <p:spPr>
          <a:xfrm>
            <a:off x="2986391" y="823609"/>
            <a:ext cx="6733609" cy="440987"/>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a:latin typeface="Helvetica LT Light" panose="02000403040000020004" pitchFamily="2" charset="0"/>
              </a:rPr>
              <a:t>Skier-days evolution</a:t>
            </a:r>
          </a:p>
        </p:txBody>
      </p:sp>
      <p:sp>
        <p:nvSpPr>
          <p:cNvPr id="9" name="Títol 1">
            <a:extLst>
              <a:ext uri="{FF2B5EF4-FFF2-40B4-BE49-F238E27FC236}">
                <a16:creationId xmlns:a16="http://schemas.microsoft.com/office/drawing/2014/main" id="{E068A4C0-588D-47C4-AE49-A556CF412955}"/>
              </a:ext>
            </a:extLst>
          </p:cNvPr>
          <p:cNvSpPr txBox="1">
            <a:spLocks/>
          </p:cNvSpPr>
          <p:nvPr/>
        </p:nvSpPr>
        <p:spPr>
          <a:xfrm>
            <a:off x="1099227" y="0"/>
            <a:ext cx="2344364"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900">
                <a:latin typeface="Helvetica LT Light" panose="02000403040000020004" pitchFamily="2" charset="0"/>
              </a:rPr>
              <a:t>Members Statistics </a:t>
            </a:r>
          </a:p>
        </p:txBody>
      </p:sp>
      <p:sp>
        <p:nvSpPr>
          <p:cNvPr id="11" name="Títol 1">
            <a:extLst>
              <a:ext uri="{FF2B5EF4-FFF2-40B4-BE49-F238E27FC236}">
                <a16:creationId xmlns:a16="http://schemas.microsoft.com/office/drawing/2014/main" id="{52531960-B934-4926-92B7-488B76F0DA8B}"/>
              </a:ext>
            </a:extLst>
          </p:cNvPr>
          <p:cNvSpPr txBox="1">
            <a:spLocks/>
          </p:cNvSpPr>
          <p:nvPr/>
        </p:nvSpPr>
        <p:spPr>
          <a:xfrm>
            <a:off x="3443592" y="0"/>
            <a:ext cx="8748408" cy="389106"/>
          </a:xfrm>
          <a:prstGeom prst="rect">
            <a:avLst/>
          </a:prstGeom>
          <a:solidFill>
            <a:schemeClr val="bg1"/>
          </a:solidFill>
          <a:ln>
            <a:solidFill>
              <a:schemeClr val="tx1"/>
            </a:solidFill>
          </a:ln>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i="1">
                <a:latin typeface="Helvetica LT Light" panose="02000403040000020004" pitchFamily="2" charset="0"/>
              </a:rPr>
              <a:t>Some information about the frequency of visits to ski resorts in recent seasons.</a:t>
            </a:r>
            <a:endParaRPr lang="en-GB" sz="2800" i="1">
              <a:latin typeface="Helvetica LT Light" panose="02000403040000020004" pitchFamily="2" charset="0"/>
            </a:endParaRPr>
          </a:p>
        </p:txBody>
      </p:sp>
      <p:pic>
        <p:nvPicPr>
          <p:cNvPr id="3" name="Imatge 2">
            <a:extLst>
              <a:ext uri="{FF2B5EF4-FFF2-40B4-BE49-F238E27FC236}">
                <a16:creationId xmlns:a16="http://schemas.microsoft.com/office/drawing/2014/main" id="{EA36A43B-472D-479F-A88E-2D6D8FF46227}"/>
              </a:ext>
            </a:extLst>
          </p:cNvPr>
          <p:cNvPicPr>
            <a:picLocks noChangeAspect="1"/>
          </p:cNvPicPr>
          <p:nvPr/>
        </p:nvPicPr>
        <p:blipFill>
          <a:blip r:embed="rId3"/>
          <a:stretch>
            <a:fillRect/>
          </a:stretch>
        </p:blipFill>
        <p:spPr>
          <a:xfrm>
            <a:off x="750448" y="1475911"/>
            <a:ext cx="8969552" cy="4729580"/>
          </a:xfrm>
          <a:prstGeom prst="rect">
            <a:avLst/>
          </a:prstGeom>
        </p:spPr>
      </p:pic>
      <p:pic>
        <p:nvPicPr>
          <p:cNvPr id="12" name="Imatge 11">
            <a:extLst>
              <a:ext uri="{FF2B5EF4-FFF2-40B4-BE49-F238E27FC236}">
                <a16:creationId xmlns:a16="http://schemas.microsoft.com/office/drawing/2014/main" id="{769FBFE4-F865-46CF-90A3-B71CDC9C9C5D}"/>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0" y="10034"/>
            <a:ext cx="1098000" cy="381600"/>
          </a:xfrm>
          <a:prstGeom prst="rect">
            <a:avLst/>
          </a:prstGeom>
          <a:ln>
            <a:solidFill>
              <a:schemeClr val="tx1"/>
            </a:solidFill>
          </a:ln>
        </p:spPr>
      </p:pic>
    </p:spTree>
    <p:extLst>
      <p:ext uri="{BB962C8B-B14F-4D97-AF65-F5344CB8AC3E}">
        <p14:creationId xmlns:p14="http://schemas.microsoft.com/office/powerpoint/2010/main" val="3920761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tge 1">
            <a:extLst>
              <a:ext uri="{FF2B5EF4-FFF2-40B4-BE49-F238E27FC236}">
                <a16:creationId xmlns:a16="http://schemas.microsoft.com/office/drawing/2014/main" id="{78927979-027A-4417-AF9C-8AC6946DE6D2}"/>
              </a:ext>
            </a:extLst>
          </p:cNvPr>
          <p:cNvPicPr>
            <a:picLocks/>
          </p:cNvPicPr>
          <p:nvPr/>
        </p:nvPicPr>
        <p:blipFill>
          <a:blip r:embed="rId3"/>
          <a:stretch>
            <a:fillRect/>
          </a:stretch>
        </p:blipFill>
        <p:spPr>
          <a:xfrm>
            <a:off x="720000" y="900000"/>
            <a:ext cx="10800000" cy="5400000"/>
          </a:xfrm>
          <a:prstGeom prst="rect">
            <a:avLst/>
          </a:prstGeom>
        </p:spPr>
      </p:pic>
      <p:sp>
        <p:nvSpPr>
          <p:cNvPr id="5" name="Títol 1">
            <a:extLst>
              <a:ext uri="{FF2B5EF4-FFF2-40B4-BE49-F238E27FC236}">
                <a16:creationId xmlns:a16="http://schemas.microsoft.com/office/drawing/2014/main" id="{AC733B92-A2B7-47BF-BD0C-1D0E5366819E}"/>
              </a:ext>
            </a:extLst>
          </p:cNvPr>
          <p:cNvSpPr txBox="1">
            <a:spLocks/>
          </p:cNvSpPr>
          <p:nvPr/>
        </p:nvSpPr>
        <p:spPr>
          <a:xfrm>
            <a:off x="1099227" y="0"/>
            <a:ext cx="2344364"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900">
                <a:latin typeface="Helvetica LT Light" panose="02000403040000020004" pitchFamily="2" charset="0"/>
              </a:rPr>
              <a:t>Members Statistics </a:t>
            </a:r>
          </a:p>
        </p:txBody>
      </p:sp>
      <p:sp>
        <p:nvSpPr>
          <p:cNvPr id="7" name="Títol 1">
            <a:extLst>
              <a:ext uri="{FF2B5EF4-FFF2-40B4-BE49-F238E27FC236}">
                <a16:creationId xmlns:a16="http://schemas.microsoft.com/office/drawing/2014/main" id="{8E9E67EE-5479-4489-979B-C7E423302C6F}"/>
              </a:ext>
            </a:extLst>
          </p:cNvPr>
          <p:cNvSpPr txBox="1">
            <a:spLocks/>
          </p:cNvSpPr>
          <p:nvPr/>
        </p:nvSpPr>
        <p:spPr>
          <a:xfrm>
            <a:off x="3443592" y="0"/>
            <a:ext cx="8748408" cy="389106"/>
          </a:xfrm>
          <a:prstGeom prst="rect">
            <a:avLst/>
          </a:prstGeom>
          <a:solidFill>
            <a:schemeClr val="bg1"/>
          </a:solidFill>
          <a:ln>
            <a:solidFill>
              <a:schemeClr val="tx1"/>
            </a:solidFill>
          </a:ln>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i="1">
                <a:latin typeface="Helvetica LT Light" panose="02000403040000020004" pitchFamily="2" charset="0"/>
              </a:rPr>
              <a:t>Some information about the frequency of visits to ski resorts in recent seasons.</a:t>
            </a:r>
            <a:endParaRPr lang="en-GB" sz="2800" i="1">
              <a:latin typeface="Helvetica LT Light" panose="02000403040000020004" pitchFamily="2" charset="0"/>
            </a:endParaRPr>
          </a:p>
        </p:txBody>
      </p:sp>
      <p:pic>
        <p:nvPicPr>
          <p:cNvPr id="8" name="Imatge 7">
            <a:extLst>
              <a:ext uri="{FF2B5EF4-FFF2-40B4-BE49-F238E27FC236}">
                <a16:creationId xmlns:a16="http://schemas.microsoft.com/office/drawing/2014/main" id="{EDA46075-ADC4-4D67-96E5-F0D7D267A9B2}"/>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0" y="10034"/>
            <a:ext cx="1098000" cy="381600"/>
          </a:xfrm>
          <a:prstGeom prst="rect">
            <a:avLst/>
          </a:prstGeom>
          <a:ln>
            <a:solidFill>
              <a:schemeClr val="tx1"/>
            </a:solidFill>
          </a:ln>
        </p:spPr>
      </p:pic>
    </p:spTree>
    <p:extLst>
      <p:ext uri="{BB962C8B-B14F-4D97-AF65-F5344CB8AC3E}">
        <p14:creationId xmlns:p14="http://schemas.microsoft.com/office/powerpoint/2010/main" val="4170847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ol 1">
            <a:extLst>
              <a:ext uri="{FF2B5EF4-FFF2-40B4-BE49-F238E27FC236}">
                <a16:creationId xmlns:a16="http://schemas.microsoft.com/office/drawing/2014/main" id="{3B069732-58A8-4F61-AF88-4C427C07A6EE}"/>
              </a:ext>
            </a:extLst>
          </p:cNvPr>
          <p:cNvSpPr txBox="1">
            <a:spLocks/>
          </p:cNvSpPr>
          <p:nvPr/>
        </p:nvSpPr>
        <p:spPr>
          <a:xfrm>
            <a:off x="1099227" y="0"/>
            <a:ext cx="2344364"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900">
                <a:latin typeface="Helvetica LT Light" panose="02000403040000020004" pitchFamily="2" charset="0"/>
              </a:rPr>
              <a:t>Members Statistics </a:t>
            </a:r>
          </a:p>
        </p:txBody>
      </p:sp>
      <p:sp>
        <p:nvSpPr>
          <p:cNvPr id="7" name="Títol 1">
            <a:extLst>
              <a:ext uri="{FF2B5EF4-FFF2-40B4-BE49-F238E27FC236}">
                <a16:creationId xmlns:a16="http://schemas.microsoft.com/office/drawing/2014/main" id="{80F73C0D-53B3-4318-83B3-D7309A02F8F1}"/>
              </a:ext>
            </a:extLst>
          </p:cNvPr>
          <p:cNvSpPr txBox="1">
            <a:spLocks/>
          </p:cNvSpPr>
          <p:nvPr/>
        </p:nvSpPr>
        <p:spPr>
          <a:xfrm>
            <a:off x="3443592" y="0"/>
            <a:ext cx="8748408" cy="389106"/>
          </a:xfrm>
          <a:prstGeom prst="rect">
            <a:avLst/>
          </a:prstGeom>
          <a:solidFill>
            <a:schemeClr val="bg1"/>
          </a:solidFill>
          <a:ln>
            <a:solidFill>
              <a:schemeClr val="tx1"/>
            </a:solidFill>
          </a:ln>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i="1">
                <a:latin typeface="Helvetica LT Light" panose="02000403040000020004" pitchFamily="2" charset="0"/>
              </a:rPr>
              <a:t>Some information about the frequency of visits to ski resorts in recent seasons.</a:t>
            </a:r>
            <a:endParaRPr lang="en-GB" sz="2800" i="1">
              <a:latin typeface="Helvetica LT Light" panose="02000403040000020004" pitchFamily="2" charset="0"/>
            </a:endParaRPr>
          </a:p>
        </p:txBody>
      </p:sp>
      <p:pic>
        <p:nvPicPr>
          <p:cNvPr id="8" name="Imatge 7">
            <a:extLst>
              <a:ext uri="{FF2B5EF4-FFF2-40B4-BE49-F238E27FC236}">
                <a16:creationId xmlns:a16="http://schemas.microsoft.com/office/drawing/2014/main" id="{CE731E61-A0C4-4C90-AE77-64C082059156}"/>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0" y="10034"/>
            <a:ext cx="1098000" cy="381600"/>
          </a:xfrm>
          <a:prstGeom prst="rect">
            <a:avLst/>
          </a:prstGeom>
          <a:ln>
            <a:solidFill>
              <a:schemeClr val="tx1"/>
            </a:solidFill>
          </a:ln>
        </p:spPr>
      </p:pic>
      <p:pic>
        <p:nvPicPr>
          <p:cNvPr id="4" name="Imatge 3">
            <a:extLst>
              <a:ext uri="{FF2B5EF4-FFF2-40B4-BE49-F238E27FC236}">
                <a16:creationId xmlns:a16="http://schemas.microsoft.com/office/drawing/2014/main" id="{72EAF3F7-2957-4A6D-BC68-F83E38635B3B}"/>
              </a:ext>
            </a:extLst>
          </p:cNvPr>
          <p:cNvPicPr>
            <a:picLocks/>
          </p:cNvPicPr>
          <p:nvPr/>
        </p:nvPicPr>
        <p:blipFill>
          <a:blip r:embed="rId4"/>
          <a:stretch>
            <a:fillRect/>
          </a:stretch>
        </p:blipFill>
        <p:spPr>
          <a:xfrm>
            <a:off x="720000" y="900000"/>
            <a:ext cx="10800000" cy="5400000"/>
          </a:xfrm>
          <a:prstGeom prst="rect">
            <a:avLst/>
          </a:prstGeom>
        </p:spPr>
      </p:pic>
    </p:spTree>
    <p:extLst>
      <p:ext uri="{BB962C8B-B14F-4D97-AF65-F5344CB8AC3E}">
        <p14:creationId xmlns:p14="http://schemas.microsoft.com/office/powerpoint/2010/main" val="582410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ol 1">
            <a:extLst>
              <a:ext uri="{FF2B5EF4-FFF2-40B4-BE49-F238E27FC236}">
                <a16:creationId xmlns:a16="http://schemas.microsoft.com/office/drawing/2014/main" id="{8E3781DD-1843-4F4F-9D09-4F4DD6395E93}"/>
              </a:ext>
            </a:extLst>
          </p:cNvPr>
          <p:cNvSpPr txBox="1">
            <a:spLocks/>
          </p:cNvSpPr>
          <p:nvPr/>
        </p:nvSpPr>
        <p:spPr>
          <a:xfrm>
            <a:off x="2325701" y="823608"/>
            <a:ext cx="4474723" cy="440987"/>
          </a:xfrm>
          <a:prstGeom prst="rect">
            <a:avLst/>
          </a:prstGeom>
          <a:solidFill>
            <a:schemeClr val="bg1"/>
          </a:solidFill>
          <a:ln>
            <a:solidFill>
              <a:schemeClr val="tx1"/>
            </a:solidFill>
          </a:ln>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a-ES" sz="3200" dirty="0" err="1">
                <a:latin typeface="Helvetica LT Light" panose="02000403040000020004" pitchFamily="2" charset="0"/>
              </a:rPr>
              <a:t>Marquet</a:t>
            </a:r>
            <a:r>
              <a:rPr lang="ca-ES" sz="3200" dirty="0">
                <a:latin typeface="Helvetica LT Light" panose="02000403040000020004" pitchFamily="2" charset="0"/>
              </a:rPr>
              <a:t> </a:t>
            </a:r>
            <a:r>
              <a:rPr lang="ca-ES" sz="3200" dirty="0" err="1">
                <a:latin typeface="Helvetica LT Light" panose="02000403040000020004" pitchFamily="2" charset="0"/>
              </a:rPr>
              <a:t>share</a:t>
            </a:r>
            <a:endParaRPr lang="ca-ES" sz="3200" dirty="0">
              <a:latin typeface="Helvetica LT Light" panose="02000403040000020004" pitchFamily="2" charset="0"/>
            </a:endParaRPr>
          </a:p>
        </p:txBody>
      </p:sp>
      <p:sp>
        <p:nvSpPr>
          <p:cNvPr id="12" name="Títol 1">
            <a:extLst>
              <a:ext uri="{FF2B5EF4-FFF2-40B4-BE49-F238E27FC236}">
                <a16:creationId xmlns:a16="http://schemas.microsoft.com/office/drawing/2014/main" id="{EAEB5507-CB01-4B96-8F65-C862F1C09495}"/>
              </a:ext>
            </a:extLst>
          </p:cNvPr>
          <p:cNvSpPr txBox="1">
            <a:spLocks/>
          </p:cNvSpPr>
          <p:nvPr/>
        </p:nvSpPr>
        <p:spPr>
          <a:xfrm>
            <a:off x="360000" y="823609"/>
            <a:ext cx="1965701" cy="440987"/>
          </a:xfrm>
          <a:prstGeom prst="rect">
            <a:avLst/>
          </a:prstGeom>
          <a:solidFill>
            <a:schemeClr val="accent6">
              <a:lumMod val="20000"/>
              <a:lumOff val="80000"/>
            </a:schemeClr>
          </a:solidFill>
          <a:ln>
            <a:solidFill>
              <a:schemeClr val="tx1"/>
            </a:solidFill>
          </a:ln>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a-ES" sz="3200" dirty="0" err="1">
                <a:latin typeface="Helvetica LT Light" panose="02000403040000020004" pitchFamily="2" charset="0"/>
              </a:rPr>
              <a:t>who</a:t>
            </a:r>
            <a:r>
              <a:rPr lang="ca-ES" sz="3200" dirty="0">
                <a:latin typeface="Helvetica LT Light" panose="02000403040000020004" pitchFamily="2" charset="0"/>
              </a:rPr>
              <a:t> is </a:t>
            </a:r>
            <a:r>
              <a:rPr lang="ca-ES" sz="3200" dirty="0" err="1">
                <a:latin typeface="Helvetica LT Light" panose="02000403040000020004" pitchFamily="2" charset="0"/>
              </a:rPr>
              <a:t>who</a:t>
            </a:r>
            <a:r>
              <a:rPr lang="ca-ES" sz="3200" dirty="0">
                <a:latin typeface="Helvetica LT Light" panose="02000403040000020004" pitchFamily="2" charset="0"/>
              </a:rPr>
              <a:t> </a:t>
            </a:r>
          </a:p>
        </p:txBody>
      </p:sp>
      <p:sp>
        <p:nvSpPr>
          <p:cNvPr id="14" name="Títol 1">
            <a:extLst>
              <a:ext uri="{FF2B5EF4-FFF2-40B4-BE49-F238E27FC236}">
                <a16:creationId xmlns:a16="http://schemas.microsoft.com/office/drawing/2014/main" id="{3DA90582-D63A-47D8-90B8-8682C1DDBCB2}"/>
              </a:ext>
            </a:extLst>
          </p:cNvPr>
          <p:cNvSpPr txBox="1">
            <a:spLocks/>
          </p:cNvSpPr>
          <p:nvPr/>
        </p:nvSpPr>
        <p:spPr>
          <a:xfrm>
            <a:off x="6320523" y="1757470"/>
            <a:ext cx="4500000" cy="440987"/>
          </a:xfrm>
          <a:prstGeom prst="rect">
            <a:avLst/>
          </a:prstGeom>
          <a:solidFill>
            <a:schemeClr val="bg1"/>
          </a:solidFill>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dirty="0">
                <a:latin typeface="Helvetica LT Light" panose="02000403040000020004" pitchFamily="2" charset="0"/>
              </a:rPr>
              <a:t>Season 2017-2018</a:t>
            </a:r>
          </a:p>
        </p:txBody>
      </p:sp>
      <p:sp>
        <p:nvSpPr>
          <p:cNvPr id="15" name="Títol 1">
            <a:extLst>
              <a:ext uri="{FF2B5EF4-FFF2-40B4-BE49-F238E27FC236}">
                <a16:creationId xmlns:a16="http://schemas.microsoft.com/office/drawing/2014/main" id="{C07706FA-012F-4E51-9519-58038AB3D01A}"/>
              </a:ext>
            </a:extLst>
          </p:cNvPr>
          <p:cNvSpPr txBox="1">
            <a:spLocks/>
          </p:cNvSpPr>
          <p:nvPr/>
        </p:nvSpPr>
        <p:spPr>
          <a:xfrm>
            <a:off x="2325701" y="832527"/>
            <a:ext cx="4668486" cy="440987"/>
          </a:xfrm>
          <a:prstGeom prst="rect">
            <a:avLst/>
          </a:prstGeom>
          <a:solidFill>
            <a:schemeClr val="bg1"/>
          </a:solidFill>
          <a:ln>
            <a:solidFill>
              <a:schemeClr val="tx1"/>
            </a:solidFill>
          </a:ln>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latin typeface="Helvetica LT Light" panose="02000403040000020004" pitchFamily="2" charset="0"/>
              </a:rPr>
              <a:t>Market share: The big ones</a:t>
            </a:r>
          </a:p>
        </p:txBody>
      </p:sp>
      <p:sp>
        <p:nvSpPr>
          <p:cNvPr id="16" name="Títol 1">
            <a:extLst>
              <a:ext uri="{FF2B5EF4-FFF2-40B4-BE49-F238E27FC236}">
                <a16:creationId xmlns:a16="http://schemas.microsoft.com/office/drawing/2014/main" id="{4F9FF036-FD86-4791-B31E-44A2BF9989BD}"/>
              </a:ext>
            </a:extLst>
          </p:cNvPr>
          <p:cNvSpPr txBox="1">
            <a:spLocks/>
          </p:cNvSpPr>
          <p:nvPr/>
        </p:nvSpPr>
        <p:spPr>
          <a:xfrm>
            <a:off x="360000" y="832528"/>
            <a:ext cx="1965701" cy="440987"/>
          </a:xfrm>
          <a:prstGeom prst="rect">
            <a:avLst/>
          </a:prstGeom>
          <a:solidFill>
            <a:schemeClr val="accent6">
              <a:lumMod val="20000"/>
              <a:lumOff val="80000"/>
            </a:schemeClr>
          </a:solidFill>
          <a:ln>
            <a:solidFill>
              <a:schemeClr val="tx1"/>
            </a:solidFill>
          </a:ln>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dirty="0">
                <a:latin typeface="Helvetica LT Light" panose="02000403040000020004" pitchFamily="2" charset="0"/>
              </a:rPr>
              <a:t>who is who </a:t>
            </a:r>
          </a:p>
        </p:txBody>
      </p:sp>
      <p:sp>
        <p:nvSpPr>
          <p:cNvPr id="18" name="Títol 1">
            <a:extLst>
              <a:ext uri="{FF2B5EF4-FFF2-40B4-BE49-F238E27FC236}">
                <a16:creationId xmlns:a16="http://schemas.microsoft.com/office/drawing/2014/main" id="{B6E4A811-4191-4678-8D86-87FE7AEA28EE}"/>
              </a:ext>
            </a:extLst>
          </p:cNvPr>
          <p:cNvSpPr txBox="1">
            <a:spLocks/>
          </p:cNvSpPr>
          <p:nvPr/>
        </p:nvSpPr>
        <p:spPr>
          <a:xfrm>
            <a:off x="564392" y="1744859"/>
            <a:ext cx="4500000" cy="440987"/>
          </a:xfrm>
          <a:prstGeom prst="rect">
            <a:avLst/>
          </a:prstGeom>
          <a:solidFill>
            <a:schemeClr val="bg1"/>
          </a:solidFill>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dirty="0">
                <a:latin typeface="Helvetica LT Light" panose="02000403040000020004" pitchFamily="2" charset="0"/>
              </a:rPr>
              <a:t>Season 2005-2006</a:t>
            </a:r>
          </a:p>
        </p:txBody>
      </p:sp>
      <p:sp>
        <p:nvSpPr>
          <p:cNvPr id="13" name="Títol 1">
            <a:extLst>
              <a:ext uri="{FF2B5EF4-FFF2-40B4-BE49-F238E27FC236}">
                <a16:creationId xmlns:a16="http://schemas.microsoft.com/office/drawing/2014/main" id="{EF86838E-0B14-4ABA-9383-8DADADF42F37}"/>
              </a:ext>
            </a:extLst>
          </p:cNvPr>
          <p:cNvSpPr txBox="1">
            <a:spLocks/>
          </p:cNvSpPr>
          <p:nvPr/>
        </p:nvSpPr>
        <p:spPr>
          <a:xfrm>
            <a:off x="1099227" y="-38911"/>
            <a:ext cx="2344364"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900" dirty="0">
                <a:latin typeface="Helvetica LT Light" panose="02000403040000020004" pitchFamily="2" charset="0"/>
              </a:rPr>
              <a:t>Members Statistics </a:t>
            </a:r>
          </a:p>
        </p:txBody>
      </p:sp>
      <p:sp>
        <p:nvSpPr>
          <p:cNvPr id="19" name="Títol 1">
            <a:extLst>
              <a:ext uri="{FF2B5EF4-FFF2-40B4-BE49-F238E27FC236}">
                <a16:creationId xmlns:a16="http://schemas.microsoft.com/office/drawing/2014/main" id="{D4E6D8BC-45C1-4C87-9C06-33050AFC62F7}"/>
              </a:ext>
            </a:extLst>
          </p:cNvPr>
          <p:cNvSpPr txBox="1">
            <a:spLocks/>
          </p:cNvSpPr>
          <p:nvPr/>
        </p:nvSpPr>
        <p:spPr>
          <a:xfrm>
            <a:off x="3443592" y="-38911"/>
            <a:ext cx="8748408" cy="389106"/>
          </a:xfrm>
          <a:prstGeom prst="rect">
            <a:avLst/>
          </a:prstGeom>
          <a:solidFill>
            <a:schemeClr val="bg1"/>
          </a:solidFill>
          <a:ln>
            <a:solidFill>
              <a:schemeClr val="tx1"/>
            </a:solidFill>
          </a:ln>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i="1" dirty="0">
                <a:latin typeface="Helvetica LT Light" panose="02000403040000020004" pitchFamily="2" charset="0"/>
              </a:rPr>
              <a:t>Some information about the frequency of visits to ski resorts in recent seasons.</a:t>
            </a:r>
            <a:endParaRPr lang="en-GB" sz="2800" i="1" dirty="0">
              <a:latin typeface="Helvetica LT Light" panose="02000403040000020004" pitchFamily="2" charset="0"/>
            </a:endParaRPr>
          </a:p>
        </p:txBody>
      </p:sp>
      <p:pic>
        <p:nvPicPr>
          <p:cNvPr id="3" name="Imatge 2">
            <a:extLst>
              <a:ext uri="{FF2B5EF4-FFF2-40B4-BE49-F238E27FC236}">
                <a16:creationId xmlns:a16="http://schemas.microsoft.com/office/drawing/2014/main" id="{FF3362B6-93F8-423E-8475-00929AAC41A0}"/>
              </a:ext>
            </a:extLst>
          </p:cNvPr>
          <p:cNvPicPr>
            <a:picLocks/>
          </p:cNvPicPr>
          <p:nvPr/>
        </p:nvPicPr>
        <p:blipFill>
          <a:blip r:embed="rId3"/>
          <a:stretch>
            <a:fillRect/>
          </a:stretch>
        </p:blipFill>
        <p:spPr>
          <a:xfrm>
            <a:off x="564392" y="2207375"/>
            <a:ext cx="5040000" cy="3240000"/>
          </a:xfrm>
          <a:prstGeom prst="rect">
            <a:avLst/>
          </a:prstGeom>
        </p:spPr>
      </p:pic>
      <p:pic>
        <p:nvPicPr>
          <p:cNvPr id="5" name="Imatge 4">
            <a:extLst>
              <a:ext uri="{FF2B5EF4-FFF2-40B4-BE49-F238E27FC236}">
                <a16:creationId xmlns:a16="http://schemas.microsoft.com/office/drawing/2014/main" id="{55ED1305-736C-40B9-82C6-407C3DEA532A}"/>
              </a:ext>
            </a:extLst>
          </p:cNvPr>
          <p:cNvPicPr>
            <a:picLocks/>
          </p:cNvPicPr>
          <p:nvPr/>
        </p:nvPicPr>
        <p:blipFill>
          <a:blip r:embed="rId4"/>
          <a:stretch>
            <a:fillRect/>
          </a:stretch>
        </p:blipFill>
        <p:spPr>
          <a:xfrm>
            <a:off x="6095999" y="2207375"/>
            <a:ext cx="5040000" cy="3240000"/>
          </a:xfrm>
          <a:prstGeom prst="rect">
            <a:avLst/>
          </a:prstGeom>
        </p:spPr>
      </p:pic>
      <p:pic>
        <p:nvPicPr>
          <p:cNvPr id="20" name="Imatge 19">
            <a:extLst>
              <a:ext uri="{FF2B5EF4-FFF2-40B4-BE49-F238E27FC236}">
                <a16:creationId xmlns:a16="http://schemas.microsoft.com/office/drawing/2014/main" id="{3565C3D0-3758-4B82-847B-BAB2979105D6}"/>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0" y="10034"/>
            <a:ext cx="1098000" cy="381600"/>
          </a:xfrm>
          <a:prstGeom prst="rect">
            <a:avLst/>
          </a:prstGeom>
          <a:ln>
            <a:solidFill>
              <a:schemeClr val="tx1"/>
            </a:solidFill>
          </a:ln>
        </p:spPr>
      </p:pic>
    </p:spTree>
    <p:extLst>
      <p:ext uri="{BB962C8B-B14F-4D97-AF65-F5344CB8AC3E}">
        <p14:creationId xmlns:p14="http://schemas.microsoft.com/office/powerpoint/2010/main" val="62010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ol 1">
            <a:extLst>
              <a:ext uri="{FF2B5EF4-FFF2-40B4-BE49-F238E27FC236}">
                <a16:creationId xmlns:a16="http://schemas.microsoft.com/office/drawing/2014/main" id="{8E3781DD-1843-4F4F-9D09-4F4DD6395E93}"/>
              </a:ext>
            </a:extLst>
          </p:cNvPr>
          <p:cNvSpPr txBox="1">
            <a:spLocks/>
          </p:cNvSpPr>
          <p:nvPr/>
        </p:nvSpPr>
        <p:spPr>
          <a:xfrm>
            <a:off x="2325701" y="823608"/>
            <a:ext cx="4474723" cy="440987"/>
          </a:xfrm>
          <a:prstGeom prst="rect">
            <a:avLst/>
          </a:prstGeom>
          <a:solidFill>
            <a:schemeClr val="bg1"/>
          </a:solidFill>
          <a:ln>
            <a:solidFill>
              <a:schemeClr val="tx1"/>
            </a:solidFill>
          </a:ln>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a-ES" sz="3200" dirty="0" err="1">
                <a:latin typeface="Helvetica LT Light" panose="02000403040000020004" pitchFamily="2" charset="0"/>
              </a:rPr>
              <a:t>Marquet</a:t>
            </a:r>
            <a:r>
              <a:rPr lang="ca-ES" sz="3200" dirty="0">
                <a:latin typeface="Helvetica LT Light" panose="02000403040000020004" pitchFamily="2" charset="0"/>
              </a:rPr>
              <a:t> </a:t>
            </a:r>
            <a:r>
              <a:rPr lang="ca-ES" sz="3200" dirty="0" err="1">
                <a:latin typeface="Helvetica LT Light" panose="02000403040000020004" pitchFamily="2" charset="0"/>
              </a:rPr>
              <a:t>share</a:t>
            </a:r>
            <a:endParaRPr lang="ca-ES" sz="3200" dirty="0">
              <a:latin typeface="Helvetica LT Light" panose="02000403040000020004" pitchFamily="2" charset="0"/>
            </a:endParaRPr>
          </a:p>
        </p:txBody>
      </p:sp>
      <p:sp>
        <p:nvSpPr>
          <p:cNvPr id="12" name="Títol 1">
            <a:extLst>
              <a:ext uri="{FF2B5EF4-FFF2-40B4-BE49-F238E27FC236}">
                <a16:creationId xmlns:a16="http://schemas.microsoft.com/office/drawing/2014/main" id="{EAEB5507-CB01-4B96-8F65-C862F1C09495}"/>
              </a:ext>
            </a:extLst>
          </p:cNvPr>
          <p:cNvSpPr txBox="1">
            <a:spLocks/>
          </p:cNvSpPr>
          <p:nvPr/>
        </p:nvSpPr>
        <p:spPr>
          <a:xfrm>
            <a:off x="360000" y="823609"/>
            <a:ext cx="1965701" cy="440987"/>
          </a:xfrm>
          <a:prstGeom prst="rect">
            <a:avLst/>
          </a:prstGeom>
          <a:solidFill>
            <a:schemeClr val="accent6">
              <a:lumMod val="20000"/>
              <a:lumOff val="80000"/>
            </a:schemeClr>
          </a:solidFill>
          <a:ln>
            <a:solidFill>
              <a:schemeClr val="tx1"/>
            </a:solidFill>
          </a:ln>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a-ES" sz="3200" dirty="0" err="1">
                <a:latin typeface="Helvetica LT Light" panose="02000403040000020004" pitchFamily="2" charset="0"/>
              </a:rPr>
              <a:t>who</a:t>
            </a:r>
            <a:r>
              <a:rPr lang="ca-ES" sz="3200" dirty="0">
                <a:latin typeface="Helvetica LT Light" panose="02000403040000020004" pitchFamily="2" charset="0"/>
              </a:rPr>
              <a:t> is </a:t>
            </a:r>
            <a:r>
              <a:rPr lang="ca-ES" sz="3200" dirty="0" err="1">
                <a:latin typeface="Helvetica LT Light" panose="02000403040000020004" pitchFamily="2" charset="0"/>
              </a:rPr>
              <a:t>who</a:t>
            </a:r>
            <a:r>
              <a:rPr lang="ca-ES" sz="3200" dirty="0">
                <a:latin typeface="Helvetica LT Light" panose="02000403040000020004" pitchFamily="2" charset="0"/>
              </a:rPr>
              <a:t> </a:t>
            </a:r>
          </a:p>
        </p:txBody>
      </p:sp>
      <p:sp>
        <p:nvSpPr>
          <p:cNvPr id="14" name="Títol 1">
            <a:extLst>
              <a:ext uri="{FF2B5EF4-FFF2-40B4-BE49-F238E27FC236}">
                <a16:creationId xmlns:a16="http://schemas.microsoft.com/office/drawing/2014/main" id="{3DA90582-D63A-47D8-90B8-8682C1DDBCB2}"/>
              </a:ext>
            </a:extLst>
          </p:cNvPr>
          <p:cNvSpPr txBox="1">
            <a:spLocks/>
          </p:cNvSpPr>
          <p:nvPr/>
        </p:nvSpPr>
        <p:spPr>
          <a:xfrm>
            <a:off x="6320524" y="1743244"/>
            <a:ext cx="4474723" cy="440987"/>
          </a:xfrm>
          <a:prstGeom prst="rect">
            <a:avLst/>
          </a:prstGeom>
          <a:solidFill>
            <a:schemeClr val="bg1"/>
          </a:solidFill>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dirty="0">
                <a:latin typeface="Helvetica LT Light" panose="02000403040000020004" pitchFamily="2" charset="0"/>
              </a:rPr>
              <a:t>Season 2017-2018</a:t>
            </a:r>
          </a:p>
        </p:txBody>
      </p:sp>
      <p:sp>
        <p:nvSpPr>
          <p:cNvPr id="15" name="Títol 1">
            <a:extLst>
              <a:ext uri="{FF2B5EF4-FFF2-40B4-BE49-F238E27FC236}">
                <a16:creationId xmlns:a16="http://schemas.microsoft.com/office/drawing/2014/main" id="{C07706FA-012F-4E51-9519-58038AB3D01A}"/>
              </a:ext>
            </a:extLst>
          </p:cNvPr>
          <p:cNvSpPr txBox="1">
            <a:spLocks/>
          </p:cNvSpPr>
          <p:nvPr/>
        </p:nvSpPr>
        <p:spPr>
          <a:xfrm>
            <a:off x="2325701" y="832527"/>
            <a:ext cx="5320239" cy="440987"/>
          </a:xfrm>
          <a:prstGeom prst="rect">
            <a:avLst/>
          </a:prstGeom>
          <a:solidFill>
            <a:schemeClr val="bg1"/>
          </a:solidFill>
          <a:ln>
            <a:solidFill>
              <a:schemeClr val="tx1"/>
            </a:solidFill>
          </a:ln>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a:latin typeface="Helvetica LT Light" panose="02000403040000020004" pitchFamily="2" charset="0"/>
              </a:rPr>
              <a:t>Marquet share: the small ones</a:t>
            </a:r>
          </a:p>
        </p:txBody>
      </p:sp>
      <p:sp>
        <p:nvSpPr>
          <p:cNvPr id="16" name="Títol 1">
            <a:extLst>
              <a:ext uri="{FF2B5EF4-FFF2-40B4-BE49-F238E27FC236}">
                <a16:creationId xmlns:a16="http://schemas.microsoft.com/office/drawing/2014/main" id="{4F9FF036-FD86-4791-B31E-44A2BF9989BD}"/>
              </a:ext>
            </a:extLst>
          </p:cNvPr>
          <p:cNvSpPr txBox="1">
            <a:spLocks/>
          </p:cNvSpPr>
          <p:nvPr/>
        </p:nvSpPr>
        <p:spPr>
          <a:xfrm>
            <a:off x="360000" y="832528"/>
            <a:ext cx="1965701" cy="440987"/>
          </a:xfrm>
          <a:prstGeom prst="rect">
            <a:avLst/>
          </a:prstGeom>
          <a:solidFill>
            <a:schemeClr val="accent6">
              <a:lumMod val="20000"/>
              <a:lumOff val="80000"/>
            </a:schemeClr>
          </a:solidFill>
          <a:ln>
            <a:solidFill>
              <a:schemeClr val="tx1"/>
            </a:solidFill>
          </a:ln>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a:latin typeface="Helvetica LT Light" panose="02000403040000020004" pitchFamily="2" charset="0"/>
              </a:rPr>
              <a:t>who is who </a:t>
            </a:r>
          </a:p>
        </p:txBody>
      </p:sp>
      <p:sp>
        <p:nvSpPr>
          <p:cNvPr id="18" name="Títol 1">
            <a:extLst>
              <a:ext uri="{FF2B5EF4-FFF2-40B4-BE49-F238E27FC236}">
                <a16:creationId xmlns:a16="http://schemas.microsoft.com/office/drawing/2014/main" id="{B6E4A811-4191-4678-8D86-87FE7AEA28EE}"/>
              </a:ext>
            </a:extLst>
          </p:cNvPr>
          <p:cNvSpPr txBox="1">
            <a:spLocks/>
          </p:cNvSpPr>
          <p:nvPr/>
        </p:nvSpPr>
        <p:spPr>
          <a:xfrm>
            <a:off x="564393" y="1743243"/>
            <a:ext cx="4474723" cy="440987"/>
          </a:xfrm>
          <a:prstGeom prst="rect">
            <a:avLst/>
          </a:prstGeom>
          <a:solidFill>
            <a:schemeClr val="bg1"/>
          </a:solidFill>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a:latin typeface="Helvetica LT Light" panose="02000403040000020004" pitchFamily="2" charset="0"/>
              </a:rPr>
              <a:t>Season 2005-2006</a:t>
            </a:r>
          </a:p>
        </p:txBody>
      </p:sp>
      <p:sp>
        <p:nvSpPr>
          <p:cNvPr id="13" name="Títol 1">
            <a:extLst>
              <a:ext uri="{FF2B5EF4-FFF2-40B4-BE49-F238E27FC236}">
                <a16:creationId xmlns:a16="http://schemas.microsoft.com/office/drawing/2014/main" id="{76DFD26A-321D-4DFB-98EB-2DFF7A9CA690}"/>
              </a:ext>
            </a:extLst>
          </p:cNvPr>
          <p:cNvSpPr txBox="1">
            <a:spLocks/>
          </p:cNvSpPr>
          <p:nvPr/>
        </p:nvSpPr>
        <p:spPr>
          <a:xfrm>
            <a:off x="1099227" y="0"/>
            <a:ext cx="2344364"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900">
                <a:latin typeface="Helvetica LT Light" panose="02000403040000020004" pitchFamily="2" charset="0"/>
              </a:rPr>
              <a:t>Members Statistics </a:t>
            </a:r>
          </a:p>
        </p:txBody>
      </p:sp>
      <p:sp>
        <p:nvSpPr>
          <p:cNvPr id="19" name="Títol 1">
            <a:extLst>
              <a:ext uri="{FF2B5EF4-FFF2-40B4-BE49-F238E27FC236}">
                <a16:creationId xmlns:a16="http://schemas.microsoft.com/office/drawing/2014/main" id="{AB21024F-4AB4-4AEF-8BFB-55395F5AB99E}"/>
              </a:ext>
            </a:extLst>
          </p:cNvPr>
          <p:cNvSpPr txBox="1">
            <a:spLocks/>
          </p:cNvSpPr>
          <p:nvPr/>
        </p:nvSpPr>
        <p:spPr>
          <a:xfrm>
            <a:off x="3443592" y="0"/>
            <a:ext cx="8748408" cy="389106"/>
          </a:xfrm>
          <a:prstGeom prst="rect">
            <a:avLst/>
          </a:prstGeom>
          <a:solidFill>
            <a:schemeClr val="bg1"/>
          </a:solidFill>
          <a:ln>
            <a:solidFill>
              <a:schemeClr val="tx1"/>
            </a:solidFill>
          </a:ln>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i="1">
                <a:latin typeface="Helvetica LT Light" panose="02000403040000020004" pitchFamily="2" charset="0"/>
              </a:rPr>
              <a:t>Some information about the frequency of visits to ski resorts in recent seasons.</a:t>
            </a:r>
            <a:endParaRPr lang="en-GB" sz="2800" i="1">
              <a:latin typeface="Helvetica LT Light" panose="02000403040000020004" pitchFamily="2" charset="0"/>
            </a:endParaRPr>
          </a:p>
        </p:txBody>
      </p:sp>
      <p:pic>
        <p:nvPicPr>
          <p:cNvPr id="5" name="Imatge 4">
            <a:extLst>
              <a:ext uri="{FF2B5EF4-FFF2-40B4-BE49-F238E27FC236}">
                <a16:creationId xmlns:a16="http://schemas.microsoft.com/office/drawing/2014/main" id="{51E183CF-D28E-4657-A564-3E24179207A5}"/>
              </a:ext>
            </a:extLst>
          </p:cNvPr>
          <p:cNvPicPr>
            <a:picLocks/>
          </p:cNvPicPr>
          <p:nvPr/>
        </p:nvPicPr>
        <p:blipFill>
          <a:blip r:embed="rId3"/>
          <a:stretch>
            <a:fillRect/>
          </a:stretch>
        </p:blipFill>
        <p:spPr>
          <a:xfrm>
            <a:off x="564393" y="2231999"/>
            <a:ext cx="5400000" cy="2880000"/>
          </a:xfrm>
          <a:prstGeom prst="rect">
            <a:avLst/>
          </a:prstGeom>
        </p:spPr>
      </p:pic>
      <p:pic>
        <p:nvPicPr>
          <p:cNvPr id="7" name="Imatge 6">
            <a:extLst>
              <a:ext uri="{FF2B5EF4-FFF2-40B4-BE49-F238E27FC236}">
                <a16:creationId xmlns:a16="http://schemas.microsoft.com/office/drawing/2014/main" id="{D659A135-AF2F-4F63-9B1B-70C5C78C46C2}"/>
              </a:ext>
            </a:extLst>
          </p:cNvPr>
          <p:cNvPicPr>
            <a:picLocks/>
          </p:cNvPicPr>
          <p:nvPr/>
        </p:nvPicPr>
        <p:blipFill>
          <a:blip r:embed="rId4"/>
          <a:stretch>
            <a:fillRect/>
          </a:stretch>
        </p:blipFill>
        <p:spPr>
          <a:xfrm>
            <a:off x="6320523" y="2231999"/>
            <a:ext cx="5400000" cy="2880000"/>
          </a:xfrm>
          <a:prstGeom prst="rect">
            <a:avLst/>
          </a:prstGeom>
        </p:spPr>
      </p:pic>
      <p:pic>
        <p:nvPicPr>
          <p:cNvPr id="20" name="Imatge 19">
            <a:extLst>
              <a:ext uri="{FF2B5EF4-FFF2-40B4-BE49-F238E27FC236}">
                <a16:creationId xmlns:a16="http://schemas.microsoft.com/office/drawing/2014/main" id="{883FFA3D-F3E6-40AD-A495-E8508A6EFF75}"/>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0" y="10034"/>
            <a:ext cx="1098000" cy="381600"/>
          </a:xfrm>
          <a:prstGeom prst="rect">
            <a:avLst/>
          </a:prstGeom>
          <a:ln>
            <a:solidFill>
              <a:schemeClr val="tx1"/>
            </a:solidFill>
          </a:ln>
        </p:spPr>
      </p:pic>
    </p:spTree>
    <p:extLst>
      <p:ext uri="{BB962C8B-B14F-4D97-AF65-F5344CB8AC3E}">
        <p14:creationId xmlns:p14="http://schemas.microsoft.com/office/powerpoint/2010/main" val="371991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ol 1">
            <a:extLst>
              <a:ext uri="{FF2B5EF4-FFF2-40B4-BE49-F238E27FC236}">
                <a16:creationId xmlns:a16="http://schemas.microsoft.com/office/drawing/2014/main" id="{22458D97-4ED7-4F3F-9E14-3652E67E6388}"/>
              </a:ext>
            </a:extLst>
          </p:cNvPr>
          <p:cNvSpPr txBox="1">
            <a:spLocks/>
          </p:cNvSpPr>
          <p:nvPr/>
        </p:nvSpPr>
        <p:spPr>
          <a:xfrm>
            <a:off x="1099227" y="0"/>
            <a:ext cx="2344364"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900">
                <a:latin typeface="Helvetica LT Light" panose="02000403040000020004" pitchFamily="2" charset="0"/>
              </a:rPr>
              <a:t>Members Statistics </a:t>
            </a:r>
          </a:p>
        </p:txBody>
      </p:sp>
      <p:sp>
        <p:nvSpPr>
          <p:cNvPr id="7" name="Títol 1">
            <a:extLst>
              <a:ext uri="{FF2B5EF4-FFF2-40B4-BE49-F238E27FC236}">
                <a16:creationId xmlns:a16="http://schemas.microsoft.com/office/drawing/2014/main" id="{C212DD7A-717D-47A2-8CE7-FA5902D0AE35}"/>
              </a:ext>
            </a:extLst>
          </p:cNvPr>
          <p:cNvSpPr txBox="1">
            <a:spLocks/>
          </p:cNvSpPr>
          <p:nvPr/>
        </p:nvSpPr>
        <p:spPr>
          <a:xfrm>
            <a:off x="3443592" y="0"/>
            <a:ext cx="8748408" cy="389106"/>
          </a:xfrm>
          <a:prstGeom prst="rect">
            <a:avLst/>
          </a:prstGeom>
          <a:solidFill>
            <a:schemeClr val="bg1"/>
          </a:solidFill>
          <a:ln>
            <a:solidFill>
              <a:schemeClr val="tx1"/>
            </a:solidFill>
          </a:ln>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i="1">
                <a:latin typeface="Helvetica LT Light" panose="02000403040000020004" pitchFamily="2" charset="0"/>
              </a:rPr>
              <a:t>Some information about the frequency of visits to ski resorts in recent seasons.</a:t>
            </a:r>
            <a:endParaRPr lang="en-GB" sz="2800" i="1">
              <a:latin typeface="Helvetica LT Light" panose="02000403040000020004" pitchFamily="2" charset="0"/>
            </a:endParaRPr>
          </a:p>
        </p:txBody>
      </p:sp>
      <p:pic>
        <p:nvPicPr>
          <p:cNvPr id="3" name="Imatge 2">
            <a:extLst>
              <a:ext uri="{FF2B5EF4-FFF2-40B4-BE49-F238E27FC236}">
                <a16:creationId xmlns:a16="http://schemas.microsoft.com/office/drawing/2014/main" id="{BFA488F9-4249-460B-87C6-E2F22CA7C20C}"/>
              </a:ext>
            </a:extLst>
          </p:cNvPr>
          <p:cNvPicPr>
            <a:picLocks noChangeAspect="1"/>
          </p:cNvPicPr>
          <p:nvPr/>
        </p:nvPicPr>
        <p:blipFill>
          <a:blip r:embed="rId3"/>
          <a:stretch>
            <a:fillRect/>
          </a:stretch>
        </p:blipFill>
        <p:spPr>
          <a:xfrm>
            <a:off x="83437" y="674703"/>
            <a:ext cx="12025126" cy="5637320"/>
          </a:xfrm>
          <a:prstGeom prst="rect">
            <a:avLst/>
          </a:prstGeom>
        </p:spPr>
      </p:pic>
      <p:pic>
        <p:nvPicPr>
          <p:cNvPr id="9" name="Imatge 8">
            <a:extLst>
              <a:ext uri="{FF2B5EF4-FFF2-40B4-BE49-F238E27FC236}">
                <a16:creationId xmlns:a16="http://schemas.microsoft.com/office/drawing/2014/main" id="{D6037A54-0302-4955-8D86-10E102D6AC78}"/>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0" y="10034"/>
            <a:ext cx="1098000" cy="381600"/>
          </a:xfrm>
          <a:prstGeom prst="rect">
            <a:avLst/>
          </a:prstGeom>
          <a:ln>
            <a:solidFill>
              <a:schemeClr val="tx1"/>
            </a:solidFill>
          </a:ln>
        </p:spPr>
      </p:pic>
    </p:spTree>
    <p:extLst>
      <p:ext uri="{BB962C8B-B14F-4D97-AF65-F5344CB8AC3E}">
        <p14:creationId xmlns:p14="http://schemas.microsoft.com/office/powerpoint/2010/main" val="2752882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ol 1">
            <a:extLst>
              <a:ext uri="{FF2B5EF4-FFF2-40B4-BE49-F238E27FC236}">
                <a16:creationId xmlns:a16="http://schemas.microsoft.com/office/drawing/2014/main" id="{CC64E193-BB9A-4904-B5AB-F37A9A5A5F94}"/>
              </a:ext>
            </a:extLst>
          </p:cNvPr>
          <p:cNvSpPr txBox="1">
            <a:spLocks/>
          </p:cNvSpPr>
          <p:nvPr/>
        </p:nvSpPr>
        <p:spPr>
          <a:xfrm>
            <a:off x="360000" y="823609"/>
            <a:ext cx="2135365" cy="440987"/>
          </a:xfrm>
          <a:prstGeom prst="rect">
            <a:avLst/>
          </a:prstGeom>
          <a:solidFill>
            <a:schemeClr val="accent6">
              <a:lumMod val="20000"/>
              <a:lumOff val="80000"/>
            </a:schemeClr>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a-ES" sz="2400" dirty="0">
                <a:latin typeface="Helvetica LT Light" panose="02000403040000020004" pitchFamily="2" charset="0"/>
              </a:rPr>
              <a:t>Net sales	</a:t>
            </a:r>
          </a:p>
        </p:txBody>
      </p:sp>
      <p:sp>
        <p:nvSpPr>
          <p:cNvPr id="12" name="Títol 1">
            <a:extLst>
              <a:ext uri="{FF2B5EF4-FFF2-40B4-BE49-F238E27FC236}">
                <a16:creationId xmlns:a16="http://schemas.microsoft.com/office/drawing/2014/main" id="{8C791E5F-EF58-4A21-90BE-234D78A87E6E}"/>
              </a:ext>
            </a:extLst>
          </p:cNvPr>
          <p:cNvSpPr txBox="1">
            <a:spLocks/>
          </p:cNvSpPr>
          <p:nvPr/>
        </p:nvSpPr>
        <p:spPr>
          <a:xfrm>
            <a:off x="359998" y="1407868"/>
            <a:ext cx="5400000" cy="360000"/>
          </a:xfrm>
          <a:prstGeom prst="rect">
            <a:avLst/>
          </a:prstGeom>
          <a:solidFill>
            <a:schemeClr val="bg1"/>
          </a:solidFill>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dirty="0">
                <a:latin typeface="Times New Roman" panose="02020603050405020304" pitchFamily="18" charset="0"/>
                <a:cs typeface="Times New Roman" panose="02020603050405020304" pitchFamily="18" charset="0"/>
              </a:rPr>
              <a:t>Last 10 seasons: 45.168,60 M€</a:t>
            </a:r>
          </a:p>
        </p:txBody>
      </p:sp>
      <p:sp>
        <p:nvSpPr>
          <p:cNvPr id="10" name="Títol 1">
            <a:extLst>
              <a:ext uri="{FF2B5EF4-FFF2-40B4-BE49-F238E27FC236}">
                <a16:creationId xmlns:a16="http://schemas.microsoft.com/office/drawing/2014/main" id="{02CBB9A7-7425-4EFD-8942-24596D8757CE}"/>
              </a:ext>
            </a:extLst>
          </p:cNvPr>
          <p:cNvSpPr txBox="1">
            <a:spLocks/>
          </p:cNvSpPr>
          <p:nvPr/>
        </p:nvSpPr>
        <p:spPr>
          <a:xfrm>
            <a:off x="1099227" y="0"/>
            <a:ext cx="2344364"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900">
                <a:latin typeface="Helvetica LT Light" panose="02000403040000020004" pitchFamily="2" charset="0"/>
              </a:rPr>
              <a:t>Members Statistics </a:t>
            </a:r>
          </a:p>
        </p:txBody>
      </p:sp>
      <p:sp>
        <p:nvSpPr>
          <p:cNvPr id="13" name="Títol 1">
            <a:extLst>
              <a:ext uri="{FF2B5EF4-FFF2-40B4-BE49-F238E27FC236}">
                <a16:creationId xmlns:a16="http://schemas.microsoft.com/office/drawing/2014/main" id="{1F0C1D21-5F4E-4466-B089-DAB6B3F7273D}"/>
              </a:ext>
            </a:extLst>
          </p:cNvPr>
          <p:cNvSpPr txBox="1">
            <a:spLocks/>
          </p:cNvSpPr>
          <p:nvPr/>
        </p:nvSpPr>
        <p:spPr>
          <a:xfrm>
            <a:off x="3443592" y="0"/>
            <a:ext cx="8748408"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i="1">
                <a:latin typeface="Helvetica LT Light" panose="02000403040000020004" pitchFamily="2" charset="0"/>
              </a:rPr>
              <a:t>Some information about net sales of ski lift passes</a:t>
            </a:r>
          </a:p>
        </p:txBody>
      </p:sp>
      <p:graphicFrame>
        <p:nvGraphicFramePr>
          <p:cNvPr id="14" name="Taula 13">
            <a:extLst>
              <a:ext uri="{FF2B5EF4-FFF2-40B4-BE49-F238E27FC236}">
                <a16:creationId xmlns:a16="http://schemas.microsoft.com/office/drawing/2014/main" id="{4B629F33-00FA-4EBC-BA3E-DCBD10C8F353}"/>
              </a:ext>
            </a:extLst>
          </p:cNvPr>
          <p:cNvGraphicFramePr>
            <a:graphicFrameLocks noGrp="1"/>
          </p:cNvGraphicFramePr>
          <p:nvPr/>
        </p:nvGraphicFramePr>
        <p:xfrm>
          <a:off x="359998" y="6034391"/>
          <a:ext cx="2489200" cy="381000"/>
        </p:xfrm>
        <a:graphic>
          <a:graphicData uri="http://schemas.openxmlformats.org/drawingml/2006/table">
            <a:tbl>
              <a:tblPr>
                <a:tableStyleId>{5C22544A-7EE6-4342-B048-85BDC9FD1C3A}</a:tableStyleId>
              </a:tblPr>
              <a:tblGrid>
                <a:gridCol w="2489200">
                  <a:extLst>
                    <a:ext uri="{9D8B030D-6E8A-4147-A177-3AD203B41FA5}">
                      <a16:colId xmlns:a16="http://schemas.microsoft.com/office/drawing/2014/main" val="1962411424"/>
                    </a:ext>
                  </a:extLst>
                </a:gridCol>
              </a:tblGrid>
              <a:tr h="190500">
                <a:tc>
                  <a:txBody>
                    <a:bodyPr/>
                    <a:lstStyle/>
                    <a:p>
                      <a:pPr algn="l" fontAlgn="ctr"/>
                      <a:r>
                        <a:rPr lang="en-US" sz="1000" i="1" u="none" strike="noStrike">
                          <a:effectLst/>
                          <a:latin typeface="Times New Roman" panose="02020603050405020304" pitchFamily="18" charset="0"/>
                          <a:cs typeface="Times New Roman" panose="02020603050405020304" pitchFamily="18" charset="0"/>
                        </a:rPr>
                        <a:t>Currency exchange rates from EUROSTAT</a:t>
                      </a:r>
                      <a:endParaRPr lang="en-US" sz="1000" b="0" i="1"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845283937"/>
                  </a:ext>
                </a:extLst>
              </a:tr>
              <a:tr h="190500">
                <a:tc>
                  <a:txBody>
                    <a:bodyPr/>
                    <a:lstStyle/>
                    <a:p>
                      <a:pPr algn="l" fontAlgn="ctr"/>
                      <a:r>
                        <a:rPr lang="ca-ES" sz="1000" i="1" u="none" strike="noStrike" dirty="0" err="1">
                          <a:effectLst/>
                          <a:latin typeface="Times New Roman" panose="02020603050405020304" pitchFamily="18" charset="0"/>
                          <a:cs typeface="Times New Roman" panose="02020603050405020304" pitchFamily="18" charset="0"/>
                        </a:rPr>
                        <a:t>Inflation</a:t>
                      </a:r>
                      <a:r>
                        <a:rPr lang="ca-ES" sz="1000" i="1" u="none" strike="noStrike" dirty="0">
                          <a:effectLst/>
                          <a:latin typeface="Times New Roman" panose="02020603050405020304" pitchFamily="18" charset="0"/>
                          <a:cs typeface="Times New Roman" panose="02020603050405020304" pitchFamily="18" charset="0"/>
                        </a:rPr>
                        <a:t> rates </a:t>
                      </a:r>
                      <a:r>
                        <a:rPr lang="ca-ES" sz="1000" i="1" u="none" strike="noStrike" dirty="0" err="1">
                          <a:effectLst/>
                          <a:latin typeface="Times New Roman" panose="02020603050405020304" pitchFamily="18" charset="0"/>
                          <a:cs typeface="Times New Roman" panose="02020603050405020304" pitchFamily="18" charset="0"/>
                        </a:rPr>
                        <a:t>from</a:t>
                      </a:r>
                      <a:r>
                        <a:rPr lang="ca-ES" sz="1000" i="1" u="none" strike="noStrike" dirty="0">
                          <a:effectLst/>
                          <a:latin typeface="Times New Roman" panose="02020603050405020304" pitchFamily="18" charset="0"/>
                          <a:cs typeface="Times New Roman" panose="02020603050405020304" pitchFamily="18" charset="0"/>
                        </a:rPr>
                        <a:t> EUROSTAT</a:t>
                      </a:r>
                      <a:endParaRPr lang="ca-ES" sz="10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949402097"/>
                  </a:ext>
                </a:extLst>
              </a:tr>
            </a:tbl>
          </a:graphicData>
        </a:graphic>
      </p:graphicFrame>
      <p:graphicFrame>
        <p:nvGraphicFramePr>
          <p:cNvPr id="15" name="Taula 14">
            <a:extLst>
              <a:ext uri="{FF2B5EF4-FFF2-40B4-BE49-F238E27FC236}">
                <a16:creationId xmlns:a16="http://schemas.microsoft.com/office/drawing/2014/main" id="{802D0E1E-3014-4F89-A53D-CD5C7051B7AA}"/>
              </a:ext>
            </a:extLst>
          </p:cNvPr>
          <p:cNvGraphicFramePr>
            <a:graphicFrameLocks noGrp="1"/>
          </p:cNvGraphicFramePr>
          <p:nvPr/>
        </p:nvGraphicFramePr>
        <p:xfrm>
          <a:off x="2849198" y="6034391"/>
          <a:ext cx="8014169" cy="381000"/>
        </p:xfrm>
        <a:graphic>
          <a:graphicData uri="http://schemas.openxmlformats.org/drawingml/2006/table">
            <a:tbl>
              <a:tblPr>
                <a:tableStyleId>{5C22544A-7EE6-4342-B048-85BDC9FD1C3A}</a:tableStyleId>
              </a:tblPr>
              <a:tblGrid>
                <a:gridCol w="8014169">
                  <a:extLst>
                    <a:ext uri="{9D8B030D-6E8A-4147-A177-3AD203B41FA5}">
                      <a16:colId xmlns:a16="http://schemas.microsoft.com/office/drawing/2014/main" val="2314244796"/>
                    </a:ext>
                  </a:extLst>
                </a:gridCol>
              </a:tblGrid>
              <a:tr h="190500">
                <a:tc>
                  <a:txBody>
                    <a:bodyPr/>
                    <a:lstStyle/>
                    <a:p>
                      <a:pPr algn="l" fontAlgn="ctr"/>
                      <a:r>
                        <a:rPr lang="ca-ES" sz="1100" u="sng" strike="noStrike" dirty="0">
                          <a:effectLst/>
                          <a:hlinkClick r:id="rId3"/>
                        </a:rPr>
                        <a:t>http://appsso.eurostat.ec.europa.eu/nui/show.do?dataset=ert_bil_eur_a&amp;lang=en</a:t>
                      </a:r>
                      <a:r>
                        <a:rPr lang="ca-ES" sz="1100" u="sng" strike="noStrike" dirty="0">
                          <a:effectLst/>
                        </a:rPr>
                        <a:t>  </a:t>
                      </a:r>
                      <a:endParaRPr lang="ca-ES" sz="1100" b="0" i="0" u="sng" strike="noStrike" dirty="0">
                        <a:solidFill>
                          <a:srgbClr val="0563C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83630678"/>
                  </a:ext>
                </a:extLst>
              </a:tr>
              <a:tr h="190500">
                <a:tc>
                  <a:txBody>
                    <a:bodyPr/>
                    <a:lstStyle/>
                    <a:p>
                      <a:pPr algn="l" fontAlgn="ctr"/>
                      <a:r>
                        <a:rPr lang="ca-ES" sz="1100" u="sng" strike="noStrike" dirty="0">
                          <a:effectLst/>
                          <a:hlinkClick r:id="rId4"/>
                        </a:rPr>
                        <a:t>http://ec.europa.eu/eurostat/tgm/refreshTableAction.do?tab=table&amp;plugin=1&amp;pcode=tec00118&amp;language=en </a:t>
                      </a:r>
                      <a:endParaRPr lang="ca-ES" sz="1100" b="0" i="0" u="sng" strike="noStrike" dirty="0">
                        <a:solidFill>
                          <a:srgbClr val="0563C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2025900"/>
                  </a:ext>
                </a:extLst>
              </a:tr>
            </a:tbl>
          </a:graphicData>
        </a:graphic>
      </p:graphicFrame>
      <p:pic>
        <p:nvPicPr>
          <p:cNvPr id="2" name="Imatge 1">
            <a:extLst>
              <a:ext uri="{FF2B5EF4-FFF2-40B4-BE49-F238E27FC236}">
                <a16:creationId xmlns:a16="http://schemas.microsoft.com/office/drawing/2014/main" id="{F9EF4CE8-0C17-4769-A701-744A64CD3FE4}"/>
              </a:ext>
            </a:extLst>
          </p:cNvPr>
          <p:cNvPicPr>
            <a:picLocks noChangeAspect="1"/>
          </p:cNvPicPr>
          <p:nvPr/>
        </p:nvPicPr>
        <p:blipFill>
          <a:blip r:embed="rId5"/>
          <a:stretch>
            <a:fillRect/>
          </a:stretch>
        </p:blipFill>
        <p:spPr>
          <a:xfrm>
            <a:off x="890691" y="1911140"/>
            <a:ext cx="6726065" cy="4048178"/>
          </a:xfrm>
          <a:prstGeom prst="rect">
            <a:avLst/>
          </a:prstGeom>
        </p:spPr>
      </p:pic>
      <p:pic>
        <p:nvPicPr>
          <p:cNvPr id="16" name="Imatge 15">
            <a:extLst>
              <a:ext uri="{FF2B5EF4-FFF2-40B4-BE49-F238E27FC236}">
                <a16:creationId xmlns:a16="http://schemas.microsoft.com/office/drawing/2014/main" id="{74516AB8-93E5-4C59-BB0E-AD57E8C87EF5}"/>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0" y="10034"/>
            <a:ext cx="1098000" cy="381600"/>
          </a:xfrm>
          <a:prstGeom prst="rect">
            <a:avLst/>
          </a:prstGeom>
          <a:ln>
            <a:solidFill>
              <a:schemeClr val="tx1"/>
            </a:solidFill>
          </a:ln>
        </p:spPr>
      </p:pic>
      <p:sp>
        <p:nvSpPr>
          <p:cNvPr id="17" name="Títol 1">
            <a:extLst>
              <a:ext uri="{FF2B5EF4-FFF2-40B4-BE49-F238E27FC236}">
                <a16:creationId xmlns:a16="http://schemas.microsoft.com/office/drawing/2014/main" id="{573AD6F4-AD3C-41C2-B874-70A32854A51D}"/>
              </a:ext>
            </a:extLst>
          </p:cNvPr>
          <p:cNvSpPr txBox="1">
            <a:spLocks/>
          </p:cNvSpPr>
          <p:nvPr/>
        </p:nvSpPr>
        <p:spPr>
          <a:xfrm>
            <a:off x="7616756" y="5702146"/>
            <a:ext cx="2143664" cy="257172"/>
          </a:xfrm>
          <a:prstGeom prst="rect">
            <a:avLst/>
          </a:prstGeom>
          <a:solidFill>
            <a:schemeClr val="bg1"/>
          </a:solidFill>
          <a:ln>
            <a:noFill/>
          </a:ln>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i="1" dirty="0">
                <a:latin typeface="Times New Roman" panose="02020603050405020304" pitchFamily="18" charset="0"/>
                <a:cs typeface="Times New Roman" panose="02020603050405020304" pitchFamily="18" charset="0"/>
              </a:rPr>
              <a:t>Net sales </a:t>
            </a:r>
            <a:r>
              <a:rPr lang="en-US" sz="2000" b="1" i="1" dirty="0">
                <a:latin typeface="Times New Roman" panose="02020603050405020304" pitchFamily="18" charset="0"/>
                <a:cs typeface="Times New Roman" panose="02020603050405020304" pitchFamily="18" charset="0"/>
              </a:rPr>
              <a:t>with</a:t>
            </a:r>
            <a:r>
              <a:rPr lang="en-US" sz="2000" i="1" dirty="0">
                <a:latin typeface="Times New Roman" panose="02020603050405020304" pitchFamily="18" charset="0"/>
                <a:cs typeface="Times New Roman" panose="02020603050405020304" pitchFamily="18" charset="0"/>
              </a:rPr>
              <a:t> inflation</a:t>
            </a:r>
            <a:endParaRPr lang="ca-ES"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328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ol 1">
            <a:extLst>
              <a:ext uri="{FF2B5EF4-FFF2-40B4-BE49-F238E27FC236}">
                <a16:creationId xmlns:a16="http://schemas.microsoft.com/office/drawing/2014/main" id="{CC64E193-BB9A-4904-B5AB-F37A9A5A5F94}"/>
              </a:ext>
            </a:extLst>
          </p:cNvPr>
          <p:cNvSpPr txBox="1">
            <a:spLocks/>
          </p:cNvSpPr>
          <p:nvPr/>
        </p:nvSpPr>
        <p:spPr>
          <a:xfrm>
            <a:off x="360000" y="823609"/>
            <a:ext cx="2135365" cy="440987"/>
          </a:xfrm>
          <a:prstGeom prst="rect">
            <a:avLst/>
          </a:prstGeom>
          <a:solidFill>
            <a:schemeClr val="accent6">
              <a:lumMod val="20000"/>
              <a:lumOff val="80000"/>
            </a:schemeClr>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a-ES" sz="2400" dirty="0">
                <a:latin typeface="Helvetica LT Light" panose="02000403040000020004" pitchFamily="2" charset="0"/>
              </a:rPr>
              <a:t>Net sales	</a:t>
            </a:r>
          </a:p>
        </p:txBody>
      </p:sp>
      <p:sp>
        <p:nvSpPr>
          <p:cNvPr id="9" name="Títol 1">
            <a:extLst>
              <a:ext uri="{FF2B5EF4-FFF2-40B4-BE49-F238E27FC236}">
                <a16:creationId xmlns:a16="http://schemas.microsoft.com/office/drawing/2014/main" id="{3580D1E7-F08F-485B-8DEE-754B0F159A31}"/>
              </a:ext>
            </a:extLst>
          </p:cNvPr>
          <p:cNvSpPr txBox="1">
            <a:spLocks/>
          </p:cNvSpPr>
          <p:nvPr/>
        </p:nvSpPr>
        <p:spPr>
          <a:xfrm>
            <a:off x="6116069" y="2204386"/>
            <a:ext cx="5400000" cy="379735"/>
          </a:xfrm>
          <a:prstGeom prst="rect">
            <a:avLst/>
          </a:prstGeom>
          <a:solidFill>
            <a:schemeClr val="bg1"/>
          </a:solidFill>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dirty="0">
                <a:latin typeface="Times New Roman" panose="02020603050405020304" pitchFamily="18" charset="0"/>
                <a:cs typeface="Times New Roman" panose="02020603050405020304" pitchFamily="18" charset="0"/>
              </a:rPr>
              <a:t>Season 2017 – 2018: 4984,92 M€</a:t>
            </a:r>
          </a:p>
        </p:txBody>
      </p:sp>
      <p:sp>
        <p:nvSpPr>
          <p:cNvPr id="10" name="Títol 1">
            <a:extLst>
              <a:ext uri="{FF2B5EF4-FFF2-40B4-BE49-F238E27FC236}">
                <a16:creationId xmlns:a16="http://schemas.microsoft.com/office/drawing/2014/main" id="{02CBB9A7-7425-4EFD-8942-24596D8757CE}"/>
              </a:ext>
            </a:extLst>
          </p:cNvPr>
          <p:cNvSpPr txBox="1">
            <a:spLocks/>
          </p:cNvSpPr>
          <p:nvPr/>
        </p:nvSpPr>
        <p:spPr>
          <a:xfrm>
            <a:off x="1099227" y="0"/>
            <a:ext cx="2344364"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900">
                <a:latin typeface="Helvetica LT Light" panose="02000403040000020004" pitchFamily="2" charset="0"/>
              </a:rPr>
              <a:t>Members Statistics </a:t>
            </a:r>
          </a:p>
        </p:txBody>
      </p:sp>
      <p:sp>
        <p:nvSpPr>
          <p:cNvPr id="13" name="Títol 1">
            <a:extLst>
              <a:ext uri="{FF2B5EF4-FFF2-40B4-BE49-F238E27FC236}">
                <a16:creationId xmlns:a16="http://schemas.microsoft.com/office/drawing/2014/main" id="{1F0C1D21-5F4E-4466-B089-DAB6B3F7273D}"/>
              </a:ext>
            </a:extLst>
          </p:cNvPr>
          <p:cNvSpPr txBox="1">
            <a:spLocks/>
          </p:cNvSpPr>
          <p:nvPr/>
        </p:nvSpPr>
        <p:spPr>
          <a:xfrm>
            <a:off x="3443592" y="0"/>
            <a:ext cx="8748408"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i="1">
                <a:latin typeface="Helvetica LT Light" panose="02000403040000020004" pitchFamily="2" charset="0"/>
              </a:rPr>
              <a:t>Some information about net sales of ski lift passes</a:t>
            </a:r>
          </a:p>
        </p:txBody>
      </p:sp>
      <p:graphicFrame>
        <p:nvGraphicFramePr>
          <p:cNvPr id="14" name="Taula 13">
            <a:extLst>
              <a:ext uri="{FF2B5EF4-FFF2-40B4-BE49-F238E27FC236}">
                <a16:creationId xmlns:a16="http://schemas.microsoft.com/office/drawing/2014/main" id="{4B629F33-00FA-4EBC-BA3E-DCBD10C8F353}"/>
              </a:ext>
            </a:extLst>
          </p:cNvPr>
          <p:cNvGraphicFramePr>
            <a:graphicFrameLocks noGrp="1"/>
          </p:cNvGraphicFramePr>
          <p:nvPr>
            <p:extLst>
              <p:ext uri="{D42A27DB-BD31-4B8C-83A1-F6EECF244321}">
                <p14:modId xmlns:p14="http://schemas.microsoft.com/office/powerpoint/2010/main" val="546716103"/>
              </p:ext>
            </p:extLst>
          </p:nvPr>
        </p:nvGraphicFramePr>
        <p:xfrm>
          <a:off x="359998" y="6034391"/>
          <a:ext cx="2489200" cy="381000"/>
        </p:xfrm>
        <a:graphic>
          <a:graphicData uri="http://schemas.openxmlformats.org/drawingml/2006/table">
            <a:tbl>
              <a:tblPr>
                <a:tableStyleId>{5C22544A-7EE6-4342-B048-85BDC9FD1C3A}</a:tableStyleId>
              </a:tblPr>
              <a:tblGrid>
                <a:gridCol w="2489200">
                  <a:extLst>
                    <a:ext uri="{9D8B030D-6E8A-4147-A177-3AD203B41FA5}">
                      <a16:colId xmlns:a16="http://schemas.microsoft.com/office/drawing/2014/main" val="1962411424"/>
                    </a:ext>
                  </a:extLst>
                </a:gridCol>
              </a:tblGrid>
              <a:tr h="190500">
                <a:tc>
                  <a:txBody>
                    <a:bodyPr/>
                    <a:lstStyle/>
                    <a:p>
                      <a:pPr algn="l" fontAlgn="ctr"/>
                      <a:r>
                        <a:rPr lang="en-US" sz="1000" i="1" u="none" strike="noStrike">
                          <a:effectLst/>
                          <a:latin typeface="Times New Roman" panose="02020603050405020304" pitchFamily="18" charset="0"/>
                          <a:cs typeface="Times New Roman" panose="02020603050405020304" pitchFamily="18" charset="0"/>
                        </a:rPr>
                        <a:t>Currency exchange rates from EUROSTAT</a:t>
                      </a:r>
                      <a:endParaRPr lang="en-US" sz="1000" b="0" i="1"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845283937"/>
                  </a:ext>
                </a:extLst>
              </a:tr>
              <a:tr h="190500">
                <a:tc>
                  <a:txBody>
                    <a:bodyPr/>
                    <a:lstStyle/>
                    <a:p>
                      <a:pPr algn="l" fontAlgn="ctr"/>
                      <a:r>
                        <a:rPr lang="ca-ES" sz="1000" i="1" u="none" strike="noStrike" dirty="0" err="1">
                          <a:effectLst/>
                          <a:latin typeface="Times New Roman" panose="02020603050405020304" pitchFamily="18" charset="0"/>
                          <a:cs typeface="Times New Roman" panose="02020603050405020304" pitchFamily="18" charset="0"/>
                        </a:rPr>
                        <a:t>Inflation</a:t>
                      </a:r>
                      <a:r>
                        <a:rPr lang="ca-ES" sz="1000" i="1" u="none" strike="noStrike" dirty="0">
                          <a:effectLst/>
                          <a:latin typeface="Times New Roman" panose="02020603050405020304" pitchFamily="18" charset="0"/>
                          <a:cs typeface="Times New Roman" panose="02020603050405020304" pitchFamily="18" charset="0"/>
                        </a:rPr>
                        <a:t> rates </a:t>
                      </a:r>
                      <a:r>
                        <a:rPr lang="ca-ES" sz="1000" i="1" u="none" strike="noStrike" dirty="0" err="1">
                          <a:effectLst/>
                          <a:latin typeface="Times New Roman" panose="02020603050405020304" pitchFamily="18" charset="0"/>
                          <a:cs typeface="Times New Roman" panose="02020603050405020304" pitchFamily="18" charset="0"/>
                        </a:rPr>
                        <a:t>from</a:t>
                      </a:r>
                      <a:r>
                        <a:rPr lang="ca-ES" sz="1000" i="1" u="none" strike="noStrike" dirty="0">
                          <a:effectLst/>
                          <a:latin typeface="Times New Roman" panose="02020603050405020304" pitchFamily="18" charset="0"/>
                          <a:cs typeface="Times New Roman" panose="02020603050405020304" pitchFamily="18" charset="0"/>
                        </a:rPr>
                        <a:t> EUROSTAT</a:t>
                      </a:r>
                      <a:endParaRPr lang="ca-ES" sz="10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949402097"/>
                  </a:ext>
                </a:extLst>
              </a:tr>
            </a:tbl>
          </a:graphicData>
        </a:graphic>
      </p:graphicFrame>
      <p:graphicFrame>
        <p:nvGraphicFramePr>
          <p:cNvPr id="15" name="Taula 14">
            <a:extLst>
              <a:ext uri="{FF2B5EF4-FFF2-40B4-BE49-F238E27FC236}">
                <a16:creationId xmlns:a16="http://schemas.microsoft.com/office/drawing/2014/main" id="{802D0E1E-3014-4F89-A53D-CD5C7051B7AA}"/>
              </a:ext>
            </a:extLst>
          </p:cNvPr>
          <p:cNvGraphicFramePr>
            <a:graphicFrameLocks noGrp="1"/>
          </p:cNvGraphicFramePr>
          <p:nvPr>
            <p:extLst>
              <p:ext uri="{D42A27DB-BD31-4B8C-83A1-F6EECF244321}">
                <p14:modId xmlns:p14="http://schemas.microsoft.com/office/powerpoint/2010/main" val="3344035913"/>
              </p:ext>
            </p:extLst>
          </p:nvPr>
        </p:nvGraphicFramePr>
        <p:xfrm>
          <a:off x="2849198" y="6034391"/>
          <a:ext cx="8014169" cy="381000"/>
        </p:xfrm>
        <a:graphic>
          <a:graphicData uri="http://schemas.openxmlformats.org/drawingml/2006/table">
            <a:tbl>
              <a:tblPr>
                <a:tableStyleId>{5C22544A-7EE6-4342-B048-85BDC9FD1C3A}</a:tableStyleId>
              </a:tblPr>
              <a:tblGrid>
                <a:gridCol w="8014169">
                  <a:extLst>
                    <a:ext uri="{9D8B030D-6E8A-4147-A177-3AD203B41FA5}">
                      <a16:colId xmlns:a16="http://schemas.microsoft.com/office/drawing/2014/main" val="2314244796"/>
                    </a:ext>
                  </a:extLst>
                </a:gridCol>
              </a:tblGrid>
              <a:tr h="190500">
                <a:tc>
                  <a:txBody>
                    <a:bodyPr/>
                    <a:lstStyle/>
                    <a:p>
                      <a:pPr algn="l" fontAlgn="ctr"/>
                      <a:r>
                        <a:rPr lang="ca-ES" sz="1100" u="sng" strike="noStrike" dirty="0">
                          <a:effectLst/>
                          <a:hlinkClick r:id="rId3"/>
                        </a:rPr>
                        <a:t>http://appsso.eurostat.ec.europa.eu/nui/show.do?dataset=ert_bil_eur_a&amp;lang=en</a:t>
                      </a:r>
                      <a:r>
                        <a:rPr lang="ca-ES" sz="1100" u="sng" strike="noStrike" dirty="0">
                          <a:effectLst/>
                        </a:rPr>
                        <a:t>  </a:t>
                      </a:r>
                      <a:endParaRPr lang="ca-ES" sz="1100" b="0" i="0" u="sng" strike="noStrike" dirty="0">
                        <a:solidFill>
                          <a:srgbClr val="0563C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83630678"/>
                  </a:ext>
                </a:extLst>
              </a:tr>
              <a:tr h="190500">
                <a:tc>
                  <a:txBody>
                    <a:bodyPr/>
                    <a:lstStyle/>
                    <a:p>
                      <a:pPr algn="l" fontAlgn="ctr"/>
                      <a:r>
                        <a:rPr lang="ca-ES" sz="1100" u="sng" strike="noStrike" dirty="0">
                          <a:effectLst/>
                          <a:hlinkClick r:id="rId4"/>
                        </a:rPr>
                        <a:t>http://ec.europa.eu/eurostat/tgm/refreshTableAction.do?tab=table&amp;plugin=1&amp;pcode=tec00118&amp;language=en </a:t>
                      </a:r>
                      <a:endParaRPr lang="ca-ES" sz="1100" b="0" i="0" u="sng" strike="noStrike" dirty="0">
                        <a:solidFill>
                          <a:srgbClr val="0563C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2025900"/>
                  </a:ext>
                </a:extLst>
              </a:tr>
            </a:tbl>
          </a:graphicData>
        </a:graphic>
      </p:graphicFrame>
      <p:pic>
        <p:nvPicPr>
          <p:cNvPr id="6" name="Imatge 5">
            <a:extLst>
              <a:ext uri="{FF2B5EF4-FFF2-40B4-BE49-F238E27FC236}">
                <a16:creationId xmlns:a16="http://schemas.microsoft.com/office/drawing/2014/main" id="{02DC7B12-867E-4845-A419-F6D1A0A05A08}"/>
              </a:ext>
            </a:extLst>
          </p:cNvPr>
          <p:cNvPicPr>
            <a:picLocks noChangeAspect="1"/>
          </p:cNvPicPr>
          <p:nvPr/>
        </p:nvPicPr>
        <p:blipFill>
          <a:blip r:embed="rId5"/>
          <a:stretch>
            <a:fillRect/>
          </a:stretch>
        </p:blipFill>
        <p:spPr>
          <a:xfrm>
            <a:off x="6116069" y="2584122"/>
            <a:ext cx="5400000" cy="3245745"/>
          </a:xfrm>
          <a:prstGeom prst="rect">
            <a:avLst/>
          </a:prstGeom>
        </p:spPr>
      </p:pic>
      <p:pic>
        <p:nvPicPr>
          <p:cNvPr id="16" name="Imatge 15">
            <a:extLst>
              <a:ext uri="{FF2B5EF4-FFF2-40B4-BE49-F238E27FC236}">
                <a16:creationId xmlns:a16="http://schemas.microsoft.com/office/drawing/2014/main" id="{74516AB8-93E5-4C59-BB0E-AD57E8C87EF5}"/>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0" y="10034"/>
            <a:ext cx="1098000" cy="381600"/>
          </a:xfrm>
          <a:prstGeom prst="rect">
            <a:avLst/>
          </a:prstGeom>
          <a:ln>
            <a:solidFill>
              <a:schemeClr val="tx1"/>
            </a:solidFill>
          </a:ln>
        </p:spPr>
      </p:pic>
      <p:sp>
        <p:nvSpPr>
          <p:cNvPr id="17" name="Títol 1">
            <a:extLst>
              <a:ext uri="{FF2B5EF4-FFF2-40B4-BE49-F238E27FC236}">
                <a16:creationId xmlns:a16="http://schemas.microsoft.com/office/drawing/2014/main" id="{573AD6F4-AD3C-41C2-B874-70A32854A51D}"/>
              </a:ext>
            </a:extLst>
          </p:cNvPr>
          <p:cNvSpPr txBox="1">
            <a:spLocks/>
          </p:cNvSpPr>
          <p:nvPr/>
        </p:nvSpPr>
        <p:spPr>
          <a:xfrm>
            <a:off x="549000" y="5511519"/>
            <a:ext cx="2143664" cy="257172"/>
          </a:xfrm>
          <a:prstGeom prst="rect">
            <a:avLst/>
          </a:prstGeom>
          <a:solidFill>
            <a:schemeClr val="bg1"/>
          </a:solidFill>
          <a:ln>
            <a:noFill/>
          </a:ln>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i="1" dirty="0">
                <a:latin typeface="Times New Roman" panose="02020603050405020304" pitchFamily="18" charset="0"/>
                <a:cs typeface="Times New Roman" panose="02020603050405020304" pitchFamily="18" charset="0"/>
              </a:rPr>
              <a:t>Net sales </a:t>
            </a:r>
            <a:r>
              <a:rPr lang="en-US" sz="2000" b="1" i="1" dirty="0">
                <a:latin typeface="Times New Roman" panose="02020603050405020304" pitchFamily="18" charset="0"/>
                <a:cs typeface="Times New Roman" panose="02020603050405020304" pitchFamily="18" charset="0"/>
              </a:rPr>
              <a:t>with</a:t>
            </a:r>
            <a:r>
              <a:rPr lang="en-US" sz="2000" i="1" dirty="0">
                <a:latin typeface="Times New Roman" panose="02020603050405020304" pitchFamily="18" charset="0"/>
                <a:cs typeface="Times New Roman" panose="02020603050405020304" pitchFamily="18" charset="0"/>
              </a:rPr>
              <a:t> inflation</a:t>
            </a:r>
            <a:endParaRPr lang="ca-ES" sz="2000" i="1" dirty="0">
              <a:latin typeface="Times New Roman" panose="02020603050405020304" pitchFamily="18" charset="0"/>
              <a:cs typeface="Times New Roman" panose="02020603050405020304" pitchFamily="18" charset="0"/>
            </a:endParaRPr>
          </a:p>
        </p:txBody>
      </p:sp>
      <p:pic>
        <p:nvPicPr>
          <p:cNvPr id="3" name="Imatge 2">
            <a:extLst>
              <a:ext uri="{FF2B5EF4-FFF2-40B4-BE49-F238E27FC236}">
                <a16:creationId xmlns:a16="http://schemas.microsoft.com/office/drawing/2014/main" id="{B086513A-683A-4922-BC93-E84AFA49F568}"/>
              </a:ext>
            </a:extLst>
          </p:cNvPr>
          <p:cNvPicPr>
            <a:picLocks noChangeAspect="1"/>
          </p:cNvPicPr>
          <p:nvPr/>
        </p:nvPicPr>
        <p:blipFill>
          <a:blip r:embed="rId7"/>
          <a:stretch>
            <a:fillRect/>
          </a:stretch>
        </p:blipFill>
        <p:spPr>
          <a:xfrm>
            <a:off x="359998" y="1913156"/>
            <a:ext cx="5400000" cy="3245745"/>
          </a:xfrm>
          <a:prstGeom prst="rect">
            <a:avLst/>
          </a:prstGeom>
        </p:spPr>
      </p:pic>
      <p:sp>
        <p:nvSpPr>
          <p:cNvPr id="19" name="Títol 1">
            <a:extLst>
              <a:ext uri="{FF2B5EF4-FFF2-40B4-BE49-F238E27FC236}">
                <a16:creationId xmlns:a16="http://schemas.microsoft.com/office/drawing/2014/main" id="{3D5BAE69-2F0E-43BD-9454-2D19D0ECD98B}"/>
              </a:ext>
            </a:extLst>
          </p:cNvPr>
          <p:cNvSpPr txBox="1">
            <a:spLocks/>
          </p:cNvSpPr>
          <p:nvPr/>
        </p:nvSpPr>
        <p:spPr>
          <a:xfrm>
            <a:off x="359998" y="1530296"/>
            <a:ext cx="5400000" cy="380332"/>
          </a:xfrm>
          <a:prstGeom prst="rect">
            <a:avLst/>
          </a:prstGeom>
          <a:solidFill>
            <a:schemeClr val="bg1"/>
          </a:solidFill>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dirty="0">
                <a:latin typeface="Times New Roman" panose="02020603050405020304" pitchFamily="18" charset="0"/>
                <a:cs typeface="Times New Roman" panose="02020603050405020304" pitchFamily="18" charset="0"/>
              </a:rPr>
              <a:t>Season 2008 – 2009: 4273,20 M€</a:t>
            </a:r>
          </a:p>
        </p:txBody>
      </p:sp>
    </p:spTree>
    <p:extLst>
      <p:ext uri="{BB962C8B-B14F-4D97-AF65-F5344CB8AC3E}">
        <p14:creationId xmlns:p14="http://schemas.microsoft.com/office/powerpoint/2010/main" val="309905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3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ítol 1">
            <a:extLst>
              <a:ext uri="{FF2B5EF4-FFF2-40B4-BE49-F238E27FC236}">
                <a16:creationId xmlns:a16="http://schemas.microsoft.com/office/drawing/2014/main" id="{410DA66C-D8B6-4C90-AEDC-AE5899D599FB}"/>
              </a:ext>
            </a:extLst>
          </p:cNvPr>
          <p:cNvSpPr txBox="1">
            <a:spLocks/>
          </p:cNvSpPr>
          <p:nvPr/>
        </p:nvSpPr>
        <p:spPr>
          <a:xfrm>
            <a:off x="2043526" y="68096"/>
            <a:ext cx="3647156" cy="572170"/>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latin typeface="Helvetica LT Light" panose="02000403040000020004" pitchFamily="2" charset="0"/>
              </a:rPr>
              <a:t>Ropeway Statistics </a:t>
            </a:r>
          </a:p>
        </p:txBody>
      </p:sp>
      <p:sp>
        <p:nvSpPr>
          <p:cNvPr id="9" name="Títol 1">
            <a:extLst>
              <a:ext uri="{FF2B5EF4-FFF2-40B4-BE49-F238E27FC236}">
                <a16:creationId xmlns:a16="http://schemas.microsoft.com/office/drawing/2014/main" id="{D7AFA2FF-BAFD-4D08-AC92-AF5CAFCDEAAC}"/>
              </a:ext>
            </a:extLst>
          </p:cNvPr>
          <p:cNvSpPr txBox="1">
            <a:spLocks/>
          </p:cNvSpPr>
          <p:nvPr/>
        </p:nvSpPr>
        <p:spPr>
          <a:xfrm>
            <a:off x="77824" y="68096"/>
            <a:ext cx="1965701" cy="572170"/>
          </a:xfrm>
          <a:prstGeom prst="rect">
            <a:avLst/>
          </a:prstGeom>
          <a:solidFill>
            <a:srgbClr val="0070C0"/>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solidFill>
                  <a:schemeClr val="bg1"/>
                </a:solidFill>
                <a:latin typeface="Helvetica LT Light" panose="02000403040000020004" pitchFamily="2" charset="0"/>
              </a:rPr>
              <a:t>European </a:t>
            </a:r>
          </a:p>
        </p:txBody>
      </p:sp>
      <p:sp>
        <p:nvSpPr>
          <p:cNvPr id="13" name="Rectangle 12">
            <a:extLst>
              <a:ext uri="{FF2B5EF4-FFF2-40B4-BE49-F238E27FC236}">
                <a16:creationId xmlns:a16="http://schemas.microsoft.com/office/drawing/2014/main" id="{65084E46-7312-4852-8E16-5BBA65FEC4D8}"/>
              </a:ext>
            </a:extLst>
          </p:cNvPr>
          <p:cNvSpPr/>
          <p:nvPr/>
        </p:nvSpPr>
        <p:spPr>
          <a:xfrm>
            <a:off x="2043525" y="4664413"/>
            <a:ext cx="9156011" cy="892552"/>
          </a:xfrm>
          <a:prstGeom prst="rect">
            <a:avLst/>
          </a:prstGeom>
          <a:solidFill>
            <a:schemeClr val="bg1"/>
          </a:solidFill>
        </p:spPr>
        <p:txBody>
          <a:bodyPr wrap="square">
            <a:spAutoFit/>
          </a:bodyPr>
          <a:lstStyle/>
          <a:p>
            <a:r>
              <a:rPr lang="en-US" sz="2600" dirty="0">
                <a:latin typeface="Helvetica LT Light" panose="02000403040000020004" pitchFamily="2" charset="0"/>
              </a:rPr>
              <a:t>Some information about the frequency of visits to ski resorts and about net sales of ski lift passes.</a:t>
            </a:r>
            <a:endParaRPr lang="ca-ES" sz="2600" dirty="0">
              <a:latin typeface="Helvetica LT Light" panose="02000403040000020004" pitchFamily="2" charset="0"/>
            </a:endParaRPr>
          </a:p>
        </p:txBody>
      </p:sp>
      <p:sp>
        <p:nvSpPr>
          <p:cNvPr id="15" name="Rectangle 14">
            <a:extLst>
              <a:ext uri="{FF2B5EF4-FFF2-40B4-BE49-F238E27FC236}">
                <a16:creationId xmlns:a16="http://schemas.microsoft.com/office/drawing/2014/main" id="{74717258-95AB-49E6-8887-F54D1C1A2F78}"/>
              </a:ext>
            </a:extLst>
          </p:cNvPr>
          <p:cNvSpPr/>
          <p:nvPr/>
        </p:nvSpPr>
        <p:spPr>
          <a:xfrm>
            <a:off x="2043525" y="3827027"/>
            <a:ext cx="4634987" cy="492443"/>
          </a:xfrm>
          <a:prstGeom prst="rect">
            <a:avLst/>
          </a:prstGeom>
          <a:solidFill>
            <a:schemeClr val="bg1"/>
          </a:solidFill>
        </p:spPr>
        <p:txBody>
          <a:bodyPr wrap="none">
            <a:spAutoFit/>
          </a:bodyPr>
          <a:lstStyle/>
          <a:p>
            <a:r>
              <a:rPr lang="en-US" sz="2600" dirty="0">
                <a:latin typeface="Helvetica LT Light" panose="02000403040000020004" pitchFamily="2" charset="0"/>
              </a:rPr>
              <a:t>What I want to share with you:</a:t>
            </a:r>
            <a:endParaRPr lang="ca-ES" sz="2600" dirty="0">
              <a:latin typeface="Helvetica LT Light" panose="02000403040000020004" pitchFamily="2" charset="0"/>
            </a:endParaRPr>
          </a:p>
        </p:txBody>
      </p:sp>
      <p:sp>
        <p:nvSpPr>
          <p:cNvPr id="7" name="Títol 1">
            <a:extLst>
              <a:ext uri="{FF2B5EF4-FFF2-40B4-BE49-F238E27FC236}">
                <a16:creationId xmlns:a16="http://schemas.microsoft.com/office/drawing/2014/main" id="{7F68B2A2-AC62-4650-A2C9-470BE49F9CAE}"/>
              </a:ext>
            </a:extLst>
          </p:cNvPr>
          <p:cNvSpPr txBox="1">
            <a:spLocks/>
          </p:cNvSpPr>
          <p:nvPr/>
        </p:nvSpPr>
        <p:spPr>
          <a:xfrm>
            <a:off x="4016823" y="1412551"/>
            <a:ext cx="3647156" cy="572170"/>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latin typeface="Helvetica LT Light" panose="02000403040000020004" pitchFamily="2" charset="0"/>
              </a:rPr>
              <a:t>Members Statistics </a:t>
            </a:r>
          </a:p>
        </p:txBody>
      </p:sp>
      <p:sp>
        <p:nvSpPr>
          <p:cNvPr id="11" name="Rectangle 10">
            <a:extLst>
              <a:ext uri="{FF2B5EF4-FFF2-40B4-BE49-F238E27FC236}">
                <a16:creationId xmlns:a16="http://schemas.microsoft.com/office/drawing/2014/main" id="{7D48A832-E5AB-4FC7-8160-23D42F98DCB6}"/>
              </a:ext>
            </a:extLst>
          </p:cNvPr>
          <p:cNvSpPr/>
          <p:nvPr/>
        </p:nvSpPr>
        <p:spPr>
          <a:xfrm>
            <a:off x="2043525" y="2043089"/>
            <a:ext cx="6096000" cy="646331"/>
          </a:xfrm>
          <a:prstGeom prst="rect">
            <a:avLst/>
          </a:prstGeom>
        </p:spPr>
        <p:txBody>
          <a:bodyPr>
            <a:spAutoFit/>
          </a:bodyPr>
          <a:lstStyle/>
          <a:p>
            <a:r>
              <a:rPr lang="en-GB" dirty="0"/>
              <a:t>International Federation of National Cable, Funicular and Other Cable Transport Operator Associations for Passengers</a:t>
            </a:r>
          </a:p>
        </p:txBody>
      </p:sp>
      <p:graphicFrame>
        <p:nvGraphicFramePr>
          <p:cNvPr id="2" name="Taula 1">
            <a:extLst>
              <a:ext uri="{FF2B5EF4-FFF2-40B4-BE49-F238E27FC236}">
                <a16:creationId xmlns:a16="http://schemas.microsoft.com/office/drawing/2014/main" id="{F28F1D66-1D09-4176-A3A2-37EC2ACDAAFB}"/>
              </a:ext>
            </a:extLst>
          </p:cNvPr>
          <p:cNvGraphicFramePr>
            <a:graphicFrameLocks noGrp="1"/>
          </p:cNvGraphicFramePr>
          <p:nvPr>
            <p:extLst>
              <p:ext uri="{D42A27DB-BD31-4B8C-83A1-F6EECF244321}">
                <p14:modId xmlns:p14="http://schemas.microsoft.com/office/powerpoint/2010/main" val="1957257196"/>
              </p:ext>
            </p:extLst>
          </p:nvPr>
        </p:nvGraphicFramePr>
        <p:xfrm>
          <a:off x="8302422" y="640266"/>
          <a:ext cx="2897114" cy="3764354"/>
        </p:xfrm>
        <a:graphic>
          <a:graphicData uri="http://schemas.openxmlformats.org/drawingml/2006/table">
            <a:tbl>
              <a:tblPr>
                <a:tableStyleId>{5C22544A-7EE6-4342-B048-85BDC9FD1C3A}</a:tableStyleId>
              </a:tblPr>
              <a:tblGrid>
                <a:gridCol w="2897114">
                  <a:extLst>
                    <a:ext uri="{9D8B030D-6E8A-4147-A177-3AD203B41FA5}">
                      <a16:colId xmlns:a16="http://schemas.microsoft.com/office/drawing/2014/main" val="1607191951"/>
                    </a:ext>
                  </a:extLst>
                </a:gridCol>
              </a:tblGrid>
              <a:tr h="342214">
                <a:tc>
                  <a:txBody>
                    <a:bodyPr/>
                    <a:lstStyle/>
                    <a:p>
                      <a:pPr algn="l" fontAlgn="ctr"/>
                      <a:r>
                        <a:rPr lang="en-GB" sz="2000" u="none" strike="noStrike" noProof="0">
                          <a:effectLst/>
                        </a:rPr>
                        <a:t>Andorre</a:t>
                      </a:r>
                      <a:endParaRPr lang="en-GB" sz="2000" b="0" i="0" u="none" strike="noStrike" noProof="0">
                        <a:solidFill>
                          <a:srgbClr val="000000"/>
                        </a:solidFill>
                        <a:effectLst/>
                        <a:latin typeface="Calibri" panose="020F0502020204030204" pitchFamily="34" charset="0"/>
                      </a:endParaRPr>
                    </a:p>
                  </a:txBody>
                  <a:tcPr marL="9525" marR="9525" marT="9525" marB="0" anchor="ctr">
                    <a:gradFill>
                      <a:gsLst>
                        <a:gs pos="0">
                          <a:schemeClr val="accent6">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54423569"/>
                  </a:ext>
                </a:extLst>
              </a:tr>
              <a:tr h="342214">
                <a:tc>
                  <a:txBody>
                    <a:bodyPr/>
                    <a:lstStyle/>
                    <a:p>
                      <a:pPr algn="l" fontAlgn="ctr"/>
                      <a:r>
                        <a:rPr lang="en-GB" sz="2000" u="none" strike="noStrike" noProof="0">
                          <a:effectLst/>
                        </a:rPr>
                        <a:t>Austria</a:t>
                      </a:r>
                      <a:endParaRPr lang="en-GB" sz="2000" b="0" i="0" u="none" strike="noStrike" noProof="0">
                        <a:solidFill>
                          <a:srgbClr val="000000"/>
                        </a:solidFill>
                        <a:effectLst/>
                        <a:latin typeface="Calibri" panose="020F0502020204030204" pitchFamily="34" charset="0"/>
                      </a:endParaRPr>
                    </a:p>
                  </a:txBody>
                  <a:tcPr marL="9525" marR="9525" marT="9525" marB="0" anchor="ctr">
                    <a:gradFill>
                      <a:gsLst>
                        <a:gs pos="0">
                          <a:schemeClr val="accent6">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855120370"/>
                  </a:ext>
                </a:extLst>
              </a:tr>
              <a:tr h="342214">
                <a:tc>
                  <a:txBody>
                    <a:bodyPr/>
                    <a:lstStyle/>
                    <a:p>
                      <a:pPr algn="l" fontAlgn="ctr"/>
                      <a:r>
                        <a:rPr lang="en-GB" sz="2000" u="none" strike="noStrike" noProof="0">
                          <a:effectLst/>
                        </a:rPr>
                        <a:t>Finland</a:t>
                      </a:r>
                      <a:endParaRPr lang="en-GB" sz="2000" b="0" i="0" u="none" strike="noStrike" noProof="0">
                        <a:solidFill>
                          <a:srgbClr val="000000"/>
                        </a:solidFill>
                        <a:effectLst/>
                        <a:latin typeface="Calibri" panose="020F0502020204030204" pitchFamily="34" charset="0"/>
                      </a:endParaRPr>
                    </a:p>
                  </a:txBody>
                  <a:tcPr marL="9525" marR="9525" marT="9525" marB="0" anchor="ctr">
                    <a:gradFill>
                      <a:gsLst>
                        <a:gs pos="0">
                          <a:schemeClr val="accent6">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938117851"/>
                  </a:ext>
                </a:extLst>
              </a:tr>
              <a:tr h="342214">
                <a:tc>
                  <a:txBody>
                    <a:bodyPr/>
                    <a:lstStyle/>
                    <a:p>
                      <a:pPr algn="l" fontAlgn="ctr"/>
                      <a:r>
                        <a:rPr lang="en-GB" sz="2000" u="none" strike="noStrike" noProof="0">
                          <a:effectLst/>
                        </a:rPr>
                        <a:t>France</a:t>
                      </a:r>
                      <a:endParaRPr lang="en-GB" sz="2000" b="0" i="0" u="none" strike="noStrike" noProof="0">
                        <a:solidFill>
                          <a:srgbClr val="000000"/>
                        </a:solidFill>
                        <a:effectLst/>
                        <a:latin typeface="Calibri" panose="020F0502020204030204" pitchFamily="34" charset="0"/>
                      </a:endParaRPr>
                    </a:p>
                  </a:txBody>
                  <a:tcPr marL="9525" marR="9525" marT="9525" marB="0" anchor="ctr">
                    <a:gradFill>
                      <a:gsLst>
                        <a:gs pos="0">
                          <a:schemeClr val="accent6">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201291176"/>
                  </a:ext>
                </a:extLst>
              </a:tr>
              <a:tr h="342214">
                <a:tc>
                  <a:txBody>
                    <a:bodyPr/>
                    <a:lstStyle/>
                    <a:p>
                      <a:pPr algn="l" fontAlgn="ctr"/>
                      <a:r>
                        <a:rPr lang="en-GB" sz="2000" u="none" strike="noStrike" noProof="0">
                          <a:effectLst/>
                        </a:rPr>
                        <a:t>Germany</a:t>
                      </a:r>
                      <a:endParaRPr lang="en-GB" sz="2000" b="0" i="0" u="none" strike="noStrike" noProof="0">
                        <a:solidFill>
                          <a:srgbClr val="000000"/>
                        </a:solidFill>
                        <a:effectLst/>
                        <a:latin typeface="Calibri" panose="020F0502020204030204" pitchFamily="34" charset="0"/>
                      </a:endParaRPr>
                    </a:p>
                  </a:txBody>
                  <a:tcPr marL="9525" marR="9525" marT="9525" marB="0" anchor="ctr">
                    <a:gradFill>
                      <a:gsLst>
                        <a:gs pos="0">
                          <a:schemeClr val="accent6">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177626254"/>
                  </a:ext>
                </a:extLst>
              </a:tr>
              <a:tr h="342214">
                <a:tc>
                  <a:txBody>
                    <a:bodyPr/>
                    <a:lstStyle/>
                    <a:p>
                      <a:pPr algn="l" fontAlgn="ctr"/>
                      <a:r>
                        <a:rPr lang="en-GB" sz="2000" u="none" strike="noStrike" noProof="0">
                          <a:effectLst/>
                        </a:rPr>
                        <a:t>Italy</a:t>
                      </a:r>
                      <a:endParaRPr lang="en-GB" sz="2000" b="0" i="0" u="none" strike="noStrike" noProof="0">
                        <a:solidFill>
                          <a:srgbClr val="000000"/>
                        </a:solidFill>
                        <a:effectLst/>
                        <a:latin typeface="Calibri" panose="020F0502020204030204" pitchFamily="34" charset="0"/>
                      </a:endParaRPr>
                    </a:p>
                  </a:txBody>
                  <a:tcPr marL="9525" marR="9525" marT="9525" marB="0" anchor="ctr">
                    <a:gradFill>
                      <a:gsLst>
                        <a:gs pos="0">
                          <a:schemeClr val="accent6">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185407864"/>
                  </a:ext>
                </a:extLst>
              </a:tr>
              <a:tr h="342214">
                <a:tc>
                  <a:txBody>
                    <a:bodyPr/>
                    <a:lstStyle/>
                    <a:p>
                      <a:pPr algn="l" fontAlgn="ctr"/>
                      <a:r>
                        <a:rPr lang="en-GB" sz="2000" u="none" strike="noStrike" noProof="0">
                          <a:effectLst/>
                        </a:rPr>
                        <a:t>Norway</a:t>
                      </a:r>
                      <a:endParaRPr lang="en-GB" sz="2000" b="0" i="0" u="none" strike="noStrike" noProof="0">
                        <a:solidFill>
                          <a:srgbClr val="000000"/>
                        </a:solidFill>
                        <a:effectLst/>
                        <a:latin typeface="Calibri" panose="020F0502020204030204" pitchFamily="34" charset="0"/>
                      </a:endParaRPr>
                    </a:p>
                  </a:txBody>
                  <a:tcPr marL="9525" marR="9525" marT="9525" marB="0" anchor="ctr">
                    <a:gradFill>
                      <a:gsLst>
                        <a:gs pos="0">
                          <a:schemeClr val="accent6">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889662231"/>
                  </a:ext>
                </a:extLst>
              </a:tr>
              <a:tr h="342214">
                <a:tc>
                  <a:txBody>
                    <a:bodyPr/>
                    <a:lstStyle/>
                    <a:p>
                      <a:pPr algn="l" fontAlgn="ctr"/>
                      <a:r>
                        <a:rPr lang="en-GB" sz="2000" u="none" strike="noStrike" noProof="0">
                          <a:effectLst/>
                        </a:rPr>
                        <a:t>Slovenia</a:t>
                      </a:r>
                      <a:endParaRPr lang="en-GB" sz="2000" b="0" i="0" u="none" strike="noStrike" noProof="0">
                        <a:solidFill>
                          <a:srgbClr val="000000"/>
                        </a:solidFill>
                        <a:effectLst/>
                        <a:latin typeface="Calibri" panose="020F0502020204030204" pitchFamily="34" charset="0"/>
                      </a:endParaRPr>
                    </a:p>
                  </a:txBody>
                  <a:tcPr marL="9525" marR="9525" marT="9525" marB="0" anchor="ctr">
                    <a:gradFill>
                      <a:gsLst>
                        <a:gs pos="0">
                          <a:schemeClr val="accent6">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747174725"/>
                  </a:ext>
                </a:extLst>
              </a:tr>
              <a:tr h="342214">
                <a:tc>
                  <a:txBody>
                    <a:bodyPr/>
                    <a:lstStyle/>
                    <a:p>
                      <a:pPr algn="l" fontAlgn="ctr"/>
                      <a:r>
                        <a:rPr lang="en-GB" sz="2000" u="none" strike="noStrike" noProof="0">
                          <a:effectLst/>
                        </a:rPr>
                        <a:t>Spain</a:t>
                      </a:r>
                      <a:endParaRPr lang="en-GB" sz="2000" b="0" i="0" u="none" strike="noStrike" noProof="0">
                        <a:solidFill>
                          <a:srgbClr val="000000"/>
                        </a:solidFill>
                        <a:effectLst/>
                        <a:latin typeface="Calibri" panose="020F0502020204030204" pitchFamily="34" charset="0"/>
                      </a:endParaRPr>
                    </a:p>
                  </a:txBody>
                  <a:tcPr marL="9525" marR="9525" marT="9525" marB="0" anchor="ctr">
                    <a:gradFill>
                      <a:gsLst>
                        <a:gs pos="0">
                          <a:schemeClr val="accent6">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18834540"/>
                  </a:ext>
                </a:extLst>
              </a:tr>
              <a:tr h="342214">
                <a:tc>
                  <a:txBody>
                    <a:bodyPr/>
                    <a:lstStyle/>
                    <a:p>
                      <a:pPr algn="l" fontAlgn="ctr"/>
                      <a:r>
                        <a:rPr lang="en-GB" sz="2000" u="none" strike="noStrike" noProof="0">
                          <a:effectLst/>
                        </a:rPr>
                        <a:t>Sweden</a:t>
                      </a:r>
                      <a:endParaRPr lang="en-GB" sz="2000" b="0" i="0" u="none" strike="noStrike" noProof="0">
                        <a:solidFill>
                          <a:srgbClr val="000000"/>
                        </a:solidFill>
                        <a:effectLst/>
                        <a:latin typeface="Calibri" panose="020F0502020204030204" pitchFamily="34" charset="0"/>
                      </a:endParaRPr>
                    </a:p>
                  </a:txBody>
                  <a:tcPr marL="9525" marR="9525" marT="9525" marB="0" anchor="ctr">
                    <a:gradFill>
                      <a:gsLst>
                        <a:gs pos="0">
                          <a:schemeClr val="accent6">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137833036"/>
                  </a:ext>
                </a:extLst>
              </a:tr>
              <a:tr h="342214">
                <a:tc>
                  <a:txBody>
                    <a:bodyPr/>
                    <a:lstStyle/>
                    <a:p>
                      <a:pPr algn="l" fontAlgn="ctr"/>
                      <a:r>
                        <a:rPr lang="en-GB" sz="2000" u="none" strike="noStrike" noProof="0" dirty="0">
                          <a:effectLst/>
                        </a:rPr>
                        <a:t>Switzerland</a:t>
                      </a:r>
                      <a:endParaRPr lang="en-GB" sz="2000" b="0" i="0" u="none" strike="noStrike" noProof="0" dirty="0">
                        <a:solidFill>
                          <a:srgbClr val="000000"/>
                        </a:solidFill>
                        <a:effectLst/>
                        <a:latin typeface="Calibri" panose="020F0502020204030204" pitchFamily="34" charset="0"/>
                      </a:endParaRPr>
                    </a:p>
                  </a:txBody>
                  <a:tcPr marL="9525" marR="9525" marT="9525" marB="0" anchor="ctr">
                    <a:gradFill>
                      <a:gsLst>
                        <a:gs pos="0">
                          <a:schemeClr val="accent6">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918940918"/>
                  </a:ext>
                </a:extLst>
              </a:tr>
            </a:tbl>
          </a:graphicData>
        </a:graphic>
      </p:graphicFrame>
      <p:pic>
        <p:nvPicPr>
          <p:cNvPr id="6" name="Imatge 5">
            <a:extLst>
              <a:ext uri="{FF2B5EF4-FFF2-40B4-BE49-F238E27FC236}">
                <a16:creationId xmlns:a16="http://schemas.microsoft.com/office/drawing/2014/main" id="{F4DEB99C-3103-4995-826C-DE826320F6E9}"/>
              </a:ext>
            </a:extLst>
          </p:cNvPr>
          <p:cNvPicPr>
            <a:picLocks/>
          </p:cNvPicPr>
          <p:nvPr/>
        </p:nvPicPr>
        <p:blipFill>
          <a:blip r:embed="rId4"/>
          <a:stretch>
            <a:fillRect/>
          </a:stretch>
        </p:blipFill>
        <p:spPr>
          <a:xfrm>
            <a:off x="2043525" y="1417071"/>
            <a:ext cx="1965600" cy="565200"/>
          </a:xfrm>
          <a:prstGeom prst="rect">
            <a:avLst/>
          </a:prstGeom>
          <a:ln>
            <a:solidFill>
              <a:schemeClr val="tx1"/>
            </a:solidFill>
          </a:ln>
        </p:spPr>
      </p:pic>
    </p:spTree>
    <p:extLst>
      <p:ext uri="{BB962C8B-B14F-4D97-AF65-F5344CB8AC3E}">
        <p14:creationId xmlns:p14="http://schemas.microsoft.com/office/powerpoint/2010/main" val="336546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ula 14">
            <a:extLst>
              <a:ext uri="{FF2B5EF4-FFF2-40B4-BE49-F238E27FC236}">
                <a16:creationId xmlns:a16="http://schemas.microsoft.com/office/drawing/2014/main" id="{CA13D58B-3CA8-41CB-BB1A-9EDFD6D3015D}"/>
              </a:ext>
            </a:extLst>
          </p:cNvPr>
          <p:cNvGraphicFramePr>
            <a:graphicFrameLocks noGrp="1"/>
          </p:cNvGraphicFramePr>
          <p:nvPr>
            <p:extLst>
              <p:ext uri="{D42A27DB-BD31-4B8C-83A1-F6EECF244321}">
                <p14:modId xmlns:p14="http://schemas.microsoft.com/office/powerpoint/2010/main" val="3341728934"/>
              </p:ext>
            </p:extLst>
          </p:nvPr>
        </p:nvGraphicFramePr>
        <p:xfrm>
          <a:off x="359998" y="6034391"/>
          <a:ext cx="2489200" cy="381000"/>
        </p:xfrm>
        <a:graphic>
          <a:graphicData uri="http://schemas.openxmlformats.org/drawingml/2006/table">
            <a:tbl>
              <a:tblPr>
                <a:tableStyleId>{5C22544A-7EE6-4342-B048-85BDC9FD1C3A}</a:tableStyleId>
              </a:tblPr>
              <a:tblGrid>
                <a:gridCol w="2489200">
                  <a:extLst>
                    <a:ext uri="{9D8B030D-6E8A-4147-A177-3AD203B41FA5}">
                      <a16:colId xmlns:a16="http://schemas.microsoft.com/office/drawing/2014/main" val="1962411424"/>
                    </a:ext>
                  </a:extLst>
                </a:gridCol>
              </a:tblGrid>
              <a:tr h="190500">
                <a:tc>
                  <a:txBody>
                    <a:bodyPr/>
                    <a:lstStyle/>
                    <a:p>
                      <a:pPr algn="l" fontAlgn="ctr"/>
                      <a:r>
                        <a:rPr lang="en-US" sz="1000" i="1" u="none" strike="noStrike">
                          <a:effectLst/>
                          <a:latin typeface="Times New Roman" panose="02020603050405020304" pitchFamily="18" charset="0"/>
                          <a:cs typeface="Times New Roman" panose="02020603050405020304" pitchFamily="18" charset="0"/>
                        </a:rPr>
                        <a:t>Currency exchange rates from EUROSTAT</a:t>
                      </a:r>
                      <a:endParaRPr lang="en-US" sz="1000" b="0" i="1"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845283937"/>
                  </a:ext>
                </a:extLst>
              </a:tr>
              <a:tr h="190500">
                <a:tc>
                  <a:txBody>
                    <a:bodyPr/>
                    <a:lstStyle/>
                    <a:p>
                      <a:pPr algn="l" fontAlgn="ctr"/>
                      <a:r>
                        <a:rPr lang="ca-ES" sz="1000" i="1" u="none" strike="noStrike" dirty="0" err="1">
                          <a:effectLst/>
                          <a:latin typeface="Times New Roman" panose="02020603050405020304" pitchFamily="18" charset="0"/>
                          <a:cs typeface="Times New Roman" panose="02020603050405020304" pitchFamily="18" charset="0"/>
                        </a:rPr>
                        <a:t>Inflation</a:t>
                      </a:r>
                      <a:r>
                        <a:rPr lang="ca-ES" sz="1000" i="1" u="none" strike="noStrike" dirty="0">
                          <a:effectLst/>
                          <a:latin typeface="Times New Roman" panose="02020603050405020304" pitchFamily="18" charset="0"/>
                          <a:cs typeface="Times New Roman" panose="02020603050405020304" pitchFamily="18" charset="0"/>
                        </a:rPr>
                        <a:t> rates </a:t>
                      </a:r>
                      <a:r>
                        <a:rPr lang="ca-ES" sz="1000" i="1" u="none" strike="noStrike" dirty="0" err="1">
                          <a:effectLst/>
                          <a:latin typeface="Times New Roman" panose="02020603050405020304" pitchFamily="18" charset="0"/>
                          <a:cs typeface="Times New Roman" panose="02020603050405020304" pitchFamily="18" charset="0"/>
                        </a:rPr>
                        <a:t>from</a:t>
                      </a:r>
                      <a:r>
                        <a:rPr lang="ca-ES" sz="1000" i="1" u="none" strike="noStrike" dirty="0">
                          <a:effectLst/>
                          <a:latin typeface="Times New Roman" panose="02020603050405020304" pitchFamily="18" charset="0"/>
                          <a:cs typeface="Times New Roman" panose="02020603050405020304" pitchFamily="18" charset="0"/>
                        </a:rPr>
                        <a:t> EUROSTAT</a:t>
                      </a:r>
                      <a:endParaRPr lang="ca-ES" sz="10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949402097"/>
                  </a:ext>
                </a:extLst>
              </a:tr>
            </a:tbl>
          </a:graphicData>
        </a:graphic>
      </p:graphicFrame>
      <p:graphicFrame>
        <p:nvGraphicFramePr>
          <p:cNvPr id="16" name="Taula 15">
            <a:extLst>
              <a:ext uri="{FF2B5EF4-FFF2-40B4-BE49-F238E27FC236}">
                <a16:creationId xmlns:a16="http://schemas.microsoft.com/office/drawing/2014/main" id="{898D7658-59C6-419E-A768-9F4068761FF0}"/>
              </a:ext>
            </a:extLst>
          </p:cNvPr>
          <p:cNvGraphicFramePr>
            <a:graphicFrameLocks noGrp="1"/>
          </p:cNvGraphicFramePr>
          <p:nvPr>
            <p:extLst>
              <p:ext uri="{D42A27DB-BD31-4B8C-83A1-F6EECF244321}">
                <p14:modId xmlns:p14="http://schemas.microsoft.com/office/powerpoint/2010/main" val="2687130952"/>
              </p:ext>
            </p:extLst>
          </p:nvPr>
        </p:nvGraphicFramePr>
        <p:xfrm>
          <a:off x="2849198" y="6034391"/>
          <a:ext cx="8014169" cy="381000"/>
        </p:xfrm>
        <a:graphic>
          <a:graphicData uri="http://schemas.openxmlformats.org/drawingml/2006/table">
            <a:tbl>
              <a:tblPr>
                <a:tableStyleId>{5C22544A-7EE6-4342-B048-85BDC9FD1C3A}</a:tableStyleId>
              </a:tblPr>
              <a:tblGrid>
                <a:gridCol w="8014169">
                  <a:extLst>
                    <a:ext uri="{9D8B030D-6E8A-4147-A177-3AD203B41FA5}">
                      <a16:colId xmlns:a16="http://schemas.microsoft.com/office/drawing/2014/main" val="2314244796"/>
                    </a:ext>
                  </a:extLst>
                </a:gridCol>
              </a:tblGrid>
              <a:tr h="190500">
                <a:tc>
                  <a:txBody>
                    <a:bodyPr/>
                    <a:lstStyle/>
                    <a:p>
                      <a:pPr algn="l" fontAlgn="ctr"/>
                      <a:r>
                        <a:rPr lang="ca-ES" sz="1100" u="sng" strike="noStrike" dirty="0">
                          <a:effectLst/>
                          <a:hlinkClick r:id="rId3"/>
                        </a:rPr>
                        <a:t>http://appsso.eurostat.ec.europa.eu/nui/show.do?dataset=ert_bil_eur_a&amp;lang=en</a:t>
                      </a:r>
                      <a:r>
                        <a:rPr lang="ca-ES" sz="1100" u="sng" strike="noStrike" dirty="0">
                          <a:effectLst/>
                        </a:rPr>
                        <a:t>  </a:t>
                      </a:r>
                      <a:endParaRPr lang="ca-ES" sz="1100" b="0" i="0" u="sng" strike="noStrike" dirty="0">
                        <a:solidFill>
                          <a:srgbClr val="0563C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83630678"/>
                  </a:ext>
                </a:extLst>
              </a:tr>
              <a:tr h="190500">
                <a:tc>
                  <a:txBody>
                    <a:bodyPr/>
                    <a:lstStyle/>
                    <a:p>
                      <a:pPr algn="l" fontAlgn="ctr"/>
                      <a:r>
                        <a:rPr lang="ca-ES" sz="1100" u="sng" strike="noStrike" dirty="0">
                          <a:effectLst/>
                          <a:hlinkClick r:id="rId4"/>
                        </a:rPr>
                        <a:t>http://ec.europa.eu/eurostat/tgm/refreshTableAction.do?tab=table&amp;plugin=1&amp;pcode=tec00118&amp;language=en </a:t>
                      </a:r>
                      <a:endParaRPr lang="ca-ES" sz="1100" b="0" i="0" u="sng" strike="noStrike" dirty="0">
                        <a:solidFill>
                          <a:srgbClr val="0563C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2025900"/>
                  </a:ext>
                </a:extLst>
              </a:tr>
            </a:tbl>
          </a:graphicData>
        </a:graphic>
      </p:graphicFrame>
      <p:sp>
        <p:nvSpPr>
          <p:cNvPr id="14" name="Títol 1">
            <a:extLst>
              <a:ext uri="{FF2B5EF4-FFF2-40B4-BE49-F238E27FC236}">
                <a16:creationId xmlns:a16="http://schemas.microsoft.com/office/drawing/2014/main" id="{22100831-1A49-4F6E-B675-9146DBB917F3}"/>
              </a:ext>
            </a:extLst>
          </p:cNvPr>
          <p:cNvSpPr txBox="1">
            <a:spLocks/>
          </p:cNvSpPr>
          <p:nvPr/>
        </p:nvSpPr>
        <p:spPr>
          <a:xfrm>
            <a:off x="1099227" y="0"/>
            <a:ext cx="2344364"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900">
                <a:latin typeface="Helvetica LT Light" panose="02000403040000020004" pitchFamily="2" charset="0"/>
              </a:rPr>
              <a:t>Members Statistics </a:t>
            </a:r>
          </a:p>
        </p:txBody>
      </p:sp>
      <p:sp>
        <p:nvSpPr>
          <p:cNvPr id="19" name="Títol 1">
            <a:extLst>
              <a:ext uri="{FF2B5EF4-FFF2-40B4-BE49-F238E27FC236}">
                <a16:creationId xmlns:a16="http://schemas.microsoft.com/office/drawing/2014/main" id="{500A9CCC-2DC1-4CAF-84D9-C1DFF7F3E42F}"/>
              </a:ext>
            </a:extLst>
          </p:cNvPr>
          <p:cNvSpPr txBox="1">
            <a:spLocks/>
          </p:cNvSpPr>
          <p:nvPr/>
        </p:nvSpPr>
        <p:spPr>
          <a:xfrm>
            <a:off x="3443592" y="0"/>
            <a:ext cx="8748408"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i="1">
                <a:latin typeface="Helvetica LT Light" panose="02000403040000020004" pitchFamily="2" charset="0"/>
              </a:rPr>
              <a:t>Some information about net sales of ski lift passes</a:t>
            </a:r>
          </a:p>
        </p:txBody>
      </p:sp>
      <p:sp>
        <p:nvSpPr>
          <p:cNvPr id="18" name="Títol 1">
            <a:extLst>
              <a:ext uri="{FF2B5EF4-FFF2-40B4-BE49-F238E27FC236}">
                <a16:creationId xmlns:a16="http://schemas.microsoft.com/office/drawing/2014/main" id="{7DAC34D9-DE44-4615-B1B9-48FE6EF396A3}"/>
              </a:ext>
            </a:extLst>
          </p:cNvPr>
          <p:cNvSpPr txBox="1">
            <a:spLocks/>
          </p:cNvSpPr>
          <p:nvPr/>
        </p:nvSpPr>
        <p:spPr>
          <a:xfrm>
            <a:off x="359998" y="823609"/>
            <a:ext cx="2626393" cy="440987"/>
          </a:xfrm>
          <a:prstGeom prst="rect">
            <a:avLst/>
          </a:prstGeom>
          <a:solidFill>
            <a:schemeClr val="accent6">
              <a:lumMod val="20000"/>
              <a:lumOff val="80000"/>
            </a:schemeClr>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a:latin typeface="Helvetica LT Light" panose="02000403040000020004" pitchFamily="2" charset="0"/>
              </a:rPr>
              <a:t>Net Sales	</a:t>
            </a:r>
          </a:p>
        </p:txBody>
      </p:sp>
      <p:sp>
        <p:nvSpPr>
          <p:cNvPr id="20" name="Títol 1">
            <a:extLst>
              <a:ext uri="{FF2B5EF4-FFF2-40B4-BE49-F238E27FC236}">
                <a16:creationId xmlns:a16="http://schemas.microsoft.com/office/drawing/2014/main" id="{A5BA6ABB-82E7-44EA-AA4D-8B8F2C8E4FAD}"/>
              </a:ext>
            </a:extLst>
          </p:cNvPr>
          <p:cNvSpPr txBox="1">
            <a:spLocks/>
          </p:cNvSpPr>
          <p:nvPr/>
        </p:nvSpPr>
        <p:spPr>
          <a:xfrm>
            <a:off x="2986047" y="823608"/>
            <a:ext cx="8533951" cy="440987"/>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a:latin typeface="Helvetica LT Light" panose="02000403040000020004" pitchFamily="2" charset="0"/>
              </a:rPr>
              <a:t>The big ones &amp; all countries</a:t>
            </a:r>
          </a:p>
        </p:txBody>
      </p:sp>
      <p:sp>
        <p:nvSpPr>
          <p:cNvPr id="22" name="Títol 1">
            <a:extLst>
              <a:ext uri="{FF2B5EF4-FFF2-40B4-BE49-F238E27FC236}">
                <a16:creationId xmlns:a16="http://schemas.microsoft.com/office/drawing/2014/main" id="{6422BBD2-2318-4A2B-A5FB-E35F73CDD4EB}"/>
              </a:ext>
            </a:extLst>
          </p:cNvPr>
          <p:cNvSpPr txBox="1">
            <a:spLocks/>
          </p:cNvSpPr>
          <p:nvPr/>
        </p:nvSpPr>
        <p:spPr>
          <a:xfrm>
            <a:off x="6133193" y="5650574"/>
            <a:ext cx="2143664" cy="257172"/>
          </a:xfrm>
          <a:prstGeom prst="rect">
            <a:avLst/>
          </a:prstGeom>
          <a:solidFill>
            <a:schemeClr val="bg1"/>
          </a:solidFill>
          <a:ln>
            <a:noFill/>
          </a:ln>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i="1" dirty="0">
                <a:latin typeface="Times New Roman" panose="02020603050405020304" pitchFamily="18" charset="0"/>
                <a:cs typeface="Times New Roman" panose="02020603050405020304" pitchFamily="18" charset="0"/>
              </a:rPr>
              <a:t>Net sales </a:t>
            </a:r>
            <a:r>
              <a:rPr lang="en-US" sz="2000" b="1" i="1" dirty="0">
                <a:latin typeface="Times New Roman" panose="02020603050405020304" pitchFamily="18" charset="0"/>
                <a:cs typeface="Times New Roman" panose="02020603050405020304" pitchFamily="18" charset="0"/>
              </a:rPr>
              <a:t>with</a:t>
            </a:r>
            <a:r>
              <a:rPr lang="en-US" sz="2000" i="1" dirty="0">
                <a:latin typeface="Times New Roman" panose="02020603050405020304" pitchFamily="18" charset="0"/>
                <a:cs typeface="Times New Roman" panose="02020603050405020304" pitchFamily="18" charset="0"/>
              </a:rPr>
              <a:t> inflation</a:t>
            </a:r>
            <a:endParaRPr lang="ca-ES" sz="2000" i="1" dirty="0">
              <a:latin typeface="Times New Roman" panose="02020603050405020304" pitchFamily="18" charset="0"/>
              <a:cs typeface="Times New Roman" panose="02020603050405020304" pitchFamily="18" charset="0"/>
            </a:endParaRPr>
          </a:p>
        </p:txBody>
      </p:sp>
      <p:pic>
        <p:nvPicPr>
          <p:cNvPr id="2" name="Imatge 1">
            <a:extLst>
              <a:ext uri="{FF2B5EF4-FFF2-40B4-BE49-F238E27FC236}">
                <a16:creationId xmlns:a16="http://schemas.microsoft.com/office/drawing/2014/main" id="{F336B543-CB1E-47D5-888C-2EE97D8767D5}"/>
              </a:ext>
            </a:extLst>
          </p:cNvPr>
          <p:cNvPicPr>
            <a:picLocks noChangeAspect="1"/>
          </p:cNvPicPr>
          <p:nvPr/>
        </p:nvPicPr>
        <p:blipFill>
          <a:blip r:embed="rId5"/>
          <a:stretch>
            <a:fillRect/>
          </a:stretch>
        </p:blipFill>
        <p:spPr>
          <a:xfrm>
            <a:off x="359997" y="1378617"/>
            <a:ext cx="5400000" cy="3245745"/>
          </a:xfrm>
          <a:prstGeom prst="rect">
            <a:avLst/>
          </a:prstGeom>
        </p:spPr>
      </p:pic>
      <p:sp>
        <p:nvSpPr>
          <p:cNvPr id="23" name="Títol 1">
            <a:extLst>
              <a:ext uri="{FF2B5EF4-FFF2-40B4-BE49-F238E27FC236}">
                <a16:creationId xmlns:a16="http://schemas.microsoft.com/office/drawing/2014/main" id="{AA8DABF7-771E-44D8-B97D-976E43792472}"/>
              </a:ext>
            </a:extLst>
          </p:cNvPr>
          <p:cNvSpPr txBox="1">
            <a:spLocks/>
          </p:cNvSpPr>
          <p:nvPr/>
        </p:nvSpPr>
        <p:spPr>
          <a:xfrm>
            <a:off x="359998" y="4732563"/>
            <a:ext cx="2266469" cy="257172"/>
          </a:xfrm>
          <a:prstGeom prst="rect">
            <a:avLst/>
          </a:prstGeom>
          <a:solidFill>
            <a:schemeClr val="bg1"/>
          </a:solidFill>
          <a:ln>
            <a:noFill/>
          </a:ln>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i="1" dirty="0">
                <a:latin typeface="Times New Roman" panose="02020603050405020304" pitchFamily="18" charset="0"/>
                <a:cs typeface="Times New Roman" panose="02020603050405020304" pitchFamily="18" charset="0"/>
              </a:rPr>
              <a:t>Net sales </a:t>
            </a:r>
            <a:r>
              <a:rPr lang="en-US" sz="2000" b="1" i="1" dirty="0">
                <a:latin typeface="Times New Roman" panose="02020603050405020304" pitchFamily="18" charset="0"/>
                <a:cs typeface="Times New Roman" panose="02020603050405020304" pitchFamily="18" charset="0"/>
              </a:rPr>
              <a:t>without</a:t>
            </a:r>
            <a:r>
              <a:rPr lang="en-US" sz="2000" i="1" dirty="0">
                <a:latin typeface="Times New Roman" panose="02020603050405020304" pitchFamily="18" charset="0"/>
                <a:cs typeface="Times New Roman" panose="02020603050405020304" pitchFamily="18" charset="0"/>
              </a:rPr>
              <a:t> inflation</a:t>
            </a:r>
            <a:endParaRPr lang="ca-ES" sz="2000" i="1" dirty="0">
              <a:latin typeface="Times New Roman" panose="02020603050405020304" pitchFamily="18" charset="0"/>
              <a:cs typeface="Times New Roman" panose="02020603050405020304" pitchFamily="18" charset="0"/>
            </a:endParaRPr>
          </a:p>
        </p:txBody>
      </p:sp>
      <p:pic>
        <p:nvPicPr>
          <p:cNvPr id="3" name="Imatge 2">
            <a:extLst>
              <a:ext uri="{FF2B5EF4-FFF2-40B4-BE49-F238E27FC236}">
                <a16:creationId xmlns:a16="http://schemas.microsoft.com/office/drawing/2014/main" id="{6365D743-BAC0-41A5-B3CD-3D5A9B444B0A}"/>
              </a:ext>
            </a:extLst>
          </p:cNvPr>
          <p:cNvPicPr>
            <a:picLocks noChangeAspect="1"/>
          </p:cNvPicPr>
          <p:nvPr/>
        </p:nvPicPr>
        <p:blipFill>
          <a:blip r:embed="rId6"/>
          <a:stretch>
            <a:fillRect/>
          </a:stretch>
        </p:blipFill>
        <p:spPr>
          <a:xfrm>
            <a:off x="6120000" y="2407028"/>
            <a:ext cx="5220000" cy="3137554"/>
          </a:xfrm>
          <a:prstGeom prst="rect">
            <a:avLst/>
          </a:prstGeom>
        </p:spPr>
      </p:pic>
      <p:pic>
        <p:nvPicPr>
          <p:cNvPr id="24" name="Imatge 23">
            <a:extLst>
              <a:ext uri="{FF2B5EF4-FFF2-40B4-BE49-F238E27FC236}">
                <a16:creationId xmlns:a16="http://schemas.microsoft.com/office/drawing/2014/main" id="{993B317A-0D83-4B9B-9C55-98BEF2CCCDDE}"/>
              </a:ext>
            </a:extLst>
          </p:cNvPr>
          <p:cNvPicPr>
            <a:picLocks/>
          </p:cNvPicPr>
          <p:nvPr/>
        </p:nvPicPr>
        <p:blipFill>
          <a:blip r:embed="rId7" cstate="screen">
            <a:extLst>
              <a:ext uri="{28A0092B-C50C-407E-A947-70E740481C1C}">
                <a14:useLocalDpi xmlns:a14="http://schemas.microsoft.com/office/drawing/2010/main"/>
              </a:ext>
            </a:extLst>
          </a:blip>
          <a:stretch>
            <a:fillRect/>
          </a:stretch>
        </p:blipFill>
        <p:spPr>
          <a:xfrm>
            <a:off x="0" y="10034"/>
            <a:ext cx="1098000" cy="381600"/>
          </a:xfrm>
          <a:prstGeom prst="rect">
            <a:avLst/>
          </a:prstGeom>
          <a:ln>
            <a:solidFill>
              <a:schemeClr val="tx1"/>
            </a:solidFill>
          </a:ln>
        </p:spPr>
      </p:pic>
    </p:spTree>
    <p:extLst>
      <p:ext uri="{BB962C8B-B14F-4D97-AF65-F5344CB8AC3E}">
        <p14:creationId xmlns:p14="http://schemas.microsoft.com/office/powerpoint/2010/main" val="58295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53" presetClass="entr" presetSubtype="16"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ol 1">
            <a:extLst>
              <a:ext uri="{FF2B5EF4-FFF2-40B4-BE49-F238E27FC236}">
                <a16:creationId xmlns:a16="http://schemas.microsoft.com/office/drawing/2014/main" id="{4F54F6F8-5181-44B1-B9DC-79D0855DA151}"/>
              </a:ext>
            </a:extLst>
          </p:cNvPr>
          <p:cNvSpPr txBox="1">
            <a:spLocks/>
          </p:cNvSpPr>
          <p:nvPr/>
        </p:nvSpPr>
        <p:spPr>
          <a:xfrm>
            <a:off x="6120000" y="5405745"/>
            <a:ext cx="2143664" cy="257172"/>
          </a:xfrm>
          <a:prstGeom prst="rect">
            <a:avLst/>
          </a:prstGeom>
          <a:solidFill>
            <a:schemeClr val="bg1"/>
          </a:solidFill>
          <a:ln>
            <a:noFill/>
          </a:ln>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i="1" dirty="0">
                <a:latin typeface="Times New Roman" panose="02020603050405020304" pitchFamily="18" charset="0"/>
                <a:cs typeface="Times New Roman" panose="02020603050405020304" pitchFamily="18" charset="0"/>
              </a:rPr>
              <a:t>Net sales </a:t>
            </a:r>
            <a:r>
              <a:rPr lang="en-US" sz="2000" b="1" i="1" dirty="0">
                <a:latin typeface="Times New Roman" panose="02020603050405020304" pitchFamily="18" charset="0"/>
                <a:cs typeface="Times New Roman" panose="02020603050405020304" pitchFamily="18" charset="0"/>
              </a:rPr>
              <a:t>with</a:t>
            </a:r>
            <a:r>
              <a:rPr lang="en-US" sz="2000" i="1" dirty="0">
                <a:latin typeface="Times New Roman" panose="02020603050405020304" pitchFamily="18" charset="0"/>
                <a:cs typeface="Times New Roman" panose="02020603050405020304" pitchFamily="18" charset="0"/>
              </a:rPr>
              <a:t> inflation</a:t>
            </a:r>
            <a:endParaRPr lang="ca-ES" sz="2000" i="1" dirty="0">
              <a:latin typeface="Times New Roman" panose="02020603050405020304" pitchFamily="18" charset="0"/>
              <a:cs typeface="Times New Roman" panose="02020603050405020304" pitchFamily="18" charset="0"/>
            </a:endParaRPr>
          </a:p>
        </p:txBody>
      </p:sp>
      <p:graphicFrame>
        <p:nvGraphicFramePr>
          <p:cNvPr id="15" name="Taula 14">
            <a:extLst>
              <a:ext uri="{FF2B5EF4-FFF2-40B4-BE49-F238E27FC236}">
                <a16:creationId xmlns:a16="http://schemas.microsoft.com/office/drawing/2014/main" id="{CA13D58B-3CA8-41CB-BB1A-9EDFD6D3015D}"/>
              </a:ext>
            </a:extLst>
          </p:cNvPr>
          <p:cNvGraphicFramePr>
            <a:graphicFrameLocks noGrp="1"/>
          </p:cNvGraphicFramePr>
          <p:nvPr/>
        </p:nvGraphicFramePr>
        <p:xfrm>
          <a:off x="359998" y="6034391"/>
          <a:ext cx="2489200" cy="381000"/>
        </p:xfrm>
        <a:graphic>
          <a:graphicData uri="http://schemas.openxmlformats.org/drawingml/2006/table">
            <a:tbl>
              <a:tblPr>
                <a:tableStyleId>{5C22544A-7EE6-4342-B048-85BDC9FD1C3A}</a:tableStyleId>
              </a:tblPr>
              <a:tblGrid>
                <a:gridCol w="2489200">
                  <a:extLst>
                    <a:ext uri="{9D8B030D-6E8A-4147-A177-3AD203B41FA5}">
                      <a16:colId xmlns:a16="http://schemas.microsoft.com/office/drawing/2014/main" val="1962411424"/>
                    </a:ext>
                  </a:extLst>
                </a:gridCol>
              </a:tblGrid>
              <a:tr h="190500">
                <a:tc>
                  <a:txBody>
                    <a:bodyPr/>
                    <a:lstStyle/>
                    <a:p>
                      <a:pPr algn="l" fontAlgn="ctr"/>
                      <a:r>
                        <a:rPr lang="en-US" sz="1000" i="1" u="none" strike="noStrike">
                          <a:effectLst/>
                          <a:latin typeface="Times New Roman" panose="02020603050405020304" pitchFamily="18" charset="0"/>
                          <a:cs typeface="Times New Roman" panose="02020603050405020304" pitchFamily="18" charset="0"/>
                        </a:rPr>
                        <a:t>Currency exchange rates from EUROSTAT</a:t>
                      </a:r>
                      <a:endParaRPr lang="en-US" sz="1000" b="0" i="1"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845283937"/>
                  </a:ext>
                </a:extLst>
              </a:tr>
              <a:tr h="190500">
                <a:tc>
                  <a:txBody>
                    <a:bodyPr/>
                    <a:lstStyle/>
                    <a:p>
                      <a:pPr algn="l" fontAlgn="ctr"/>
                      <a:r>
                        <a:rPr lang="ca-ES" sz="1000" i="1" u="none" strike="noStrike" dirty="0" err="1">
                          <a:effectLst/>
                          <a:latin typeface="Times New Roman" panose="02020603050405020304" pitchFamily="18" charset="0"/>
                          <a:cs typeface="Times New Roman" panose="02020603050405020304" pitchFamily="18" charset="0"/>
                        </a:rPr>
                        <a:t>Inflation</a:t>
                      </a:r>
                      <a:r>
                        <a:rPr lang="ca-ES" sz="1000" i="1" u="none" strike="noStrike" dirty="0">
                          <a:effectLst/>
                          <a:latin typeface="Times New Roman" panose="02020603050405020304" pitchFamily="18" charset="0"/>
                          <a:cs typeface="Times New Roman" panose="02020603050405020304" pitchFamily="18" charset="0"/>
                        </a:rPr>
                        <a:t> rates </a:t>
                      </a:r>
                      <a:r>
                        <a:rPr lang="ca-ES" sz="1000" i="1" u="none" strike="noStrike" dirty="0" err="1">
                          <a:effectLst/>
                          <a:latin typeface="Times New Roman" panose="02020603050405020304" pitchFamily="18" charset="0"/>
                          <a:cs typeface="Times New Roman" panose="02020603050405020304" pitchFamily="18" charset="0"/>
                        </a:rPr>
                        <a:t>from</a:t>
                      </a:r>
                      <a:r>
                        <a:rPr lang="ca-ES" sz="1000" i="1" u="none" strike="noStrike" dirty="0">
                          <a:effectLst/>
                          <a:latin typeface="Times New Roman" panose="02020603050405020304" pitchFamily="18" charset="0"/>
                          <a:cs typeface="Times New Roman" panose="02020603050405020304" pitchFamily="18" charset="0"/>
                        </a:rPr>
                        <a:t> EUROSTAT</a:t>
                      </a:r>
                      <a:endParaRPr lang="ca-ES" sz="10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949402097"/>
                  </a:ext>
                </a:extLst>
              </a:tr>
            </a:tbl>
          </a:graphicData>
        </a:graphic>
      </p:graphicFrame>
      <p:graphicFrame>
        <p:nvGraphicFramePr>
          <p:cNvPr id="16" name="Taula 15">
            <a:extLst>
              <a:ext uri="{FF2B5EF4-FFF2-40B4-BE49-F238E27FC236}">
                <a16:creationId xmlns:a16="http://schemas.microsoft.com/office/drawing/2014/main" id="{898D7658-59C6-419E-A768-9F4068761FF0}"/>
              </a:ext>
            </a:extLst>
          </p:cNvPr>
          <p:cNvGraphicFramePr>
            <a:graphicFrameLocks noGrp="1"/>
          </p:cNvGraphicFramePr>
          <p:nvPr/>
        </p:nvGraphicFramePr>
        <p:xfrm>
          <a:off x="2849198" y="6034391"/>
          <a:ext cx="8014169" cy="381000"/>
        </p:xfrm>
        <a:graphic>
          <a:graphicData uri="http://schemas.openxmlformats.org/drawingml/2006/table">
            <a:tbl>
              <a:tblPr>
                <a:tableStyleId>{5C22544A-7EE6-4342-B048-85BDC9FD1C3A}</a:tableStyleId>
              </a:tblPr>
              <a:tblGrid>
                <a:gridCol w="8014169">
                  <a:extLst>
                    <a:ext uri="{9D8B030D-6E8A-4147-A177-3AD203B41FA5}">
                      <a16:colId xmlns:a16="http://schemas.microsoft.com/office/drawing/2014/main" val="2314244796"/>
                    </a:ext>
                  </a:extLst>
                </a:gridCol>
              </a:tblGrid>
              <a:tr h="190500">
                <a:tc>
                  <a:txBody>
                    <a:bodyPr/>
                    <a:lstStyle/>
                    <a:p>
                      <a:pPr algn="l" fontAlgn="ctr"/>
                      <a:r>
                        <a:rPr lang="ca-ES" sz="1100" u="sng" strike="noStrike" dirty="0">
                          <a:effectLst/>
                          <a:hlinkClick r:id="rId3"/>
                        </a:rPr>
                        <a:t>http://appsso.eurostat.ec.europa.eu/nui/show.do?dataset=ert_bil_eur_a&amp;lang=en</a:t>
                      </a:r>
                      <a:r>
                        <a:rPr lang="ca-ES" sz="1100" u="sng" strike="noStrike" dirty="0">
                          <a:effectLst/>
                        </a:rPr>
                        <a:t>  </a:t>
                      </a:r>
                      <a:endParaRPr lang="ca-ES" sz="1100" b="0" i="0" u="sng" strike="noStrike" dirty="0">
                        <a:solidFill>
                          <a:srgbClr val="0563C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83630678"/>
                  </a:ext>
                </a:extLst>
              </a:tr>
              <a:tr h="190500">
                <a:tc>
                  <a:txBody>
                    <a:bodyPr/>
                    <a:lstStyle/>
                    <a:p>
                      <a:pPr algn="l" fontAlgn="ctr"/>
                      <a:r>
                        <a:rPr lang="ca-ES" sz="1100" u="sng" strike="noStrike" dirty="0">
                          <a:effectLst/>
                          <a:hlinkClick r:id="rId4"/>
                        </a:rPr>
                        <a:t>http://ec.europa.eu/eurostat/tgm/refreshTableAction.do?tab=table&amp;plugin=1&amp;pcode=tec00118&amp;language=en </a:t>
                      </a:r>
                      <a:endParaRPr lang="ca-ES" sz="1100" b="0" i="0" u="sng" strike="noStrike" dirty="0">
                        <a:solidFill>
                          <a:srgbClr val="0563C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2025900"/>
                  </a:ext>
                </a:extLst>
              </a:tr>
            </a:tbl>
          </a:graphicData>
        </a:graphic>
      </p:graphicFrame>
      <p:sp>
        <p:nvSpPr>
          <p:cNvPr id="14" name="Títol 1">
            <a:extLst>
              <a:ext uri="{FF2B5EF4-FFF2-40B4-BE49-F238E27FC236}">
                <a16:creationId xmlns:a16="http://schemas.microsoft.com/office/drawing/2014/main" id="{22100831-1A49-4F6E-B675-9146DBB917F3}"/>
              </a:ext>
            </a:extLst>
          </p:cNvPr>
          <p:cNvSpPr txBox="1">
            <a:spLocks/>
          </p:cNvSpPr>
          <p:nvPr/>
        </p:nvSpPr>
        <p:spPr>
          <a:xfrm>
            <a:off x="1099227" y="0"/>
            <a:ext cx="2344364"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900">
                <a:latin typeface="Helvetica LT Light" panose="02000403040000020004" pitchFamily="2" charset="0"/>
              </a:rPr>
              <a:t>Members Statistics </a:t>
            </a:r>
          </a:p>
        </p:txBody>
      </p:sp>
      <p:sp>
        <p:nvSpPr>
          <p:cNvPr id="19" name="Títol 1">
            <a:extLst>
              <a:ext uri="{FF2B5EF4-FFF2-40B4-BE49-F238E27FC236}">
                <a16:creationId xmlns:a16="http://schemas.microsoft.com/office/drawing/2014/main" id="{500A9CCC-2DC1-4CAF-84D9-C1DFF7F3E42F}"/>
              </a:ext>
            </a:extLst>
          </p:cNvPr>
          <p:cNvSpPr txBox="1">
            <a:spLocks/>
          </p:cNvSpPr>
          <p:nvPr/>
        </p:nvSpPr>
        <p:spPr>
          <a:xfrm>
            <a:off x="3443592" y="0"/>
            <a:ext cx="8748408"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i="1">
                <a:latin typeface="Helvetica LT Light" panose="02000403040000020004" pitchFamily="2" charset="0"/>
              </a:rPr>
              <a:t>Some information about net sales of ski lift passes</a:t>
            </a:r>
          </a:p>
        </p:txBody>
      </p:sp>
      <p:sp>
        <p:nvSpPr>
          <p:cNvPr id="18" name="Títol 1">
            <a:extLst>
              <a:ext uri="{FF2B5EF4-FFF2-40B4-BE49-F238E27FC236}">
                <a16:creationId xmlns:a16="http://schemas.microsoft.com/office/drawing/2014/main" id="{4651444F-32C4-4FA4-8F0D-8150DAFA73EE}"/>
              </a:ext>
            </a:extLst>
          </p:cNvPr>
          <p:cNvSpPr txBox="1">
            <a:spLocks/>
          </p:cNvSpPr>
          <p:nvPr/>
        </p:nvSpPr>
        <p:spPr>
          <a:xfrm>
            <a:off x="359998" y="823609"/>
            <a:ext cx="2626393" cy="440987"/>
          </a:xfrm>
          <a:prstGeom prst="rect">
            <a:avLst/>
          </a:prstGeom>
          <a:solidFill>
            <a:schemeClr val="accent6">
              <a:lumMod val="20000"/>
              <a:lumOff val="80000"/>
            </a:schemeClr>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a:latin typeface="Helvetica LT Light" panose="02000403040000020004" pitchFamily="2" charset="0"/>
              </a:rPr>
              <a:t>Net Sales	</a:t>
            </a:r>
          </a:p>
        </p:txBody>
      </p:sp>
      <p:sp>
        <p:nvSpPr>
          <p:cNvPr id="20" name="Títol 1">
            <a:extLst>
              <a:ext uri="{FF2B5EF4-FFF2-40B4-BE49-F238E27FC236}">
                <a16:creationId xmlns:a16="http://schemas.microsoft.com/office/drawing/2014/main" id="{857EBA7D-4E3F-4770-8D2C-FDAA5012ADDD}"/>
              </a:ext>
            </a:extLst>
          </p:cNvPr>
          <p:cNvSpPr txBox="1">
            <a:spLocks/>
          </p:cNvSpPr>
          <p:nvPr/>
        </p:nvSpPr>
        <p:spPr>
          <a:xfrm>
            <a:off x="2986047" y="823608"/>
            <a:ext cx="8533951" cy="440987"/>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a:latin typeface="Helvetica LT Light" panose="02000403040000020004" pitchFamily="2" charset="0"/>
              </a:rPr>
              <a:t>The small ones &amp; all countries</a:t>
            </a:r>
          </a:p>
        </p:txBody>
      </p:sp>
      <p:sp>
        <p:nvSpPr>
          <p:cNvPr id="21" name="Títol 1">
            <a:extLst>
              <a:ext uri="{FF2B5EF4-FFF2-40B4-BE49-F238E27FC236}">
                <a16:creationId xmlns:a16="http://schemas.microsoft.com/office/drawing/2014/main" id="{DC381D25-885A-47F9-9E19-DDA12F369DAD}"/>
              </a:ext>
            </a:extLst>
          </p:cNvPr>
          <p:cNvSpPr txBox="1">
            <a:spLocks/>
          </p:cNvSpPr>
          <p:nvPr/>
        </p:nvSpPr>
        <p:spPr>
          <a:xfrm>
            <a:off x="359998" y="4586642"/>
            <a:ext cx="2266469" cy="257172"/>
          </a:xfrm>
          <a:prstGeom prst="rect">
            <a:avLst/>
          </a:prstGeom>
          <a:solidFill>
            <a:schemeClr val="bg1"/>
          </a:solidFill>
          <a:ln>
            <a:noFill/>
          </a:ln>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i="1" dirty="0">
                <a:latin typeface="Times New Roman" panose="02020603050405020304" pitchFamily="18" charset="0"/>
                <a:cs typeface="Times New Roman" panose="02020603050405020304" pitchFamily="18" charset="0"/>
              </a:rPr>
              <a:t>Net sales </a:t>
            </a:r>
            <a:r>
              <a:rPr lang="en-US" sz="2000" b="1" i="1" dirty="0">
                <a:latin typeface="Times New Roman" panose="02020603050405020304" pitchFamily="18" charset="0"/>
                <a:cs typeface="Times New Roman" panose="02020603050405020304" pitchFamily="18" charset="0"/>
              </a:rPr>
              <a:t>without</a:t>
            </a:r>
            <a:r>
              <a:rPr lang="en-US" sz="2000" i="1" dirty="0">
                <a:latin typeface="Times New Roman" panose="02020603050405020304" pitchFamily="18" charset="0"/>
                <a:cs typeface="Times New Roman" panose="02020603050405020304" pitchFamily="18" charset="0"/>
              </a:rPr>
              <a:t> inflation</a:t>
            </a:r>
            <a:endParaRPr lang="ca-ES" sz="2000" i="1" dirty="0">
              <a:latin typeface="Times New Roman" panose="02020603050405020304" pitchFamily="18" charset="0"/>
              <a:cs typeface="Times New Roman" panose="02020603050405020304" pitchFamily="18" charset="0"/>
            </a:endParaRPr>
          </a:p>
        </p:txBody>
      </p:sp>
      <p:pic>
        <p:nvPicPr>
          <p:cNvPr id="4" name="Imatge 3">
            <a:extLst>
              <a:ext uri="{FF2B5EF4-FFF2-40B4-BE49-F238E27FC236}">
                <a16:creationId xmlns:a16="http://schemas.microsoft.com/office/drawing/2014/main" id="{BB98C394-9693-4780-9312-7E6CD1BFD697}"/>
              </a:ext>
            </a:extLst>
          </p:cNvPr>
          <p:cNvPicPr>
            <a:picLocks noChangeAspect="1"/>
          </p:cNvPicPr>
          <p:nvPr/>
        </p:nvPicPr>
        <p:blipFill>
          <a:blip r:embed="rId5"/>
          <a:stretch>
            <a:fillRect/>
          </a:stretch>
        </p:blipFill>
        <p:spPr>
          <a:xfrm>
            <a:off x="359998" y="1449088"/>
            <a:ext cx="5220000" cy="3137554"/>
          </a:xfrm>
          <a:prstGeom prst="rect">
            <a:avLst/>
          </a:prstGeom>
        </p:spPr>
      </p:pic>
      <p:pic>
        <p:nvPicPr>
          <p:cNvPr id="5" name="Imatge 4">
            <a:extLst>
              <a:ext uri="{FF2B5EF4-FFF2-40B4-BE49-F238E27FC236}">
                <a16:creationId xmlns:a16="http://schemas.microsoft.com/office/drawing/2014/main" id="{311F8614-0B14-41F7-99A2-8501A33DFEED}"/>
              </a:ext>
            </a:extLst>
          </p:cNvPr>
          <p:cNvPicPr>
            <a:picLocks noChangeAspect="1"/>
          </p:cNvPicPr>
          <p:nvPr/>
        </p:nvPicPr>
        <p:blipFill>
          <a:blip r:embed="rId6"/>
          <a:stretch>
            <a:fillRect/>
          </a:stretch>
        </p:blipFill>
        <p:spPr>
          <a:xfrm>
            <a:off x="6096000" y="2172963"/>
            <a:ext cx="5220000" cy="3137554"/>
          </a:xfrm>
          <a:prstGeom prst="rect">
            <a:avLst/>
          </a:prstGeom>
        </p:spPr>
      </p:pic>
      <p:pic>
        <p:nvPicPr>
          <p:cNvPr id="22" name="Imatge 21">
            <a:extLst>
              <a:ext uri="{FF2B5EF4-FFF2-40B4-BE49-F238E27FC236}">
                <a16:creationId xmlns:a16="http://schemas.microsoft.com/office/drawing/2014/main" id="{B7B7595B-86B3-43FD-AF45-C4DF98C6C216}"/>
              </a:ext>
            </a:extLst>
          </p:cNvPr>
          <p:cNvPicPr>
            <a:picLocks/>
          </p:cNvPicPr>
          <p:nvPr/>
        </p:nvPicPr>
        <p:blipFill>
          <a:blip r:embed="rId7" cstate="screen">
            <a:extLst>
              <a:ext uri="{28A0092B-C50C-407E-A947-70E740481C1C}">
                <a14:useLocalDpi xmlns:a14="http://schemas.microsoft.com/office/drawing/2010/main"/>
              </a:ext>
            </a:extLst>
          </a:blip>
          <a:stretch>
            <a:fillRect/>
          </a:stretch>
        </p:blipFill>
        <p:spPr>
          <a:xfrm>
            <a:off x="0" y="10034"/>
            <a:ext cx="1098000" cy="381600"/>
          </a:xfrm>
          <a:prstGeom prst="rect">
            <a:avLst/>
          </a:prstGeom>
          <a:ln>
            <a:solidFill>
              <a:schemeClr val="tx1"/>
            </a:solidFill>
          </a:ln>
        </p:spPr>
      </p:pic>
    </p:spTree>
    <p:extLst>
      <p:ext uri="{BB962C8B-B14F-4D97-AF65-F5344CB8AC3E}">
        <p14:creationId xmlns:p14="http://schemas.microsoft.com/office/powerpoint/2010/main" val="131436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ula 14">
            <a:extLst>
              <a:ext uri="{FF2B5EF4-FFF2-40B4-BE49-F238E27FC236}">
                <a16:creationId xmlns:a16="http://schemas.microsoft.com/office/drawing/2014/main" id="{CA13D58B-3CA8-41CB-BB1A-9EDFD6D3015D}"/>
              </a:ext>
            </a:extLst>
          </p:cNvPr>
          <p:cNvGraphicFramePr>
            <a:graphicFrameLocks noGrp="1"/>
          </p:cNvGraphicFramePr>
          <p:nvPr/>
        </p:nvGraphicFramePr>
        <p:xfrm>
          <a:off x="359998" y="6034391"/>
          <a:ext cx="2489200" cy="381000"/>
        </p:xfrm>
        <a:graphic>
          <a:graphicData uri="http://schemas.openxmlformats.org/drawingml/2006/table">
            <a:tbl>
              <a:tblPr>
                <a:tableStyleId>{5C22544A-7EE6-4342-B048-85BDC9FD1C3A}</a:tableStyleId>
              </a:tblPr>
              <a:tblGrid>
                <a:gridCol w="2489200">
                  <a:extLst>
                    <a:ext uri="{9D8B030D-6E8A-4147-A177-3AD203B41FA5}">
                      <a16:colId xmlns:a16="http://schemas.microsoft.com/office/drawing/2014/main" val="1962411424"/>
                    </a:ext>
                  </a:extLst>
                </a:gridCol>
              </a:tblGrid>
              <a:tr h="190500">
                <a:tc>
                  <a:txBody>
                    <a:bodyPr/>
                    <a:lstStyle/>
                    <a:p>
                      <a:pPr algn="l" fontAlgn="ctr"/>
                      <a:r>
                        <a:rPr lang="en-US" sz="1000" i="1" u="none" strike="noStrike">
                          <a:effectLst/>
                          <a:latin typeface="Times New Roman" panose="02020603050405020304" pitchFamily="18" charset="0"/>
                          <a:cs typeface="Times New Roman" panose="02020603050405020304" pitchFamily="18" charset="0"/>
                        </a:rPr>
                        <a:t>Currency exchange rates from EUROSTAT</a:t>
                      </a:r>
                      <a:endParaRPr lang="en-US" sz="1000" b="0" i="1"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845283937"/>
                  </a:ext>
                </a:extLst>
              </a:tr>
              <a:tr h="190500">
                <a:tc>
                  <a:txBody>
                    <a:bodyPr/>
                    <a:lstStyle/>
                    <a:p>
                      <a:pPr algn="l" fontAlgn="ctr"/>
                      <a:r>
                        <a:rPr lang="ca-ES" sz="1000" i="1" u="none" strike="noStrike" dirty="0" err="1">
                          <a:effectLst/>
                          <a:latin typeface="Times New Roman" panose="02020603050405020304" pitchFamily="18" charset="0"/>
                          <a:cs typeface="Times New Roman" panose="02020603050405020304" pitchFamily="18" charset="0"/>
                        </a:rPr>
                        <a:t>Inflation</a:t>
                      </a:r>
                      <a:r>
                        <a:rPr lang="ca-ES" sz="1000" i="1" u="none" strike="noStrike" dirty="0">
                          <a:effectLst/>
                          <a:latin typeface="Times New Roman" panose="02020603050405020304" pitchFamily="18" charset="0"/>
                          <a:cs typeface="Times New Roman" panose="02020603050405020304" pitchFamily="18" charset="0"/>
                        </a:rPr>
                        <a:t> rates </a:t>
                      </a:r>
                      <a:r>
                        <a:rPr lang="ca-ES" sz="1000" i="1" u="none" strike="noStrike" dirty="0" err="1">
                          <a:effectLst/>
                          <a:latin typeface="Times New Roman" panose="02020603050405020304" pitchFamily="18" charset="0"/>
                          <a:cs typeface="Times New Roman" panose="02020603050405020304" pitchFamily="18" charset="0"/>
                        </a:rPr>
                        <a:t>from</a:t>
                      </a:r>
                      <a:r>
                        <a:rPr lang="ca-ES" sz="1000" i="1" u="none" strike="noStrike" dirty="0">
                          <a:effectLst/>
                          <a:latin typeface="Times New Roman" panose="02020603050405020304" pitchFamily="18" charset="0"/>
                          <a:cs typeface="Times New Roman" panose="02020603050405020304" pitchFamily="18" charset="0"/>
                        </a:rPr>
                        <a:t> EUROSTAT</a:t>
                      </a:r>
                      <a:endParaRPr lang="ca-ES" sz="10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949402097"/>
                  </a:ext>
                </a:extLst>
              </a:tr>
            </a:tbl>
          </a:graphicData>
        </a:graphic>
      </p:graphicFrame>
      <p:graphicFrame>
        <p:nvGraphicFramePr>
          <p:cNvPr id="16" name="Taula 15">
            <a:extLst>
              <a:ext uri="{FF2B5EF4-FFF2-40B4-BE49-F238E27FC236}">
                <a16:creationId xmlns:a16="http://schemas.microsoft.com/office/drawing/2014/main" id="{898D7658-59C6-419E-A768-9F4068761FF0}"/>
              </a:ext>
            </a:extLst>
          </p:cNvPr>
          <p:cNvGraphicFramePr>
            <a:graphicFrameLocks noGrp="1"/>
          </p:cNvGraphicFramePr>
          <p:nvPr/>
        </p:nvGraphicFramePr>
        <p:xfrm>
          <a:off x="2849198" y="6034391"/>
          <a:ext cx="8014169" cy="381000"/>
        </p:xfrm>
        <a:graphic>
          <a:graphicData uri="http://schemas.openxmlformats.org/drawingml/2006/table">
            <a:tbl>
              <a:tblPr>
                <a:tableStyleId>{5C22544A-7EE6-4342-B048-85BDC9FD1C3A}</a:tableStyleId>
              </a:tblPr>
              <a:tblGrid>
                <a:gridCol w="8014169">
                  <a:extLst>
                    <a:ext uri="{9D8B030D-6E8A-4147-A177-3AD203B41FA5}">
                      <a16:colId xmlns:a16="http://schemas.microsoft.com/office/drawing/2014/main" val="2314244796"/>
                    </a:ext>
                  </a:extLst>
                </a:gridCol>
              </a:tblGrid>
              <a:tr h="190500">
                <a:tc>
                  <a:txBody>
                    <a:bodyPr/>
                    <a:lstStyle/>
                    <a:p>
                      <a:pPr algn="l" fontAlgn="ctr"/>
                      <a:r>
                        <a:rPr lang="ca-ES" sz="1100" u="sng" strike="noStrike" dirty="0">
                          <a:effectLst/>
                          <a:hlinkClick r:id="rId3"/>
                        </a:rPr>
                        <a:t>http://appsso.eurostat.ec.europa.eu/nui/show.do?dataset=ert_bil_eur_a&amp;lang=en</a:t>
                      </a:r>
                      <a:r>
                        <a:rPr lang="ca-ES" sz="1100" u="sng" strike="noStrike" dirty="0">
                          <a:effectLst/>
                        </a:rPr>
                        <a:t>  </a:t>
                      </a:r>
                      <a:endParaRPr lang="ca-ES" sz="1100" b="0" i="0" u="sng" strike="noStrike" dirty="0">
                        <a:solidFill>
                          <a:srgbClr val="0563C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83630678"/>
                  </a:ext>
                </a:extLst>
              </a:tr>
              <a:tr h="190500">
                <a:tc>
                  <a:txBody>
                    <a:bodyPr/>
                    <a:lstStyle/>
                    <a:p>
                      <a:pPr algn="l" fontAlgn="ctr"/>
                      <a:r>
                        <a:rPr lang="ca-ES" sz="1100" u="sng" strike="noStrike" dirty="0">
                          <a:effectLst/>
                          <a:hlinkClick r:id="rId4"/>
                        </a:rPr>
                        <a:t>http://ec.europa.eu/eurostat/tgm/refreshTableAction.do?tab=table&amp;plugin=1&amp;pcode=tec00118&amp;language=en </a:t>
                      </a:r>
                      <a:endParaRPr lang="ca-ES" sz="1100" b="0" i="0" u="sng" strike="noStrike" dirty="0">
                        <a:solidFill>
                          <a:srgbClr val="0563C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2025900"/>
                  </a:ext>
                </a:extLst>
              </a:tr>
            </a:tbl>
          </a:graphicData>
        </a:graphic>
      </p:graphicFrame>
      <p:sp>
        <p:nvSpPr>
          <p:cNvPr id="14" name="Títol 1">
            <a:extLst>
              <a:ext uri="{FF2B5EF4-FFF2-40B4-BE49-F238E27FC236}">
                <a16:creationId xmlns:a16="http://schemas.microsoft.com/office/drawing/2014/main" id="{22100831-1A49-4F6E-B675-9146DBB917F3}"/>
              </a:ext>
            </a:extLst>
          </p:cNvPr>
          <p:cNvSpPr txBox="1">
            <a:spLocks/>
          </p:cNvSpPr>
          <p:nvPr/>
        </p:nvSpPr>
        <p:spPr>
          <a:xfrm>
            <a:off x="1099227" y="0"/>
            <a:ext cx="2344364"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900">
                <a:latin typeface="Helvetica LT Light" panose="02000403040000020004" pitchFamily="2" charset="0"/>
              </a:rPr>
              <a:t>Members Statistics </a:t>
            </a:r>
          </a:p>
        </p:txBody>
      </p:sp>
      <p:sp>
        <p:nvSpPr>
          <p:cNvPr id="19" name="Títol 1">
            <a:extLst>
              <a:ext uri="{FF2B5EF4-FFF2-40B4-BE49-F238E27FC236}">
                <a16:creationId xmlns:a16="http://schemas.microsoft.com/office/drawing/2014/main" id="{500A9CCC-2DC1-4CAF-84D9-C1DFF7F3E42F}"/>
              </a:ext>
            </a:extLst>
          </p:cNvPr>
          <p:cNvSpPr txBox="1">
            <a:spLocks/>
          </p:cNvSpPr>
          <p:nvPr/>
        </p:nvSpPr>
        <p:spPr>
          <a:xfrm>
            <a:off x="3443592" y="0"/>
            <a:ext cx="8748408"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i="1">
                <a:latin typeface="Helvetica LT Light" panose="02000403040000020004" pitchFamily="2" charset="0"/>
              </a:rPr>
              <a:t>Some information about net sales of ski lift passes</a:t>
            </a:r>
          </a:p>
        </p:txBody>
      </p:sp>
      <p:sp>
        <p:nvSpPr>
          <p:cNvPr id="18" name="Títol 1">
            <a:extLst>
              <a:ext uri="{FF2B5EF4-FFF2-40B4-BE49-F238E27FC236}">
                <a16:creationId xmlns:a16="http://schemas.microsoft.com/office/drawing/2014/main" id="{A9738604-F055-43BA-83E1-133CEB13C685}"/>
              </a:ext>
            </a:extLst>
          </p:cNvPr>
          <p:cNvSpPr txBox="1">
            <a:spLocks/>
          </p:cNvSpPr>
          <p:nvPr/>
        </p:nvSpPr>
        <p:spPr>
          <a:xfrm>
            <a:off x="359998" y="823609"/>
            <a:ext cx="2626393" cy="440987"/>
          </a:xfrm>
          <a:prstGeom prst="rect">
            <a:avLst/>
          </a:prstGeom>
          <a:solidFill>
            <a:schemeClr val="accent6">
              <a:lumMod val="20000"/>
              <a:lumOff val="80000"/>
            </a:schemeClr>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a:latin typeface="Helvetica LT Light" panose="02000403040000020004" pitchFamily="2" charset="0"/>
              </a:rPr>
              <a:t>Net Sales	</a:t>
            </a:r>
          </a:p>
        </p:txBody>
      </p:sp>
      <p:sp>
        <p:nvSpPr>
          <p:cNvPr id="20" name="Títol 1">
            <a:extLst>
              <a:ext uri="{FF2B5EF4-FFF2-40B4-BE49-F238E27FC236}">
                <a16:creationId xmlns:a16="http://schemas.microsoft.com/office/drawing/2014/main" id="{4FE024D8-8A02-407B-9F24-443406FF973F}"/>
              </a:ext>
            </a:extLst>
          </p:cNvPr>
          <p:cNvSpPr txBox="1">
            <a:spLocks/>
          </p:cNvSpPr>
          <p:nvPr/>
        </p:nvSpPr>
        <p:spPr>
          <a:xfrm>
            <a:off x="2986047" y="823608"/>
            <a:ext cx="8533951" cy="440987"/>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a:latin typeface="Helvetica LT Light" panose="02000403040000020004" pitchFamily="2" charset="0"/>
              </a:rPr>
              <a:t>The big ones &amp; the small ones</a:t>
            </a:r>
          </a:p>
        </p:txBody>
      </p:sp>
      <p:sp>
        <p:nvSpPr>
          <p:cNvPr id="21" name="Títol 1">
            <a:extLst>
              <a:ext uri="{FF2B5EF4-FFF2-40B4-BE49-F238E27FC236}">
                <a16:creationId xmlns:a16="http://schemas.microsoft.com/office/drawing/2014/main" id="{4F27751B-0463-46E7-81D8-7CCB4DEE62CC}"/>
              </a:ext>
            </a:extLst>
          </p:cNvPr>
          <p:cNvSpPr txBox="1">
            <a:spLocks/>
          </p:cNvSpPr>
          <p:nvPr/>
        </p:nvSpPr>
        <p:spPr>
          <a:xfrm>
            <a:off x="359997" y="4627223"/>
            <a:ext cx="2266469" cy="257172"/>
          </a:xfrm>
          <a:prstGeom prst="rect">
            <a:avLst/>
          </a:prstGeom>
          <a:solidFill>
            <a:schemeClr val="bg1"/>
          </a:solidFill>
          <a:ln>
            <a:noFill/>
          </a:ln>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i="1" dirty="0">
                <a:latin typeface="Times New Roman" panose="02020603050405020304" pitchFamily="18" charset="0"/>
                <a:cs typeface="Times New Roman" panose="02020603050405020304" pitchFamily="18" charset="0"/>
              </a:rPr>
              <a:t>Net sales </a:t>
            </a:r>
            <a:r>
              <a:rPr lang="en-US" sz="2000" b="1" i="1" dirty="0">
                <a:latin typeface="Times New Roman" panose="02020603050405020304" pitchFamily="18" charset="0"/>
                <a:cs typeface="Times New Roman" panose="02020603050405020304" pitchFamily="18" charset="0"/>
              </a:rPr>
              <a:t>without</a:t>
            </a:r>
            <a:r>
              <a:rPr lang="en-US" sz="2000" i="1" dirty="0">
                <a:latin typeface="Times New Roman" panose="02020603050405020304" pitchFamily="18" charset="0"/>
                <a:cs typeface="Times New Roman" panose="02020603050405020304" pitchFamily="18" charset="0"/>
              </a:rPr>
              <a:t> inflation</a:t>
            </a:r>
            <a:endParaRPr lang="ca-ES" sz="2000" i="1" dirty="0">
              <a:latin typeface="Times New Roman" panose="02020603050405020304" pitchFamily="18" charset="0"/>
              <a:cs typeface="Times New Roman" panose="02020603050405020304" pitchFamily="18" charset="0"/>
            </a:endParaRPr>
          </a:p>
        </p:txBody>
      </p:sp>
      <p:sp>
        <p:nvSpPr>
          <p:cNvPr id="22" name="Títol 1">
            <a:extLst>
              <a:ext uri="{FF2B5EF4-FFF2-40B4-BE49-F238E27FC236}">
                <a16:creationId xmlns:a16="http://schemas.microsoft.com/office/drawing/2014/main" id="{97F22427-00CB-460F-8302-09F23E084203}"/>
              </a:ext>
            </a:extLst>
          </p:cNvPr>
          <p:cNvSpPr txBox="1">
            <a:spLocks/>
          </p:cNvSpPr>
          <p:nvPr/>
        </p:nvSpPr>
        <p:spPr>
          <a:xfrm>
            <a:off x="6096000" y="5475561"/>
            <a:ext cx="2266469" cy="257172"/>
          </a:xfrm>
          <a:prstGeom prst="rect">
            <a:avLst/>
          </a:prstGeom>
          <a:solidFill>
            <a:schemeClr val="bg1"/>
          </a:solidFill>
          <a:ln>
            <a:noFill/>
          </a:ln>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i="1" dirty="0">
                <a:latin typeface="Times New Roman" panose="02020603050405020304" pitchFamily="18" charset="0"/>
                <a:cs typeface="Times New Roman" panose="02020603050405020304" pitchFamily="18" charset="0"/>
              </a:rPr>
              <a:t>Net sales w</a:t>
            </a:r>
            <a:r>
              <a:rPr lang="en-US" sz="2000" b="1" i="1" dirty="0">
                <a:latin typeface="Times New Roman" panose="02020603050405020304" pitchFamily="18" charset="0"/>
                <a:cs typeface="Times New Roman" panose="02020603050405020304" pitchFamily="18" charset="0"/>
              </a:rPr>
              <a:t>ith</a:t>
            </a:r>
            <a:r>
              <a:rPr lang="en-US" sz="2000" i="1" dirty="0">
                <a:latin typeface="Times New Roman" panose="02020603050405020304" pitchFamily="18" charset="0"/>
                <a:cs typeface="Times New Roman" panose="02020603050405020304" pitchFamily="18" charset="0"/>
              </a:rPr>
              <a:t> inflation</a:t>
            </a:r>
            <a:endParaRPr lang="ca-ES" sz="2000" i="1" dirty="0">
              <a:latin typeface="Times New Roman" panose="02020603050405020304" pitchFamily="18" charset="0"/>
              <a:cs typeface="Times New Roman" panose="02020603050405020304" pitchFamily="18" charset="0"/>
            </a:endParaRPr>
          </a:p>
        </p:txBody>
      </p:sp>
      <p:pic>
        <p:nvPicPr>
          <p:cNvPr id="2" name="Imatge 1">
            <a:extLst>
              <a:ext uri="{FF2B5EF4-FFF2-40B4-BE49-F238E27FC236}">
                <a16:creationId xmlns:a16="http://schemas.microsoft.com/office/drawing/2014/main" id="{A4640C28-A56B-4028-8521-F760A289379F}"/>
              </a:ext>
            </a:extLst>
          </p:cNvPr>
          <p:cNvPicPr>
            <a:picLocks noChangeAspect="1"/>
          </p:cNvPicPr>
          <p:nvPr/>
        </p:nvPicPr>
        <p:blipFill>
          <a:blip r:embed="rId5"/>
          <a:stretch>
            <a:fillRect/>
          </a:stretch>
        </p:blipFill>
        <p:spPr>
          <a:xfrm>
            <a:off x="359997" y="1454603"/>
            <a:ext cx="5220000" cy="3137554"/>
          </a:xfrm>
          <a:prstGeom prst="rect">
            <a:avLst/>
          </a:prstGeom>
        </p:spPr>
      </p:pic>
      <p:pic>
        <p:nvPicPr>
          <p:cNvPr id="6" name="Imatge 5">
            <a:extLst>
              <a:ext uri="{FF2B5EF4-FFF2-40B4-BE49-F238E27FC236}">
                <a16:creationId xmlns:a16="http://schemas.microsoft.com/office/drawing/2014/main" id="{53E4037D-4772-4558-BDA0-273BA769213D}"/>
              </a:ext>
            </a:extLst>
          </p:cNvPr>
          <p:cNvPicPr>
            <a:picLocks noChangeAspect="1"/>
          </p:cNvPicPr>
          <p:nvPr/>
        </p:nvPicPr>
        <p:blipFill>
          <a:blip r:embed="rId6"/>
          <a:stretch>
            <a:fillRect/>
          </a:stretch>
        </p:blipFill>
        <p:spPr>
          <a:xfrm>
            <a:off x="6120000" y="2338007"/>
            <a:ext cx="5220000" cy="3137554"/>
          </a:xfrm>
          <a:prstGeom prst="rect">
            <a:avLst/>
          </a:prstGeom>
        </p:spPr>
      </p:pic>
      <p:pic>
        <p:nvPicPr>
          <p:cNvPr id="23" name="Imatge 22">
            <a:extLst>
              <a:ext uri="{FF2B5EF4-FFF2-40B4-BE49-F238E27FC236}">
                <a16:creationId xmlns:a16="http://schemas.microsoft.com/office/drawing/2014/main" id="{34FDA268-1193-4CAF-8E1B-570A383C36D6}"/>
              </a:ext>
            </a:extLst>
          </p:cNvPr>
          <p:cNvPicPr>
            <a:picLocks/>
          </p:cNvPicPr>
          <p:nvPr/>
        </p:nvPicPr>
        <p:blipFill>
          <a:blip r:embed="rId7" cstate="screen">
            <a:extLst>
              <a:ext uri="{28A0092B-C50C-407E-A947-70E740481C1C}">
                <a14:useLocalDpi xmlns:a14="http://schemas.microsoft.com/office/drawing/2010/main"/>
              </a:ext>
            </a:extLst>
          </a:blip>
          <a:stretch>
            <a:fillRect/>
          </a:stretch>
        </p:blipFill>
        <p:spPr>
          <a:xfrm>
            <a:off x="0" y="10034"/>
            <a:ext cx="1098000" cy="381600"/>
          </a:xfrm>
          <a:prstGeom prst="rect">
            <a:avLst/>
          </a:prstGeom>
          <a:ln>
            <a:solidFill>
              <a:schemeClr val="tx1"/>
            </a:solidFill>
          </a:ln>
        </p:spPr>
      </p:pic>
    </p:spTree>
    <p:extLst>
      <p:ext uri="{BB962C8B-B14F-4D97-AF65-F5344CB8AC3E}">
        <p14:creationId xmlns:p14="http://schemas.microsoft.com/office/powerpoint/2010/main" val="82178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ula 14">
            <a:extLst>
              <a:ext uri="{FF2B5EF4-FFF2-40B4-BE49-F238E27FC236}">
                <a16:creationId xmlns:a16="http://schemas.microsoft.com/office/drawing/2014/main" id="{CA13D58B-3CA8-41CB-BB1A-9EDFD6D3015D}"/>
              </a:ext>
            </a:extLst>
          </p:cNvPr>
          <p:cNvGraphicFramePr>
            <a:graphicFrameLocks noGrp="1"/>
          </p:cNvGraphicFramePr>
          <p:nvPr/>
        </p:nvGraphicFramePr>
        <p:xfrm>
          <a:off x="359998" y="6034391"/>
          <a:ext cx="2489200" cy="381000"/>
        </p:xfrm>
        <a:graphic>
          <a:graphicData uri="http://schemas.openxmlformats.org/drawingml/2006/table">
            <a:tbl>
              <a:tblPr>
                <a:tableStyleId>{5C22544A-7EE6-4342-B048-85BDC9FD1C3A}</a:tableStyleId>
              </a:tblPr>
              <a:tblGrid>
                <a:gridCol w="2489200">
                  <a:extLst>
                    <a:ext uri="{9D8B030D-6E8A-4147-A177-3AD203B41FA5}">
                      <a16:colId xmlns:a16="http://schemas.microsoft.com/office/drawing/2014/main" val="1962411424"/>
                    </a:ext>
                  </a:extLst>
                </a:gridCol>
              </a:tblGrid>
              <a:tr h="190500">
                <a:tc>
                  <a:txBody>
                    <a:bodyPr/>
                    <a:lstStyle/>
                    <a:p>
                      <a:pPr algn="l" fontAlgn="ctr"/>
                      <a:r>
                        <a:rPr lang="en-US" sz="1000" i="1" u="none" strike="noStrike">
                          <a:effectLst/>
                          <a:latin typeface="Times New Roman" panose="02020603050405020304" pitchFamily="18" charset="0"/>
                          <a:cs typeface="Times New Roman" panose="02020603050405020304" pitchFamily="18" charset="0"/>
                        </a:rPr>
                        <a:t>Currency exchange rates from EUROSTAT</a:t>
                      </a:r>
                      <a:endParaRPr lang="en-US" sz="1000" b="0" i="1"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845283937"/>
                  </a:ext>
                </a:extLst>
              </a:tr>
              <a:tr h="190500">
                <a:tc>
                  <a:txBody>
                    <a:bodyPr/>
                    <a:lstStyle/>
                    <a:p>
                      <a:pPr algn="l" fontAlgn="ctr"/>
                      <a:r>
                        <a:rPr lang="ca-ES" sz="1000" i="1" u="none" strike="noStrike" dirty="0" err="1">
                          <a:effectLst/>
                          <a:latin typeface="Times New Roman" panose="02020603050405020304" pitchFamily="18" charset="0"/>
                          <a:cs typeface="Times New Roman" panose="02020603050405020304" pitchFamily="18" charset="0"/>
                        </a:rPr>
                        <a:t>Inflation</a:t>
                      </a:r>
                      <a:r>
                        <a:rPr lang="ca-ES" sz="1000" i="1" u="none" strike="noStrike" dirty="0">
                          <a:effectLst/>
                          <a:latin typeface="Times New Roman" panose="02020603050405020304" pitchFamily="18" charset="0"/>
                          <a:cs typeface="Times New Roman" panose="02020603050405020304" pitchFamily="18" charset="0"/>
                        </a:rPr>
                        <a:t> rates </a:t>
                      </a:r>
                      <a:r>
                        <a:rPr lang="ca-ES" sz="1000" i="1" u="none" strike="noStrike" dirty="0" err="1">
                          <a:effectLst/>
                          <a:latin typeface="Times New Roman" panose="02020603050405020304" pitchFamily="18" charset="0"/>
                          <a:cs typeface="Times New Roman" panose="02020603050405020304" pitchFamily="18" charset="0"/>
                        </a:rPr>
                        <a:t>from</a:t>
                      </a:r>
                      <a:r>
                        <a:rPr lang="ca-ES" sz="1000" i="1" u="none" strike="noStrike" dirty="0">
                          <a:effectLst/>
                          <a:latin typeface="Times New Roman" panose="02020603050405020304" pitchFamily="18" charset="0"/>
                          <a:cs typeface="Times New Roman" panose="02020603050405020304" pitchFamily="18" charset="0"/>
                        </a:rPr>
                        <a:t> EUROSTAT</a:t>
                      </a:r>
                      <a:endParaRPr lang="ca-ES" sz="10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949402097"/>
                  </a:ext>
                </a:extLst>
              </a:tr>
            </a:tbl>
          </a:graphicData>
        </a:graphic>
      </p:graphicFrame>
      <p:graphicFrame>
        <p:nvGraphicFramePr>
          <p:cNvPr id="16" name="Taula 15">
            <a:extLst>
              <a:ext uri="{FF2B5EF4-FFF2-40B4-BE49-F238E27FC236}">
                <a16:creationId xmlns:a16="http://schemas.microsoft.com/office/drawing/2014/main" id="{898D7658-59C6-419E-A768-9F4068761FF0}"/>
              </a:ext>
            </a:extLst>
          </p:cNvPr>
          <p:cNvGraphicFramePr>
            <a:graphicFrameLocks noGrp="1"/>
          </p:cNvGraphicFramePr>
          <p:nvPr/>
        </p:nvGraphicFramePr>
        <p:xfrm>
          <a:off x="2849198" y="6034391"/>
          <a:ext cx="8014169" cy="381000"/>
        </p:xfrm>
        <a:graphic>
          <a:graphicData uri="http://schemas.openxmlformats.org/drawingml/2006/table">
            <a:tbl>
              <a:tblPr>
                <a:tableStyleId>{5C22544A-7EE6-4342-B048-85BDC9FD1C3A}</a:tableStyleId>
              </a:tblPr>
              <a:tblGrid>
                <a:gridCol w="8014169">
                  <a:extLst>
                    <a:ext uri="{9D8B030D-6E8A-4147-A177-3AD203B41FA5}">
                      <a16:colId xmlns:a16="http://schemas.microsoft.com/office/drawing/2014/main" val="2314244796"/>
                    </a:ext>
                  </a:extLst>
                </a:gridCol>
              </a:tblGrid>
              <a:tr h="190500">
                <a:tc>
                  <a:txBody>
                    <a:bodyPr/>
                    <a:lstStyle/>
                    <a:p>
                      <a:pPr algn="l" fontAlgn="ctr"/>
                      <a:r>
                        <a:rPr lang="ca-ES" sz="1100" u="sng" strike="noStrike" dirty="0">
                          <a:effectLst/>
                          <a:hlinkClick r:id="rId3"/>
                        </a:rPr>
                        <a:t>http://appsso.eurostat.ec.europa.eu/nui/show.do?dataset=ert_bil_eur_a&amp;lang=en</a:t>
                      </a:r>
                      <a:r>
                        <a:rPr lang="ca-ES" sz="1100" u="sng" strike="noStrike" dirty="0">
                          <a:effectLst/>
                        </a:rPr>
                        <a:t>  </a:t>
                      </a:r>
                      <a:endParaRPr lang="ca-ES" sz="1100" b="0" i="0" u="sng" strike="noStrike" dirty="0">
                        <a:solidFill>
                          <a:srgbClr val="0563C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83630678"/>
                  </a:ext>
                </a:extLst>
              </a:tr>
              <a:tr h="190500">
                <a:tc>
                  <a:txBody>
                    <a:bodyPr/>
                    <a:lstStyle/>
                    <a:p>
                      <a:pPr algn="l" fontAlgn="ctr"/>
                      <a:r>
                        <a:rPr lang="ca-ES" sz="1100" u="sng" strike="noStrike" dirty="0">
                          <a:effectLst/>
                          <a:hlinkClick r:id="rId4"/>
                        </a:rPr>
                        <a:t>http://ec.europa.eu/eurostat/tgm/refreshTableAction.do?tab=table&amp;plugin=1&amp;pcode=tec00118&amp;language=en </a:t>
                      </a:r>
                      <a:endParaRPr lang="ca-ES" sz="1100" b="0" i="0" u="sng" strike="noStrike" dirty="0">
                        <a:solidFill>
                          <a:srgbClr val="0563C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2025900"/>
                  </a:ext>
                </a:extLst>
              </a:tr>
            </a:tbl>
          </a:graphicData>
        </a:graphic>
      </p:graphicFrame>
      <p:sp>
        <p:nvSpPr>
          <p:cNvPr id="14" name="Títol 1">
            <a:extLst>
              <a:ext uri="{FF2B5EF4-FFF2-40B4-BE49-F238E27FC236}">
                <a16:creationId xmlns:a16="http://schemas.microsoft.com/office/drawing/2014/main" id="{22100831-1A49-4F6E-B675-9146DBB917F3}"/>
              </a:ext>
            </a:extLst>
          </p:cNvPr>
          <p:cNvSpPr txBox="1">
            <a:spLocks/>
          </p:cNvSpPr>
          <p:nvPr/>
        </p:nvSpPr>
        <p:spPr>
          <a:xfrm>
            <a:off x="1099227" y="0"/>
            <a:ext cx="2344364"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900">
                <a:latin typeface="Helvetica LT Light" panose="02000403040000020004" pitchFamily="2" charset="0"/>
              </a:rPr>
              <a:t>Members Statistics </a:t>
            </a:r>
          </a:p>
        </p:txBody>
      </p:sp>
      <p:sp>
        <p:nvSpPr>
          <p:cNvPr id="19" name="Títol 1">
            <a:extLst>
              <a:ext uri="{FF2B5EF4-FFF2-40B4-BE49-F238E27FC236}">
                <a16:creationId xmlns:a16="http://schemas.microsoft.com/office/drawing/2014/main" id="{500A9CCC-2DC1-4CAF-84D9-C1DFF7F3E42F}"/>
              </a:ext>
            </a:extLst>
          </p:cNvPr>
          <p:cNvSpPr txBox="1">
            <a:spLocks/>
          </p:cNvSpPr>
          <p:nvPr/>
        </p:nvSpPr>
        <p:spPr>
          <a:xfrm>
            <a:off x="3443592" y="0"/>
            <a:ext cx="8748408"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i="1">
                <a:latin typeface="Helvetica LT Light" panose="02000403040000020004" pitchFamily="2" charset="0"/>
              </a:rPr>
              <a:t>Some information about net sales of ski lift passes</a:t>
            </a:r>
          </a:p>
        </p:txBody>
      </p:sp>
      <p:sp>
        <p:nvSpPr>
          <p:cNvPr id="18" name="Títol 1">
            <a:extLst>
              <a:ext uri="{FF2B5EF4-FFF2-40B4-BE49-F238E27FC236}">
                <a16:creationId xmlns:a16="http://schemas.microsoft.com/office/drawing/2014/main" id="{A9738604-F055-43BA-83E1-133CEB13C685}"/>
              </a:ext>
            </a:extLst>
          </p:cNvPr>
          <p:cNvSpPr txBox="1">
            <a:spLocks/>
          </p:cNvSpPr>
          <p:nvPr/>
        </p:nvSpPr>
        <p:spPr>
          <a:xfrm>
            <a:off x="359998" y="823609"/>
            <a:ext cx="2626393" cy="440987"/>
          </a:xfrm>
          <a:prstGeom prst="rect">
            <a:avLst/>
          </a:prstGeom>
          <a:solidFill>
            <a:schemeClr val="accent6">
              <a:lumMod val="20000"/>
              <a:lumOff val="80000"/>
            </a:schemeClr>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a:latin typeface="Helvetica LT Light" panose="02000403040000020004" pitchFamily="2" charset="0"/>
              </a:rPr>
              <a:t>Net Sales	</a:t>
            </a:r>
          </a:p>
        </p:txBody>
      </p:sp>
      <p:sp>
        <p:nvSpPr>
          <p:cNvPr id="20" name="Títol 1">
            <a:extLst>
              <a:ext uri="{FF2B5EF4-FFF2-40B4-BE49-F238E27FC236}">
                <a16:creationId xmlns:a16="http://schemas.microsoft.com/office/drawing/2014/main" id="{4FE024D8-8A02-407B-9F24-443406FF973F}"/>
              </a:ext>
            </a:extLst>
          </p:cNvPr>
          <p:cNvSpPr txBox="1">
            <a:spLocks/>
          </p:cNvSpPr>
          <p:nvPr/>
        </p:nvSpPr>
        <p:spPr>
          <a:xfrm>
            <a:off x="2986048" y="823608"/>
            <a:ext cx="7877320" cy="440987"/>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dirty="0">
                <a:latin typeface="Helvetica LT Light" panose="02000403040000020004" pitchFamily="2" charset="0"/>
              </a:rPr>
              <a:t>All countries</a:t>
            </a:r>
          </a:p>
        </p:txBody>
      </p:sp>
      <p:pic>
        <p:nvPicPr>
          <p:cNvPr id="3" name="Imatge 2">
            <a:extLst>
              <a:ext uri="{FF2B5EF4-FFF2-40B4-BE49-F238E27FC236}">
                <a16:creationId xmlns:a16="http://schemas.microsoft.com/office/drawing/2014/main" id="{D2AF79A5-007E-4907-BA4B-7B6E9C1709B1}"/>
              </a:ext>
            </a:extLst>
          </p:cNvPr>
          <p:cNvPicPr>
            <a:picLocks noChangeAspect="1"/>
          </p:cNvPicPr>
          <p:nvPr/>
        </p:nvPicPr>
        <p:blipFill>
          <a:blip r:embed="rId5"/>
          <a:stretch>
            <a:fillRect/>
          </a:stretch>
        </p:blipFill>
        <p:spPr>
          <a:xfrm>
            <a:off x="1099226" y="1405066"/>
            <a:ext cx="9764141" cy="4431983"/>
          </a:xfrm>
          <a:prstGeom prst="rect">
            <a:avLst/>
          </a:prstGeom>
        </p:spPr>
      </p:pic>
      <p:pic>
        <p:nvPicPr>
          <p:cNvPr id="23" name="Imatge 22">
            <a:extLst>
              <a:ext uri="{FF2B5EF4-FFF2-40B4-BE49-F238E27FC236}">
                <a16:creationId xmlns:a16="http://schemas.microsoft.com/office/drawing/2014/main" id="{45D0A6C4-76A3-4475-B1A9-96CE69CCD104}"/>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0" y="10034"/>
            <a:ext cx="1098000" cy="381600"/>
          </a:xfrm>
          <a:prstGeom prst="rect">
            <a:avLst/>
          </a:prstGeom>
          <a:ln>
            <a:solidFill>
              <a:schemeClr val="tx1"/>
            </a:solidFill>
          </a:ln>
        </p:spPr>
      </p:pic>
    </p:spTree>
    <p:extLst>
      <p:ext uri="{BB962C8B-B14F-4D97-AF65-F5344CB8AC3E}">
        <p14:creationId xmlns:p14="http://schemas.microsoft.com/office/powerpoint/2010/main" val="3960014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ol 1">
            <a:extLst>
              <a:ext uri="{FF2B5EF4-FFF2-40B4-BE49-F238E27FC236}">
                <a16:creationId xmlns:a16="http://schemas.microsoft.com/office/drawing/2014/main" id="{22100831-1A49-4F6E-B675-9146DBB917F3}"/>
              </a:ext>
            </a:extLst>
          </p:cNvPr>
          <p:cNvSpPr txBox="1">
            <a:spLocks/>
          </p:cNvSpPr>
          <p:nvPr/>
        </p:nvSpPr>
        <p:spPr>
          <a:xfrm>
            <a:off x="1099227" y="4863"/>
            <a:ext cx="2344364"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900">
                <a:latin typeface="Helvetica LT Light" panose="02000403040000020004" pitchFamily="2" charset="0"/>
              </a:rPr>
              <a:t>Members Statistics </a:t>
            </a:r>
          </a:p>
        </p:txBody>
      </p:sp>
      <p:sp>
        <p:nvSpPr>
          <p:cNvPr id="19" name="Títol 1">
            <a:extLst>
              <a:ext uri="{FF2B5EF4-FFF2-40B4-BE49-F238E27FC236}">
                <a16:creationId xmlns:a16="http://schemas.microsoft.com/office/drawing/2014/main" id="{500A9CCC-2DC1-4CAF-84D9-C1DFF7F3E42F}"/>
              </a:ext>
            </a:extLst>
          </p:cNvPr>
          <p:cNvSpPr txBox="1">
            <a:spLocks/>
          </p:cNvSpPr>
          <p:nvPr/>
        </p:nvSpPr>
        <p:spPr>
          <a:xfrm>
            <a:off x="3443592" y="4863"/>
            <a:ext cx="8748408"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i="1">
                <a:latin typeface="Helvetica LT Light" panose="02000403040000020004" pitchFamily="2" charset="0"/>
              </a:rPr>
              <a:t>Some information about net sales of ski lift passes</a:t>
            </a:r>
          </a:p>
        </p:txBody>
      </p:sp>
      <p:sp>
        <p:nvSpPr>
          <p:cNvPr id="18" name="Títol 1">
            <a:extLst>
              <a:ext uri="{FF2B5EF4-FFF2-40B4-BE49-F238E27FC236}">
                <a16:creationId xmlns:a16="http://schemas.microsoft.com/office/drawing/2014/main" id="{A9738604-F055-43BA-83E1-133CEB13C685}"/>
              </a:ext>
            </a:extLst>
          </p:cNvPr>
          <p:cNvSpPr txBox="1">
            <a:spLocks/>
          </p:cNvSpPr>
          <p:nvPr/>
        </p:nvSpPr>
        <p:spPr>
          <a:xfrm>
            <a:off x="359998" y="720000"/>
            <a:ext cx="4717840" cy="440987"/>
          </a:xfrm>
          <a:prstGeom prst="rect">
            <a:avLst/>
          </a:prstGeom>
          <a:solidFill>
            <a:schemeClr val="accent6">
              <a:lumMod val="20000"/>
              <a:lumOff val="80000"/>
            </a:schemeClr>
          </a:solidFill>
          <a:ln>
            <a:solidFill>
              <a:schemeClr val="tx1"/>
            </a:solidFill>
          </a:ln>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a:latin typeface="Helvetica LT Light" panose="02000403040000020004" pitchFamily="2" charset="0"/>
              </a:rPr>
              <a:t>Evolution of skier-days and net sales</a:t>
            </a:r>
          </a:p>
        </p:txBody>
      </p:sp>
      <p:sp>
        <p:nvSpPr>
          <p:cNvPr id="21" name="Títol 1">
            <a:extLst>
              <a:ext uri="{FF2B5EF4-FFF2-40B4-BE49-F238E27FC236}">
                <a16:creationId xmlns:a16="http://schemas.microsoft.com/office/drawing/2014/main" id="{B0BF4058-1E11-4830-8A20-20B044EFB928}"/>
              </a:ext>
            </a:extLst>
          </p:cNvPr>
          <p:cNvSpPr txBox="1">
            <a:spLocks/>
          </p:cNvSpPr>
          <p:nvPr/>
        </p:nvSpPr>
        <p:spPr>
          <a:xfrm>
            <a:off x="720000" y="6009414"/>
            <a:ext cx="2266469" cy="257172"/>
          </a:xfrm>
          <a:prstGeom prst="rect">
            <a:avLst/>
          </a:prstGeom>
          <a:solidFill>
            <a:schemeClr val="bg1"/>
          </a:solidFill>
          <a:ln>
            <a:noFill/>
          </a:ln>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i="1" dirty="0">
                <a:latin typeface="Times New Roman" panose="02020603050405020304" pitchFamily="18" charset="0"/>
                <a:cs typeface="Times New Roman" panose="02020603050405020304" pitchFamily="18" charset="0"/>
              </a:rPr>
              <a:t>Net sales </a:t>
            </a:r>
            <a:r>
              <a:rPr lang="en-US" sz="2000" b="1" i="1" dirty="0">
                <a:latin typeface="Times New Roman" panose="02020603050405020304" pitchFamily="18" charset="0"/>
                <a:cs typeface="Times New Roman" panose="02020603050405020304" pitchFamily="18" charset="0"/>
              </a:rPr>
              <a:t>without</a:t>
            </a:r>
            <a:r>
              <a:rPr lang="en-US" sz="2000" i="1" dirty="0">
                <a:latin typeface="Times New Roman" panose="02020603050405020304" pitchFamily="18" charset="0"/>
                <a:cs typeface="Times New Roman" panose="02020603050405020304" pitchFamily="18" charset="0"/>
              </a:rPr>
              <a:t> inflation</a:t>
            </a:r>
            <a:endParaRPr lang="ca-ES" sz="2000" i="1" dirty="0">
              <a:latin typeface="Times New Roman" panose="02020603050405020304" pitchFamily="18" charset="0"/>
              <a:cs typeface="Times New Roman" panose="02020603050405020304" pitchFamily="18" charset="0"/>
            </a:endParaRPr>
          </a:p>
        </p:txBody>
      </p:sp>
      <p:pic>
        <p:nvPicPr>
          <p:cNvPr id="3" name="Imatge 2">
            <a:extLst>
              <a:ext uri="{FF2B5EF4-FFF2-40B4-BE49-F238E27FC236}">
                <a16:creationId xmlns:a16="http://schemas.microsoft.com/office/drawing/2014/main" id="{93C87763-2B57-4409-B58A-71360DF2B472}"/>
              </a:ext>
            </a:extLst>
          </p:cNvPr>
          <p:cNvPicPr>
            <a:picLocks/>
          </p:cNvPicPr>
          <p:nvPr/>
        </p:nvPicPr>
        <p:blipFill>
          <a:blip r:embed="rId3"/>
          <a:stretch>
            <a:fillRect/>
          </a:stretch>
        </p:blipFill>
        <p:spPr>
          <a:xfrm>
            <a:off x="720000" y="1260000"/>
            <a:ext cx="10800000" cy="4680000"/>
          </a:xfrm>
          <a:prstGeom prst="rect">
            <a:avLst/>
          </a:prstGeom>
        </p:spPr>
      </p:pic>
      <p:pic>
        <p:nvPicPr>
          <p:cNvPr id="10" name="Imatge 9">
            <a:extLst>
              <a:ext uri="{FF2B5EF4-FFF2-40B4-BE49-F238E27FC236}">
                <a16:creationId xmlns:a16="http://schemas.microsoft.com/office/drawing/2014/main" id="{AFCCAE88-7652-4065-95AD-ADA0BB19E89A}"/>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0" y="10034"/>
            <a:ext cx="1098000" cy="381600"/>
          </a:xfrm>
          <a:prstGeom prst="rect">
            <a:avLst/>
          </a:prstGeom>
          <a:ln>
            <a:solidFill>
              <a:schemeClr val="tx1"/>
            </a:solidFill>
          </a:ln>
        </p:spPr>
      </p:pic>
    </p:spTree>
    <p:extLst>
      <p:ext uri="{BB962C8B-B14F-4D97-AF65-F5344CB8AC3E}">
        <p14:creationId xmlns:p14="http://schemas.microsoft.com/office/powerpoint/2010/main" val="1779820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ol 1">
            <a:extLst>
              <a:ext uri="{FF2B5EF4-FFF2-40B4-BE49-F238E27FC236}">
                <a16:creationId xmlns:a16="http://schemas.microsoft.com/office/drawing/2014/main" id="{22100831-1A49-4F6E-B675-9146DBB917F3}"/>
              </a:ext>
            </a:extLst>
          </p:cNvPr>
          <p:cNvSpPr txBox="1">
            <a:spLocks/>
          </p:cNvSpPr>
          <p:nvPr/>
        </p:nvSpPr>
        <p:spPr>
          <a:xfrm>
            <a:off x="1099227" y="1702"/>
            <a:ext cx="2344364"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900">
                <a:latin typeface="Helvetica LT Light" panose="02000403040000020004" pitchFamily="2" charset="0"/>
              </a:rPr>
              <a:t>Members Statistics </a:t>
            </a:r>
          </a:p>
        </p:txBody>
      </p:sp>
      <p:sp>
        <p:nvSpPr>
          <p:cNvPr id="19" name="Títol 1">
            <a:extLst>
              <a:ext uri="{FF2B5EF4-FFF2-40B4-BE49-F238E27FC236}">
                <a16:creationId xmlns:a16="http://schemas.microsoft.com/office/drawing/2014/main" id="{500A9CCC-2DC1-4CAF-84D9-C1DFF7F3E42F}"/>
              </a:ext>
            </a:extLst>
          </p:cNvPr>
          <p:cNvSpPr txBox="1">
            <a:spLocks/>
          </p:cNvSpPr>
          <p:nvPr/>
        </p:nvSpPr>
        <p:spPr>
          <a:xfrm>
            <a:off x="3443592" y="1702"/>
            <a:ext cx="8748408"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i="1" dirty="0">
                <a:latin typeface="Helvetica LT Light" panose="02000403040000020004" pitchFamily="2" charset="0"/>
              </a:rPr>
              <a:t>Some information about net sales of ski lift passes</a:t>
            </a:r>
          </a:p>
        </p:txBody>
      </p:sp>
      <p:sp>
        <p:nvSpPr>
          <p:cNvPr id="18" name="Títol 1">
            <a:extLst>
              <a:ext uri="{FF2B5EF4-FFF2-40B4-BE49-F238E27FC236}">
                <a16:creationId xmlns:a16="http://schemas.microsoft.com/office/drawing/2014/main" id="{A9738604-F055-43BA-83E1-133CEB13C685}"/>
              </a:ext>
            </a:extLst>
          </p:cNvPr>
          <p:cNvSpPr txBox="1">
            <a:spLocks/>
          </p:cNvSpPr>
          <p:nvPr/>
        </p:nvSpPr>
        <p:spPr>
          <a:xfrm>
            <a:off x="359998" y="682790"/>
            <a:ext cx="4717840" cy="440987"/>
          </a:xfrm>
          <a:prstGeom prst="rect">
            <a:avLst/>
          </a:prstGeom>
          <a:solidFill>
            <a:schemeClr val="accent6">
              <a:lumMod val="20000"/>
              <a:lumOff val="80000"/>
            </a:schemeClr>
          </a:solidFill>
          <a:ln>
            <a:solidFill>
              <a:schemeClr val="tx1"/>
            </a:solidFill>
          </a:ln>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a:latin typeface="Helvetica LT Light" panose="02000403040000020004" pitchFamily="2" charset="0"/>
              </a:rPr>
              <a:t>Evolution of skier-days and net sales</a:t>
            </a:r>
          </a:p>
        </p:txBody>
      </p:sp>
      <p:sp>
        <p:nvSpPr>
          <p:cNvPr id="10" name="Títol 1">
            <a:extLst>
              <a:ext uri="{FF2B5EF4-FFF2-40B4-BE49-F238E27FC236}">
                <a16:creationId xmlns:a16="http://schemas.microsoft.com/office/drawing/2014/main" id="{E84F0FD5-9916-48F4-BDB3-7EFC86D5C78A}"/>
              </a:ext>
            </a:extLst>
          </p:cNvPr>
          <p:cNvSpPr txBox="1">
            <a:spLocks/>
          </p:cNvSpPr>
          <p:nvPr/>
        </p:nvSpPr>
        <p:spPr>
          <a:xfrm>
            <a:off x="720000" y="6009414"/>
            <a:ext cx="2143664" cy="257172"/>
          </a:xfrm>
          <a:prstGeom prst="rect">
            <a:avLst/>
          </a:prstGeom>
          <a:solidFill>
            <a:schemeClr val="bg1"/>
          </a:solidFill>
          <a:ln>
            <a:noFill/>
          </a:ln>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i="1" dirty="0">
                <a:latin typeface="Times New Roman" panose="02020603050405020304" pitchFamily="18" charset="0"/>
                <a:cs typeface="Times New Roman" panose="02020603050405020304" pitchFamily="18" charset="0"/>
              </a:rPr>
              <a:t>Net sales </a:t>
            </a:r>
            <a:r>
              <a:rPr lang="en-US" sz="2000" b="1" i="1" dirty="0">
                <a:latin typeface="Times New Roman" panose="02020603050405020304" pitchFamily="18" charset="0"/>
                <a:cs typeface="Times New Roman" panose="02020603050405020304" pitchFamily="18" charset="0"/>
              </a:rPr>
              <a:t>with</a:t>
            </a:r>
            <a:r>
              <a:rPr lang="en-US" sz="2000" i="1" dirty="0">
                <a:latin typeface="Times New Roman" panose="02020603050405020304" pitchFamily="18" charset="0"/>
                <a:cs typeface="Times New Roman" panose="02020603050405020304" pitchFamily="18" charset="0"/>
              </a:rPr>
              <a:t> inflation</a:t>
            </a:r>
            <a:endParaRPr lang="ca-ES" sz="2000" i="1" dirty="0">
              <a:latin typeface="Times New Roman" panose="02020603050405020304" pitchFamily="18" charset="0"/>
              <a:cs typeface="Times New Roman" panose="02020603050405020304" pitchFamily="18" charset="0"/>
            </a:endParaRPr>
          </a:p>
        </p:txBody>
      </p:sp>
      <p:graphicFrame>
        <p:nvGraphicFramePr>
          <p:cNvPr id="11" name="Taula 10">
            <a:extLst>
              <a:ext uri="{FF2B5EF4-FFF2-40B4-BE49-F238E27FC236}">
                <a16:creationId xmlns:a16="http://schemas.microsoft.com/office/drawing/2014/main" id="{61C377F2-1206-4835-B8F9-BF14677B7AF7}"/>
              </a:ext>
            </a:extLst>
          </p:cNvPr>
          <p:cNvGraphicFramePr>
            <a:graphicFrameLocks noGrp="1"/>
          </p:cNvGraphicFramePr>
          <p:nvPr>
            <p:extLst>
              <p:ext uri="{D42A27DB-BD31-4B8C-83A1-F6EECF244321}">
                <p14:modId xmlns:p14="http://schemas.microsoft.com/office/powerpoint/2010/main" val="731242936"/>
              </p:ext>
            </p:extLst>
          </p:nvPr>
        </p:nvGraphicFramePr>
        <p:xfrm>
          <a:off x="720000" y="6398847"/>
          <a:ext cx="2489200" cy="381000"/>
        </p:xfrm>
        <a:graphic>
          <a:graphicData uri="http://schemas.openxmlformats.org/drawingml/2006/table">
            <a:tbl>
              <a:tblPr>
                <a:tableStyleId>{5C22544A-7EE6-4342-B048-85BDC9FD1C3A}</a:tableStyleId>
              </a:tblPr>
              <a:tblGrid>
                <a:gridCol w="2489200">
                  <a:extLst>
                    <a:ext uri="{9D8B030D-6E8A-4147-A177-3AD203B41FA5}">
                      <a16:colId xmlns:a16="http://schemas.microsoft.com/office/drawing/2014/main" val="1962411424"/>
                    </a:ext>
                  </a:extLst>
                </a:gridCol>
              </a:tblGrid>
              <a:tr h="190500">
                <a:tc>
                  <a:txBody>
                    <a:bodyPr/>
                    <a:lstStyle/>
                    <a:p>
                      <a:pPr algn="l" fontAlgn="ctr"/>
                      <a:r>
                        <a:rPr lang="en-US" sz="1000" i="1" u="none" strike="noStrike">
                          <a:effectLst/>
                          <a:latin typeface="Times New Roman" panose="02020603050405020304" pitchFamily="18" charset="0"/>
                          <a:cs typeface="Times New Roman" panose="02020603050405020304" pitchFamily="18" charset="0"/>
                        </a:rPr>
                        <a:t>Currency exchange rates from EUROSTAT</a:t>
                      </a:r>
                      <a:endParaRPr lang="en-US" sz="1000" b="0" i="1"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845283937"/>
                  </a:ext>
                </a:extLst>
              </a:tr>
              <a:tr h="190500">
                <a:tc>
                  <a:txBody>
                    <a:bodyPr/>
                    <a:lstStyle/>
                    <a:p>
                      <a:pPr algn="l" fontAlgn="ctr"/>
                      <a:r>
                        <a:rPr lang="ca-ES" sz="1000" i="1" u="none" strike="noStrike" dirty="0" err="1">
                          <a:effectLst/>
                          <a:latin typeface="Times New Roman" panose="02020603050405020304" pitchFamily="18" charset="0"/>
                          <a:cs typeface="Times New Roman" panose="02020603050405020304" pitchFamily="18" charset="0"/>
                        </a:rPr>
                        <a:t>Inflation</a:t>
                      </a:r>
                      <a:r>
                        <a:rPr lang="ca-ES" sz="1000" i="1" u="none" strike="noStrike" dirty="0">
                          <a:effectLst/>
                          <a:latin typeface="Times New Roman" panose="02020603050405020304" pitchFamily="18" charset="0"/>
                          <a:cs typeface="Times New Roman" panose="02020603050405020304" pitchFamily="18" charset="0"/>
                        </a:rPr>
                        <a:t> rates </a:t>
                      </a:r>
                      <a:r>
                        <a:rPr lang="ca-ES" sz="1000" i="1" u="none" strike="noStrike" dirty="0" err="1">
                          <a:effectLst/>
                          <a:latin typeface="Times New Roman" panose="02020603050405020304" pitchFamily="18" charset="0"/>
                          <a:cs typeface="Times New Roman" panose="02020603050405020304" pitchFamily="18" charset="0"/>
                        </a:rPr>
                        <a:t>from</a:t>
                      </a:r>
                      <a:r>
                        <a:rPr lang="ca-ES" sz="1000" i="1" u="none" strike="noStrike" dirty="0">
                          <a:effectLst/>
                          <a:latin typeface="Times New Roman" panose="02020603050405020304" pitchFamily="18" charset="0"/>
                          <a:cs typeface="Times New Roman" panose="02020603050405020304" pitchFamily="18" charset="0"/>
                        </a:rPr>
                        <a:t> EUROSTAT</a:t>
                      </a:r>
                      <a:endParaRPr lang="ca-ES" sz="10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949402097"/>
                  </a:ext>
                </a:extLst>
              </a:tr>
            </a:tbl>
          </a:graphicData>
        </a:graphic>
      </p:graphicFrame>
      <p:graphicFrame>
        <p:nvGraphicFramePr>
          <p:cNvPr id="12" name="Taula 11">
            <a:extLst>
              <a:ext uri="{FF2B5EF4-FFF2-40B4-BE49-F238E27FC236}">
                <a16:creationId xmlns:a16="http://schemas.microsoft.com/office/drawing/2014/main" id="{455E52E2-EC34-498A-AEA1-2B8D577DC4FC}"/>
              </a:ext>
            </a:extLst>
          </p:cNvPr>
          <p:cNvGraphicFramePr>
            <a:graphicFrameLocks noGrp="1"/>
          </p:cNvGraphicFramePr>
          <p:nvPr>
            <p:extLst>
              <p:ext uri="{D42A27DB-BD31-4B8C-83A1-F6EECF244321}">
                <p14:modId xmlns:p14="http://schemas.microsoft.com/office/powerpoint/2010/main" val="2333750321"/>
              </p:ext>
            </p:extLst>
          </p:nvPr>
        </p:nvGraphicFramePr>
        <p:xfrm>
          <a:off x="3209200" y="6398847"/>
          <a:ext cx="8014169" cy="381000"/>
        </p:xfrm>
        <a:graphic>
          <a:graphicData uri="http://schemas.openxmlformats.org/drawingml/2006/table">
            <a:tbl>
              <a:tblPr>
                <a:tableStyleId>{5C22544A-7EE6-4342-B048-85BDC9FD1C3A}</a:tableStyleId>
              </a:tblPr>
              <a:tblGrid>
                <a:gridCol w="8014169">
                  <a:extLst>
                    <a:ext uri="{9D8B030D-6E8A-4147-A177-3AD203B41FA5}">
                      <a16:colId xmlns:a16="http://schemas.microsoft.com/office/drawing/2014/main" val="2314244796"/>
                    </a:ext>
                  </a:extLst>
                </a:gridCol>
              </a:tblGrid>
              <a:tr h="190500">
                <a:tc>
                  <a:txBody>
                    <a:bodyPr/>
                    <a:lstStyle/>
                    <a:p>
                      <a:pPr algn="l" fontAlgn="ctr"/>
                      <a:r>
                        <a:rPr lang="ca-ES" sz="1100" u="sng" strike="noStrike" dirty="0">
                          <a:effectLst/>
                          <a:hlinkClick r:id="rId3"/>
                        </a:rPr>
                        <a:t>http://appsso.eurostat.ec.europa.eu/nui/show.do?dataset=ert_bil_eur_a&amp;lang=en</a:t>
                      </a:r>
                      <a:r>
                        <a:rPr lang="ca-ES" sz="1100" u="sng" strike="noStrike" dirty="0">
                          <a:effectLst/>
                        </a:rPr>
                        <a:t>  </a:t>
                      </a:r>
                      <a:endParaRPr lang="ca-ES" sz="1100" b="0" i="0" u="sng" strike="noStrike" dirty="0">
                        <a:solidFill>
                          <a:srgbClr val="0563C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83630678"/>
                  </a:ext>
                </a:extLst>
              </a:tr>
              <a:tr h="190500">
                <a:tc>
                  <a:txBody>
                    <a:bodyPr/>
                    <a:lstStyle/>
                    <a:p>
                      <a:pPr algn="l" fontAlgn="ctr"/>
                      <a:r>
                        <a:rPr lang="ca-ES" sz="1100" u="sng" strike="noStrike" dirty="0">
                          <a:effectLst/>
                          <a:hlinkClick r:id="rId4"/>
                        </a:rPr>
                        <a:t>http://ec.europa.eu/eurostat/tgm/refreshTableAction.do?tab=table&amp;plugin=1&amp;pcode=tec00118&amp;language=en </a:t>
                      </a:r>
                      <a:endParaRPr lang="ca-ES" sz="1100" b="0" i="0" u="sng" strike="noStrike" dirty="0">
                        <a:solidFill>
                          <a:srgbClr val="0563C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2025900"/>
                  </a:ext>
                </a:extLst>
              </a:tr>
            </a:tbl>
          </a:graphicData>
        </a:graphic>
      </p:graphicFrame>
      <p:pic>
        <p:nvPicPr>
          <p:cNvPr id="2" name="Imatge 1">
            <a:extLst>
              <a:ext uri="{FF2B5EF4-FFF2-40B4-BE49-F238E27FC236}">
                <a16:creationId xmlns:a16="http://schemas.microsoft.com/office/drawing/2014/main" id="{1C255DF8-D78C-4C6B-9A6B-994C30B0677F}"/>
              </a:ext>
            </a:extLst>
          </p:cNvPr>
          <p:cNvPicPr preferRelativeResize="0">
            <a:picLocks/>
          </p:cNvPicPr>
          <p:nvPr/>
        </p:nvPicPr>
        <p:blipFill>
          <a:blip r:embed="rId5"/>
          <a:stretch>
            <a:fillRect/>
          </a:stretch>
        </p:blipFill>
        <p:spPr>
          <a:xfrm>
            <a:off x="549614" y="1329414"/>
            <a:ext cx="10800000" cy="4680000"/>
          </a:xfrm>
          <a:prstGeom prst="rect">
            <a:avLst/>
          </a:prstGeom>
        </p:spPr>
      </p:pic>
      <p:pic>
        <p:nvPicPr>
          <p:cNvPr id="13" name="Imatge 12">
            <a:extLst>
              <a:ext uri="{FF2B5EF4-FFF2-40B4-BE49-F238E27FC236}">
                <a16:creationId xmlns:a16="http://schemas.microsoft.com/office/drawing/2014/main" id="{94652295-8C89-4439-BA9D-19FD69E5D885}"/>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0" y="10034"/>
            <a:ext cx="1098000" cy="381600"/>
          </a:xfrm>
          <a:prstGeom prst="rect">
            <a:avLst/>
          </a:prstGeom>
          <a:ln>
            <a:solidFill>
              <a:schemeClr val="tx1"/>
            </a:solidFill>
          </a:ln>
        </p:spPr>
      </p:pic>
    </p:spTree>
    <p:extLst>
      <p:ext uri="{BB962C8B-B14F-4D97-AF65-F5344CB8AC3E}">
        <p14:creationId xmlns:p14="http://schemas.microsoft.com/office/powerpoint/2010/main" val="3348437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4717258-95AB-49E6-8887-F54D1C1A2F78}"/>
              </a:ext>
            </a:extLst>
          </p:cNvPr>
          <p:cNvSpPr/>
          <p:nvPr/>
        </p:nvSpPr>
        <p:spPr>
          <a:xfrm>
            <a:off x="1017071" y="2090172"/>
            <a:ext cx="11149206" cy="2677656"/>
          </a:xfrm>
          <a:prstGeom prst="rect">
            <a:avLst/>
          </a:prstGeom>
          <a:noFill/>
        </p:spPr>
        <p:txBody>
          <a:bodyPr wrap="none">
            <a:spAutoFit/>
          </a:bodyPr>
          <a:lstStyle/>
          <a:p>
            <a:r>
              <a:rPr lang="en-GB" sz="2800" b="1" dirty="0">
                <a:solidFill>
                  <a:schemeClr val="accent2">
                    <a:lumMod val="75000"/>
                  </a:schemeClr>
                </a:solidFill>
                <a:latin typeface="Helvetica LT Light" panose="02000403040000020004" pitchFamily="2" charset="0"/>
              </a:rPr>
              <a:t>There are lies, damned lies and statistics</a:t>
            </a:r>
          </a:p>
          <a:p>
            <a:endParaRPr lang="en-GB" sz="2800" b="1" dirty="0">
              <a:solidFill>
                <a:schemeClr val="accent2">
                  <a:lumMod val="75000"/>
                </a:schemeClr>
              </a:solidFill>
              <a:latin typeface="Helvetica LT Light" panose="02000403040000020004" pitchFamily="2" charset="0"/>
            </a:endParaRPr>
          </a:p>
          <a:p>
            <a:r>
              <a:rPr lang="en-US" sz="2800" b="1" dirty="0">
                <a:solidFill>
                  <a:schemeClr val="accent1">
                    <a:lumMod val="75000"/>
                  </a:schemeClr>
                </a:solidFill>
                <a:latin typeface="Helvetica LT Light" panose="02000403040000020004" pitchFamily="2" charset="0"/>
              </a:rPr>
              <a:t>It is easy to lie with statistics. But it is easier to lie without them.</a:t>
            </a:r>
            <a:endParaRPr lang="en-GB" sz="2600" b="1" dirty="0">
              <a:solidFill>
                <a:schemeClr val="accent1">
                  <a:lumMod val="75000"/>
                </a:schemeClr>
              </a:solidFill>
              <a:latin typeface="Helvetica LT Light" panose="02000403040000020004" pitchFamily="2" charset="0"/>
            </a:endParaRPr>
          </a:p>
          <a:p>
            <a:endParaRPr lang="en-GB" sz="2800" b="1" dirty="0">
              <a:solidFill>
                <a:schemeClr val="accent2">
                  <a:lumMod val="75000"/>
                </a:schemeClr>
              </a:solidFill>
              <a:latin typeface="Helvetica LT Light" panose="02000403040000020004" pitchFamily="2" charset="0"/>
            </a:endParaRPr>
          </a:p>
          <a:p>
            <a:r>
              <a:rPr lang="en-US" sz="2800" b="1" dirty="0">
                <a:solidFill>
                  <a:srgbClr val="C00000"/>
                </a:solidFill>
                <a:latin typeface="Helvetica LT Light" panose="02000403040000020004" pitchFamily="2" charset="0"/>
              </a:rPr>
              <a:t>Some people use statistics like drunk people use streetlights:</a:t>
            </a:r>
          </a:p>
          <a:p>
            <a:r>
              <a:rPr lang="en-US" sz="2800" b="1" dirty="0">
                <a:solidFill>
                  <a:srgbClr val="C00000"/>
                </a:solidFill>
                <a:latin typeface="Helvetica LT Light" panose="02000403040000020004" pitchFamily="2" charset="0"/>
              </a:rPr>
              <a:t>to hold on instead of to enlighten</a:t>
            </a:r>
            <a:endParaRPr lang="en-GB" sz="2600" b="1" dirty="0">
              <a:solidFill>
                <a:srgbClr val="C00000"/>
              </a:solidFill>
              <a:latin typeface="Helvetica LT Light" panose="02000403040000020004" pitchFamily="2" charset="0"/>
            </a:endParaRPr>
          </a:p>
        </p:txBody>
      </p:sp>
      <p:sp>
        <p:nvSpPr>
          <p:cNvPr id="2" name="Rectangle 1">
            <a:extLst>
              <a:ext uri="{FF2B5EF4-FFF2-40B4-BE49-F238E27FC236}">
                <a16:creationId xmlns:a16="http://schemas.microsoft.com/office/drawing/2014/main" id="{B9798268-742C-4BBA-ABAA-CAB3A8C9E512}"/>
              </a:ext>
            </a:extLst>
          </p:cNvPr>
          <p:cNvSpPr/>
          <p:nvPr/>
        </p:nvSpPr>
        <p:spPr>
          <a:xfrm>
            <a:off x="573551" y="908562"/>
            <a:ext cx="5771645" cy="595932"/>
          </a:xfrm>
          <a:prstGeom prst="rect">
            <a:avLst/>
          </a:prstGeom>
        </p:spPr>
        <p:txBody>
          <a:bodyPr wrap="none">
            <a:spAutoFit/>
          </a:bodyPr>
          <a:lstStyle/>
          <a:p>
            <a:pPr>
              <a:lnSpc>
                <a:spcPct val="107000"/>
              </a:lnSpc>
              <a:spcAft>
                <a:spcPts val="800"/>
              </a:spcAft>
            </a:pPr>
            <a:r>
              <a:rPr lang="en-GB" sz="3200"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Any smile after too many figures?</a:t>
            </a:r>
          </a:p>
        </p:txBody>
      </p:sp>
      <p:sp>
        <p:nvSpPr>
          <p:cNvPr id="7" name="Títol 1">
            <a:extLst>
              <a:ext uri="{FF2B5EF4-FFF2-40B4-BE49-F238E27FC236}">
                <a16:creationId xmlns:a16="http://schemas.microsoft.com/office/drawing/2014/main" id="{A2BC5D90-1AAA-4752-B8F6-B567DEB4B236}"/>
              </a:ext>
            </a:extLst>
          </p:cNvPr>
          <p:cNvSpPr txBox="1">
            <a:spLocks/>
          </p:cNvSpPr>
          <p:nvPr/>
        </p:nvSpPr>
        <p:spPr>
          <a:xfrm>
            <a:off x="1975430" y="9728"/>
            <a:ext cx="3647156" cy="572170"/>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latin typeface="Helvetica LT Light" panose="02000403040000020004" pitchFamily="2" charset="0"/>
              </a:rPr>
              <a:t>Ropeway Statistics </a:t>
            </a:r>
          </a:p>
        </p:txBody>
      </p:sp>
      <p:sp>
        <p:nvSpPr>
          <p:cNvPr id="8" name="Títol 1">
            <a:extLst>
              <a:ext uri="{FF2B5EF4-FFF2-40B4-BE49-F238E27FC236}">
                <a16:creationId xmlns:a16="http://schemas.microsoft.com/office/drawing/2014/main" id="{C54ADFF3-1FFD-4F8A-AF0A-D2DA4F38FE1F}"/>
              </a:ext>
            </a:extLst>
          </p:cNvPr>
          <p:cNvSpPr txBox="1">
            <a:spLocks/>
          </p:cNvSpPr>
          <p:nvPr/>
        </p:nvSpPr>
        <p:spPr>
          <a:xfrm>
            <a:off x="9728" y="9728"/>
            <a:ext cx="1965701" cy="572170"/>
          </a:xfrm>
          <a:prstGeom prst="rect">
            <a:avLst/>
          </a:prstGeom>
          <a:solidFill>
            <a:srgbClr val="0070C0"/>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solidFill>
                  <a:schemeClr val="bg1"/>
                </a:solidFill>
                <a:latin typeface="Helvetica LT Light" panose="02000403040000020004" pitchFamily="2" charset="0"/>
              </a:rPr>
              <a:t>European </a:t>
            </a:r>
          </a:p>
        </p:txBody>
      </p:sp>
    </p:spTree>
    <p:extLst>
      <p:ext uri="{BB962C8B-B14F-4D97-AF65-F5344CB8AC3E}">
        <p14:creationId xmlns:p14="http://schemas.microsoft.com/office/powerpoint/2010/main" val="74997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tge 7" descr="Imatge que conté cel, exterior, natura, neu&#10;&#10;Descripció generada amb un nivell de confiança molt elevat">
            <a:extLst>
              <a:ext uri="{FF2B5EF4-FFF2-40B4-BE49-F238E27FC236}">
                <a16:creationId xmlns:a16="http://schemas.microsoft.com/office/drawing/2014/main" id="{BD333A83-D9B6-41D7-9500-5D5CE2D408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4128" y="1805435"/>
            <a:ext cx="5553735" cy="4915395"/>
          </a:xfrm>
          <a:prstGeom prst="rect">
            <a:avLst/>
          </a:prstGeom>
        </p:spPr>
      </p:pic>
      <p:sp>
        <p:nvSpPr>
          <p:cNvPr id="7" name="Rectangle 2"/>
          <p:cNvSpPr txBox="1">
            <a:spLocks noChangeArrowheads="1"/>
          </p:cNvSpPr>
          <p:nvPr/>
        </p:nvSpPr>
        <p:spPr bwMode="auto">
          <a:xfrm>
            <a:off x="6967206" y="261139"/>
            <a:ext cx="4680520"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Garamond" pitchFamily="18" charset="0"/>
              </a:defRPr>
            </a:lvl2pPr>
            <a:lvl3pPr algn="ctr" rtl="0" eaLnBrk="0" fontAlgn="base" hangingPunct="0">
              <a:spcBef>
                <a:spcPct val="0"/>
              </a:spcBef>
              <a:spcAft>
                <a:spcPct val="0"/>
              </a:spcAft>
              <a:defRPr sz="4000">
                <a:solidFill>
                  <a:schemeClr val="tx2"/>
                </a:solidFill>
                <a:latin typeface="Garamond" pitchFamily="18" charset="0"/>
              </a:defRPr>
            </a:lvl3pPr>
            <a:lvl4pPr algn="ctr" rtl="0" eaLnBrk="0" fontAlgn="base" hangingPunct="0">
              <a:spcBef>
                <a:spcPct val="0"/>
              </a:spcBef>
              <a:spcAft>
                <a:spcPct val="0"/>
              </a:spcAft>
              <a:defRPr sz="4000">
                <a:solidFill>
                  <a:schemeClr val="tx2"/>
                </a:solidFill>
                <a:latin typeface="Garamond" pitchFamily="18" charset="0"/>
              </a:defRPr>
            </a:lvl4pPr>
            <a:lvl5pPr algn="ctr" rtl="0" eaLnBrk="0" fontAlgn="base" hangingPunct="0">
              <a:spcBef>
                <a:spcPct val="0"/>
              </a:spcBef>
              <a:spcAft>
                <a:spcPct val="0"/>
              </a:spcAft>
              <a:defRPr sz="4000">
                <a:solidFill>
                  <a:schemeClr val="tx2"/>
                </a:solidFill>
                <a:latin typeface="Garamond" pitchFamily="18" charset="0"/>
              </a:defRPr>
            </a:lvl5pPr>
            <a:lvl6pPr marL="457200" algn="ctr" rtl="0" fontAlgn="base">
              <a:spcBef>
                <a:spcPct val="0"/>
              </a:spcBef>
              <a:spcAft>
                <a:spcPct val="0"/>
              </a:spcAft>
              <a:defRPr sz="4000">
                <a:solidFill>
                  <a:schemeClr val="tx2"/>
                </a:solidFill>
                <a:latin typeface="Garamond" pitchFamily="18" charset="0"/>
              </a:defRPr>
            </a:lvl6pPr>
            <a:lvl7pPr marL="914400" algn="ctr" rtl="0" fontAlgn="base">
              <a:spcBef>
                <a:spcPct val="0"/>
              </a:spcBef>
              <a:spcAft>
                <a:spcPct val="0"/>
              </a:spcAft>
              <a:defRPr sz="4000">
                <a:solidFill>
                  <a:schemeClr val="tx2"/>
                </a:solidFill>
                <a:latin typeface="Garamond" pitchFamily="18" charset="0"/>
              </a:defRPr>
            </a:lvl7pPr>
            <a:lvl8pPr marL="1371600" algn="ctr" rtl="0" fontAlgn="base">
              <a:spcBef>
                <a:spcPct val="0"/>
              </a:spcBef>
              <a:spcAft>
                <a:spcPct val="0"/>
              </a:spcAft>
              <a:defRPr sz="4000">
                <a:solidFill>
                  <a:schemeClr val="tx2"/>
                </a:solidFill>
                <a:latin typeface="Garamond" pitchFamily="18" charset="0"/>
              </a:defRPr>
            </a:lvl8pPr>
            <a:lvl9pPr marL="1828800" algn="ctr" rtl="0" fontAlgn="base">
              <a:spcBef>
                <a:spcPct val="0"/>
              </a:spcBef>
              <a:spcAft>
                <a:spcPct val="0"/>
              </a:spcAft>
              <a:defRPr sz="4000">
                <a:solidFill>
                  <a:schemeClr val="tx2"/>
                </a:solidFill>
                <a:latin typeface="Garamond" pitchFamily="18" charset="0"/>
              </a:defRPr>
            </a:lvl9pPr>
          </a:lstStyle>
          <a:p>
            <a:pPr eaLnBrk="1" hangingPunct="1"/>
            <a:r>
              <a:rPr lang="en-GB" kern="0" dirty="0">
                <a:solidFill>
                  <a:schemeClr val="tx1"/>
                </a:solidFill>
                <a:latin typeface="+mn-lt"/>
              </a:rPr>
              <a:t>OITAF Seminar 2019</a:t>
            </a:r>
            <a:endParaRPr lang="en-GB" sz="3200" kern="0" dirty="0">
              <a:solidFill>
                <a:schemeClr val="tx1"/>
              </a:solidFill>
              <a:latin typeface="+mn-lt"/>
            </a:endParaRPr>
          </a:p>
        </p:txBody>
      </p:sp>
      <p:graphicFrame>
        <p:nvGraphicFramePr>
          <p:cNvPr id="5" name="Objecte 4">
            <a:extLst>
              <a:ext uri="{FF2B5EF4-FFF2-40B4-BE49-F238E27FC236}">
                <a16:creationId xmlns:a16="http://schemas.microsoft.com/office/drawing/2014/main" id="{FD67D303-02ED-4318-9532-7996AB818C48}"/>
              </a:ext>
            </a:extLst>
          </p:cNvPr>
          <p:cNvGraphicFramePr>
            <a:graphicFrameLocks noChangeAspect="1"/>
          </p:cNvGraphicFramePr>
          <p:nvPr/>
        </p:nvGraphicFramePr>
        <p:xfrm>
          <a:off x="5265737" y="-15427"/>
          <a:ext cx="1660525" cy="1820863"/>
        </p:xfrm>
        <a:graphic>
          <a:graphicData uri="http://schemas.openxmlformats.org/presentationml/2006/ole">
            <mc:AlternateContent xmlns:mc="http://schemas.openxmlformats.org/markup-compatibility/2006">
              <mc:Choice xmlns:v="urn:schemas-microsoft-com:vml" Requires="v">
                <p:oleObj r:id="rId4" imgW="3505689" imgH="3809524" progId="MSPhotoEd.3">
                  <p:embed/>
                </p:oleObj>
              </mc:Choice>
              <mc:Fallback>
                <p:oleObj r:id="rId4" imgW="3505689" imgH="3809524" progId="MSPhotoEd.3">
                  <p:embed/>
                  <p:pic>
                    <p:nvPicPr>
                      <p:cNvPr id="5" name="Objecte 4">
                        <a:extLst>
                          <a:ext uri="{FF2B5EF4-FFF2-40B4-BE49-F238E27FC236}">
                            <a16:creationId xmlns:a16="http://schemas.microsoft.com/office/drawing/2014/main" id="{FD67D303-02ED-4318-9532-7996AB818C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5737" y="-15427"/>
                        <a:ext cx="1660525" cy="1820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a:extLst>
              <a:ext uri="{FF2B5EF4-FFF2-40B4-BE49-F238E27FC236}">
                <a16:creationId xmlns:a16="http://schemas.microsoft.com/office/drawing/2014/main" id="{A84A8F60-4F0D-41D3-B301-13E6765AC857}"/>
              </a:ext>
            </a:extLst>
          </p:cNvPr>
          <p:cNvSpPr/>
          <p:nvPr/>
        </p:nvSpPr>
        <p:spPr>
          <a:xfrm>
            <a:off x="693737" y="877793"/>
            <a:ext cx="4572000" cy="400110"/>
          </a:xfrm>
          <a:prstGeom prst="rect">
            <a:avLst/>
          </a:prstGeom>
        </p:spPr>
        <p:txBody>
          <a:bodyPr>
            <a:spAutoFit/>
          </a:bodyPr>
          <a:lstStyle/>
          <a:p>
            <a:pPr algn="ctr"/>
            <a:r>
              <a:rPr lang="en-GB" sz="2000" dirty="0">
                <a:solidFill>
                  <a:srgbClr val="000000"/>
                </a:solidFill>
                <a:latin typeface="Arial" panose="020B0604020202020204" pitchFamily="34" charset="0"/>
              </a:rPr>
              <a:t> </a:t>
            </a:r>
            <a:r>
              <a:rPr lang="en-GB" dirty="0">
                <a:solidFill>
                  <a:srgbClr val="000000"/>
                </a:solidFill>
                <a:latin typeface="Arial" panose="020B0604020202020204" pitchFamily="34" charset="0"/>
              </a:rPr>
              <a:t>Congress Innsbruck May 9, 2019 </a:t>
            </a:r>
            <a:endParaRPr lang="en-GB" dirty="0"/>
          </a:p>
        </p:txBody>
      </p:sp>
      <p:sp>
        <p:nvSpPr>
          <p:cNvPr id="10" name="Rectangle 9">
            <a:extLst>
              <a:ext uri="{FF2B5EF4-FFF2-40B4-BE49-F238E27FC236}">
                <a16:creationId xmlns:a16="http://schemas.microsoft.com/office/drawing/2014/main" id="{53D31CC3-C9AF-4076-8BB9-7A1026385895}"/>
              </a:ext>
            </a:extLst>
          </p:cNvPr>
          <p:cNvSpPr/>
          <p:nvPr/>
        </p:nvSpPr>
        <p:spPr>
          <a:xfrm>
            <a:off x="5800731" y="6094696"/>
            <a:ext cx="6296193" cy="646331"/>
          </a:xfrm>
          <a:prstGeom prst="rect">
            <a:avLst/>
          </a:prstGeom>
        </p:spPr>
        <p:txBody>
          <a:bodyPr wrap="square">
            <a:spAutoFit/>
          </a:bodyPr>
          <a:lstStyle/>
          <a:p>
            <a:r>
              <a:rPr lang="ca-ES" i="1"/>
              <a:t>ACEM</a:t>
            </a:r>
            <a:endParaRPr lang="ca-ES" i="1" dirty="0"/>
          </a:p>
          <a:p>
            <a:r>
              <a:rPr lang="ca-ES" i="1" dirty="0"/>
              <a:t>(Associació Catalana d'Estacions d'Esquí i Activitats de Muntanya)</a:t>
            </a:r>
            <a:endParaRPr lang="ca-ES" dirty="0"/>
          </a:p>
        </p:txBody>
      </p:sp>
      <p:sp>
        <p:nvSpPr>
          <p:cNvPr id="11" name="Títol 1">
            <a:extLst>
              <a:ext uri="{FF2B5EF4-FFF2-40B4-BE49-F238E27FC236}">
                <a16:creationId xmlns:a16="http://schemas.microsoft.com/office/drawing/2014/main" id="{3938D4AE-8566-48AA-8CCC-D467792E8CC9}"/>
              </a:ext>
            </a:extLst>
          </p:cNvPr>
          <p:cNvSpPr txBox="1">
            <a:spLocks/>
          </p:cNvSpPr>
          <p:nvPr/>
        </p:nvSpPr>
        <p:spPr>
          <a:xfrm>
            <a:off x="1093639" y="2171123"/>
            <a:ext cx="4123409" cy="409112"/>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b="1" dirty="0">
                <a:solidFill>
                  <a:schemeClr val="bg1"/>
                </a:solidFill>
              </a:rPr>
              <a:t>Thanks  for your attention</a:t>
            </a:r>
          </a:p>
        </p:txBody>
      </p:sp>
      <p:sp>
        <p:nvSpPr>
          <p:cNvPr id="12" name="Títol 1">
            <a:extLst>
              <a:ext uri="{FF2B5EF4-FFF2-40B4-BE49-F238E27FC236}">
                <a16:creationId xmlns:a16="http://schemas.microsoft.com/office/drawing/2014/main" id="{66408C3F-B657-4951-80D4-46BFACC4470A}"/>
              </a:ext>
            </a:extLst>
          </p:cNvPr>
          <p:cNvSpPr txBox="1">
            <a:spLocks/>
          </p:cNvSpPr>
          <p:nvPr/>
        </p:nvSpPr>
        <p:spPr>
          <a:xfrm>
            <a:off x="1093639" y="2580235"/>
            <a:ext cx="3490171" cy="5040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a-ES" sz="2800" dirty="0">
                <a:solidFill>
                  <a:schemeClr val="bg1"/>
                </a:solidFill>
              </a:rPr>
              <a:t>jalsina@catneu.net</a:t>
            </a:r>
          </a:p>
        </p:txBody>
      </p:sp>
    </p:spTree>
    <p:extLst>
      <p:ext uri="{BB962C8B-B14F-4D97-AF65-F5344CB8AC3E}">
        <p14:creationId xmlns:p14="http://schemas.microsoft.com/office/powerpoint/2010/main" val="3451877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3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ítol 1">
            <a:extLst>
              <a:ext uri="{FF2B5EF4-FFF2-40B4-BE49-F238E27FC236}">
                <a16:creationId xmlns:a16="http://schemas.microsoft.com/office/drawing/2014/main" id="{A9140B1D-E0DB-4F8B-934C-80820BBF6A53}"/>
              </a:ext>
            </a:extLst>
          </p:cNvPr>
          <p:cNvSpPr txBox="1">
            <a:spLocks/>
          </p:cNvSpPr>
          <p:nvPr/>
        </p:nvSpPr>
        <p:spPr>
          <a:xfrm>
            <a:off x="1099227" y="0"/>
            <a:ext cx="2344364"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900" dirty="0">
                <a:latin typeface="Helvetica LT Light" panose="02000403040000020004" pitchFamily="2" charset="0"/>
              </a:rPr>
              <a:t>Members Statistics </a:t>
            </a:r>
          </a:p>
        </p:txBody>
      </p:sp>
      <p:sp>
        <p:nvSpPr>
          <p:cNvPr id="10" name="Rectangle 9">
            <a:extLst>
              <a:ext uri="{FF2B5EF4-FFF2-40B4-BE49-F238E27FC236}">
                <a16:creationId xmlns:a16="http://schemas.microsoft.com/office/drawing/2014/main" id="{CB92110F-2579-4A16-BEB6-BF3D9AA96F1F}"/>
              </a:ext>
            </a:extLst>
          </p:cNvPr>
          <p:cNvSpPr/>
          <p:nvPr/>
        </p:nvSpPr>
        <p:spPr>
          <a:xfrm>
            <a:off x="1099227" y="528895"/>
            <a:ext cx="2077813" cy="492443"/>
          </a:xfrm>
          <a:prstGeom prst="rect">
            <a:avLst/>
          </a:prstGeom>
          <a:solidFill>
            <a:schemeClr val="accent6">
              <a:lumMod val="20000"/>
              <a:lumOff val="80000"/>
            </a:schemeClr>
          </a:solidFill>
          <a:ln>
            <a:solidFill>
              <a:schemeClr val="tx1"/>
            </a:solidFill>
          </a:ln>
        </p:spPr>
        <p:txBody>
          <a:bodyPr wrap="none">
            <a:spAutoFit/>
          </a:bodyPr>
          <a:lstStyle/>
          <a:p>
            <a:r>
              <a:rPr lang="en-GB" sz="2600" dirty="0">
                <a:latin typeface="Helvetica LT Light" panose="02000403040000020004" pitchFamily="2" charset="0"/>
              </a:rPr>
              <a:t>which data ?</a:t>
            </a:r>
          </a:p>
        </p:txBody>
      </p:sp>
      <p:sp>
        <p:nvSpPr>
          <p:cNvPr id="2" name="Rectangle 1">
            <a:extLst>
              <a:ext uri="{FF2B5EF4-FFF2-40B4-BE49-F238E27FC236}">
                <a16:creationId xmlns:a16="http://schemas.microsoft.com/office/drawing/2014/main" id="{EB1C8841-2FB7-4343-91FF-9EB154215205}"/>
              </a:ext>
            </a:extLst>
          </p:cNvPr>
          <p:cNvSpPr/>
          <p:nvPr/>
        </p:nvSpPr>
        <p:spPr>
          <a:xfrm>
            <a:off x="1099227" y="1148225"/>
            <a:ext cx="10466960" cy="3970318"/>
          </a:xfrm>
          <a:prstGeom prst="rect">
            <a:avLst/>
          </a:prstGeom>
          <a:solidFill>
            <a:schemeClr val="bg1"/>
          </a:solidFill>
          <a:ln>
            <a:solidFill>
              <a:schemeClr val="tx1"/>
            </a:solidFill>
          </a:ln>
        </p:spPr>
        <p:txBody>
          <a:bodyPr wrap="square">
            <a:spAutoFit/>
          </a:bodyPr>
          <a:lstStyle/>
          <a:p>
            <a:pPr algn="just"/>
            <a:r>
              <a:rPr lang="en-US" sz="2800" b="1" dirty="0">
                <a:latin typeface="Helvetica LT Light" panose="02000403040000020004" pitchFamily="2" charset="0"/>
              </a:rPr>
              <a:t>Skier visits </a:t>
            </a:r>
            <a:r>
              <a:rPr lang="en-US" sz="2800" dirty="0">
                <a:latin typeface="Helvetica LT Light" panose="02000403040000020004" pitchFamily="2" charset="0"/>
              </a:rPr>
              <a:t>(or skier-days): One person visiting a ski area for all or any part of a day or night for the purpose of skiing, snowboarding, or other downhill sliding activity. Skier visits include full-day, half-day, night, complimentary, adult, child, season pass and any other type of ticket that gives a skier/snowboarder the use of an area's facilities. A skier skiing for a whole week at a resort accounts for 7 skier visits (for example). </a:t>
            </a:r>
          </a:p>
          <a:p>
            <a:pPr algn="just"/>
            <a:r>
              <a:rPr lang="en-US" sz="2800" i="1" dirty="0">
                <a:latin typeface="Times New Roman" panose="02020603050405020304" pitchFamily="18" charset="0"/>
                <a:cs typeface="Times New Roman" panose="02020603050405020304" pitchFamily="18" charset="0"/>
              </a:rPr>
              <a:t>Laurent </a:t>
            </a:r>
            <a:r>
              <a:rPr lang="en-US" sz="2800" i="1" dirty="0" err="1">
                <a:latin typeface="Times New Roman" panose="02020603050405020304" pitchFamily="18" charset="0"/>
                <a:cs typeface="Times New Roman" panose="02020603050405020304" pitchFamily="18" charset="0"/>
              </a:rPr>
              <a:t>Vanat</a:t>
            </a:r>
            <a:r>
              <a:rPr lang="en-US" sz="2800" i="1" dirty="0">
                <a:latin typeface="Times New Roman" panose="02020603050405020304" pitchFamily="18" charset="0"/>
                <a:cs typeface="Times New Roman" panose="02020603050405020304" pitchFamily="18" charset="0"/>
              </a:rPr>
              <a:t>. International Report on Snow &amp; Mountain Tourism </a:t>
            </a:r>
            <a:endParaRPr lang="ca-ES" sz="2800" i="1" dirty="0">
              <a:latin typeface="Times New Roman" panose="02020603050405020304" pitchFamily="18" charset="0"/>
              <a:cs typeface="Times New Roman" panose="02020603050405020304" pitchFamily="18" charset="0"/>
            </a:endParaRPr>
          </a:p>
        </p:txBody>
      </p:sp>
      <p:sp>
        <p:nvSpPr>
          <p:cNvPr id="9" name="Títol 1">
            <a:extLst>
              <a:ext uri="{FF2B5EF4-FFF2-40B4-BE49-F238E27FC236}">
                <a16:creationId xmlns:a16="http://schemas.microsoft.com/office/drawing/2014/main" id="{CC2B4D5F-D45E-4BD7-ACD9-B5ED387F03B0}"/>
              </a:ext>
            </a:extLst>
          </p:cNvPr>
          <p:cNvSpPr txBox="1">
            <a:spLocks/>
          </p:cNvSpPr>
          <p:nvPr/>
        </p:nvSpPr>
        <p:spPr>
          <a:xfrm>
            <a:off x="3443592" y="0"/>
            <a:ext cx="8748408" cy="389106"/>
          </a:xfrm>
          <a:prstGeom prst="rect">
            <a:avLst/>
          </a:prstGeom>
          <a:solidFill>
            <a:schemeClr val="bg1"/>
          </a:solidFill>
          <a:ln>
            <a:solidFill>
              <a:schemeClr val="tx1"/>
            </a:solidFill>
          </a:ln>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i="1" dirty="0">
                <a:latin typeface="Helvetica LT Light" panose="02000403040000020004" pitchFamily="2" charset="0"/>
              </a:rPr>
              <a:t>Some information about the frequency of visits to ski resorts in recent seasons.</a:t>
            </a:r>
            <a:endParaRPr lang="en-GB" sz="2800" i="1" dirty="0">
              <a:latin typeface="Helvetica LT Light" panose="02000403040000020004" pitchFamily="2" charset="0"/>
            </a:endParaRPr>
          </a:p>
        </p:txBody>
      </p:sp>
      <p:sp>
        <p:nvSpPr>
          <p:cNvPr id="11" name="Rectangle 10">
            <a:extLst>
              <a:ext uri="{FF2B5EF4-FFF2-40B4-BE49-F238E27FC236}">
                <a16:creationId xmlns:a16="http://schemas.microsoft.com/office/drawing/2014/main" id="{9E4FE4F1-F8FE-4E0F-84A3-CD9B54C99A97}"/>
              </a:ext>
            </a:extLst>
          </p:cNvPr>
          <p:cNvSpPr/>
          <p:nvPr/>
        </p:nvSpPr>
        <p:spPr>
          <a:xfrm>
            <a:off x="1099226" y="5242558"/>
            <a:ext cx="10466959" cy="1384995"/>
          </a:xfrm>
          <a:prstGeom prst="rect">
            <a:avLst/>
          </a:prstGeom>
          <a:solidFill>
            <a:schemeClr val="bg1"/>
          </a:solidFill>
          <a:ln>
            <a:solidFill>
              <a:schemeClr val="tx1"/>
            </a:solidFill>
          </a:ln>
        </p:spPr>
        <p:txBody>
          <a:bodyPr wrap="square">
            <a:spAutoFit/>
          </a:bodyPr>
          <a:lstStyle/>
          <a:p>
            <a:pPr algn="just"/>
            <a:r>
              <a:rPr lang="en-US" sz="2800" b="1" dirty="0">
                <a:latin typeface="Helvetica LT Light" panose="02000403040000020004" pitchFamily="2" charset="0"/>
              </a:rPr>
              <a:t>Net sales</a:t>
            </a:r>
            <a:r>
              <a:rPr lang="en-US" sz="2800" dirty="0">
                <a:latin typeface="Helvetica LT Light" panose="02000403040000020004" pitchFamily="2" charset="0"/>
              </a:rPr>
              <a:t>: Ski resorts income for the sale of ski passes.</a:t>
            </a:r>
          </a:p>
          <a:p>
            <a:pPr algn="just"/>
            <a:r>
              <a:rPr lang="en-US" sz="2800" dirty="0">
                <a:latin typeface="Helvetica LT Light" panose="02000403040000020004" pitchFamily="2" charset="0"/>
              </a:rPr>
              <a:t>Any other income they may have for the provision of other services is excluded.</a:t>
            </a:r>
            <a:endParaRPr lang="ca-ES" sz="2800" i="1" dirty="0">
              <a:latin typeface="Times New Roman" panose="02020603050405020304" pitchFamily="18" charset="0"/>
              <a:cs typeface="Times New Roman" panose="02020603050405020304" pitchFamily="18" charset="0"/>
            </a:endParaRPr>
          </a:p>
        </p:txBody>
      </p:sp>
      <p:pic>
        <p:nvPicPr>
          <p:cNvPr id="12" name="Imatge 11">
            <a:extLst>
              <a:ext uri="{FF2B5EF4-FFF2-40B4-BE49-F238E27FC236}">
                <a16:creationId xmlns:a16="http://schemas.microsoft.com/office/drawing/2014/main" id="{B8479919-C6FF-4D73-99FF-C6BEF14C1009}"/>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0" y="10034"/>
            <a:ext cx="1098000" cy="381600"/>
          </a:xfrm>
          <a:prstGeom prst="rect">
            <a:avLst/>
          </a:prstGeom>
          <a:ln>
            <a:solidFill>
              <a:schemeClr val="tx1"/>
            </a:solidFill>
          </a:ln>
        </p:spPr>
      </p:pic>
    </p:spTree>
    <p:extLst>
      <p:ext uri="{BB962C8B-B14F-4D97-AF65-F5344CB8AC3E}">
        <p14:creationId xmlns:p14="http://schemas.microsoft.com/office/powerpoint/2010/main" val="11298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B92110F-2579-4A16-BEB6-BF3D9AA96F1F}"/>
              </a:ext>
            </a:extLst>
          </p:cNvPr>
          <p:cNvSpPr/>
          <p:nvPr/>
        </p:nvSpPr>
        <p:spPr>
          <a:xfrm>
            <a:off x="393171" y="686574"/>
            <a:ext cx="2372765" cy="492443"/>
          </a:xfrm>
          <a:prstGeom prst="rect">
            <a:avLst/>
          </a:prstGeom>
          <a:solidFill>
            <a:schemeClr val="accent6">
              <a:lumMod val="20000"/>
              <a:lumOff val="80000"/>
            </a:schemeClr>
          </a:solidFill>
          <a:ln>
            <a:solidFill>
              <a:schemeClr val="tx1"/>
            </a:solidFill>
          </a:ln>
        </p:spPr>
        <p:txBody>
          <a:bodyPr wrap="none">
            <a:spAutoFit/>
          </a:bodyPr>
          <a:lstStyle/>
          <a:p>
            <a:r>
              <a:rPr lang="en-GB" sz="2600" dirty="0">
                <a:latin typeface="Helvetica LT Light" panose="02000403040000020004" pitchFamily="2" charset="0"/>
              </a:rPr>
              <a:t>which period ?</a:t>
            </a:r>
          </a:p>
        </p:txBody>
      </p:sp>
      <p:sp>
        <p:nvSpPr>
          <p:cNvPr id="14" name="Rectangle 13">
            <a:extLst>
              <a:ext uri="{FF2B5EF4-FFF2-40B4-BE49-F238E27FC236}">
                <a16:creationId xmlns:a16="http://schemas.microsoft.com/office/drawing/2014/main" id="{A2E5ADBB-C5EA-4B4D-8E56-B8D30E78DFD2}"/>
              </a:ext>
            </a:extLst>
          </p:cNvPr>
          <p:cNvSpPr/>
          <p:nvPr/>
        </p:nvSpPr>
        <p:spPr>
          <a:xfrm>
            <a:off x="393171" y="1344938"/>
            <a:ext cx="7546216" cy="923330"/>
          </a:xfrm>
          <a:prstGeom prst="rect">
            <a:avLst/>
          </a:prstGeom>
          <a:solidFill>
            <a:schemeClr val="bg1"/>
          </a:solidFill>
          <a:ln>
            <a:solidFill>
              <a:schemeClr val="tx1"/>
            </a:solidFill>
          </a:ln>
        </p:spPr>
        <p:txBody>
          <a:bodyPr wrap="square">
            <a:spAutoFit/>
          </a:bodyPr>
          <a:lstStyle/>
          <a:p>
            <a:pPr algn="just"/>
            <a:r>
              <a:rPr lang="en-US" dirty="0">
                <a:latin typeface="Helvetica LT Light" panose="02000403040000020004" pitchFamily="2" charset="0"/>
              </a:rPr>
              <a:t>From season 2005-2006 until season 2017-2018 for skier-days.</a:t>
            </a:r>
          </a:p>
          <a:p>
            <a:pPr algn="just"/>
            <a:endParaRPr lang="en-US" dirty="0">
              <a:latin typeface="Helvetica LT Light" panose="02000403040000020004" pitchFamily="2" charset="0"/>
            </a:endParaRPr>
          </a:p>
          <a:p>
            <a:pPr algn="just"/>
            <a:r>
              <a:rPr lang="en-US" dirty="0">
                <a:latin typeface="Helvetica LT Light" panose="02000403040000020004" pitchFamily="2" charset="0"/>
                <a:cs typeface="Times New Roman" panose="02020603050405020304" pitchFamily="18" charset="0"/>
              </a:rPr>
              <a:t>From season 2008-2009 until season 2017-2018 for net sales.</a:t>
            </a:r>
            <a:endParaRPr lang="ca-ES" dirty="0">
              <a:latin typeface="Helvetica LT Light" panose="02000403040000020004" pitchFamily="2" charset="0"/>
              <a:cs typeface="Times New Roman" panose="02020603050405020304" pitchFamily="18" charset="0"/>
            </a:endParaRPr>
          </a:p>
        </p:txBody>
      </p:sp>
      <p:sp>
        <p:nvSpPr>
          <p:cNvPr id="9" name="Rectangle 8">
            <a:extLst>
              <a:ext uri="{FF2B5EF4-FFF2-40B4-BE49-F238E27FC236}">
                <a16:creationId xmlns:a16="http://schemas.microsoft.com/office/drawing/2014/main" id="{AC818FF0-551C-48AA-AAC3-0F4ED1C3B842}"/>
              </a:ext>
            </a:extLst>
          </p:cNvPr>
          <p:cNvSpPr/>
          <p:nvPr/>
        </p:nvSpPr>
        <p:spPr>
          <a:xfrm>
            <a:off x="393171" y="2936557"/>
            <a:ext cx="2646320" cy="492443"/>
          </a:xfrm>
          <a:prstGeom prst="rect">
            <a:avLst/>
          </a:prstGeom>
          <a:solidFill>
            <a:schemeClr val="accent6">
              <a:lumMod val="20000"/>
              <a:lumOff val="80000"/>
            </a:schemeClr>
          </a:solidFill>
          <a:ln>
            <a:solidFill>
              <a:schemeClr val="tx1"/>
            </a:solidFill>
          </a:ln>
        </p:spPr>
        <p:txBody>
          <a:bodyPr wrap="square">
            <a:spAutoFit/>
          </a:bodyPr>
          <a:lstStyle/>
          <a:p>
            <a:r>
              <a:rPr lang="en-GB" sz="2600" dirty="0">
                <a:latin typeface="Helvetica LT Light" panose="02000403040000020004" pitchFamily="2" charset="0"/>
              </a:rPr>
              <a:t>which sources ?</a:t>
            </a:r>
          </a:p>
        </p:txBody>
      </p:sp>
      <p:sp>
        <p:nvSpPr>
          <p:cNvPr id="11" name="Rectangle 10">
            <a:extLst>
              <a:ext uri="{FF2B5EF4-FFF2-40B4-BE49-F238E27FC236}">
                <a16:creationId xmlns:a16="http://schemas.microsoft.com/office/drawing/2014/main" id="{AAF3B401-0D11-493B-BC3D-B28A44F157FE}"/>
              </a:ext>
            </a:extLst>
          </p:cNvPr>
          <p:cNvSpPr/>
          <p:nvPr/>
        </p:nvSpPr>
        <p:spPr>
          <a:xfrm>
            <a:off x="393171" y="3564449"/>
            <a:ext cx="7546216"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dirty="0">
                <a:latin typeface="Helvetica LT Light" panose="02000403040000020004" pitchFamily="2" charset="0"/>
              </a:rPr>
              <a:t>All FIANET members for skier-days and for net sales.</a:t>
            </a:r>
          </a:p>
        </p:txBody>
      </p:sp>
      <p:sp>
        <p:nvSpPr>
          <p:cNvPr id="12" name="Títol 1">
            <a:extLst>
              <a:ext uri="{FF2B5EF4-FFF2-40B4-BE49-F238E27FC236}">
                <a16:creationId xmlns:a16="http://schemas.microsoft.com/office/drawing/2014/main" id="{3BDDB921-CDEF-4F61-AED8-29F321AC17E1}"/>
              </a:ext>
            </a:extLst>
          </p:cNvPr>
          <p:cNvSpPr txBox="1">
            <a:spLocks/>
          </p:cNvSpPr>
          <p:nvPr/>
        </p:nvSpPr>
        <p:spPr>
          <a:xfrm>
            <a:off x="1099227" y="0"/>
            <a:ext cx="2344364"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900" dirty="0">
                <a:latin typeface="Helvetica LT Light" panose="02000403040000020004" pitchFamily="2" charset="0"/>
              </a:rPr>
              <a:t>Members Statistics </a:t>
            </a:r>
          </a:p>
        </p:txBody>
      </p:sp>
      <p:sp>
        <p:nvSpPr>
          <p:cNvPr id="15" name="Títol 1">
            <a:extLst>
              <a:ext uri="{FF2B5EF4-FFF2-40B4-BE49-F238E27FC236}">
                <a16:creationId xmlns:a16="http://schemas.microsoft.com/office/drawing/2014/main" id="{8A78983B-79DC-4525-9DFC-144C9F0DDFA9}"/>
              </a:ext>
            </a:extLst>
          </p:cNvPr>
          <p:cNvSpPr txBox="1">
            <a:spLocks/>
          </p:cNvSpPr>
          <p:nvPr/>
        </p:nvSpPr>
        <p:spPr>
          <a:xfrm>
            <a:off x="3443592" y="0"/>
            <a:ext cx="8748408" cy="389106"/>
          </a:xfrm>
          <a:prstGeom prst="rect">
            <a:avLst/>
          </a:prstGeom>
          <a:solidFill>
            <a:schemeClr val="bg1"/>
          </a:solidFill>
          <a:ln>
            <a:solidFill>
              <a:schemeClr val="tx1"/>
            </a:solidFill>
          </a:ln>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i="1" dirty="0">
                <a:latin typeface="Helvetica LT Light" panose="02000403040000020004" pitchFamily="2" charset="0"/>
              </a:rPr>
              <a:t>Some information about the frequency of visits to ski resorts in recent seasons.</a:t>
            </a:r>
            <a:endParaRPr lang="en-GB" sz="2800" i="1" dirty="0">
              <a:latin typeface="Helvetica LT Light" panose="02000403040000020004" pitchFamily="2" charset="0"/>
            </a:endParaRPr>
          </a:p>
        </p:txBody>
      </p:sp>
      <p:pic>
        <p:nvPicPr>
          <p:cNvPr id="17" name="Imatge 16">
            <a:extLst>
              <a:ext uri="{FF2B5EF4-FFF2-40B4-BE49-F238E27FC236}">
                <a16:creationId xmlns:a16="http://schemas.microsoft.com/office/drawing/2014/main" id="{41E7BE83-E0F7-42FF-BBC4-8CC630D5A1EA}"/>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0" y="10034"/>
            <a:ext cx="1098000" cy="381600"/>
          </a:xfrm>
          <a:prstGeom prst="rect">
            <a:avLst/>
          </a:prstGeom>
          <a:ln>
            <a:solidFill>
              <a:schemeClr val="tx1"/>
            </a:solidFill>
          </a:ln>
        </p:spPr>
      </p:pic>
    </p:spTree>
    <p:extLst>
      <p:ext uri="{BB962C8B-B14F-4D97-AF65-F5344CB8AC3E}">
        <p14:creationId xmlns:p14="http://schemas.microsoft.com/office/powerpoint/2010/main" val="3255945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ol 1">
            <a:extLst>
              <a:ext uri="{FF2B5EF4-FFF2-40B4-BE49-F238E27FC236}">
                <a16:creationId xmlns:a16="http://schemas.microsoft.com/office/drawing/2014/main" id="{EAEB5507-CB01-4B96-8F65-C862F1C09495}"/>
              </a:ext>
            </a:extLst>
          </p:cNvPr>
          <p:cNvSpPr txBox="1">
            <a:spLocks/>
          </p:cNvSpPr>
          <p:nvPr/>
        </p:nvSpPr>
        <p:spPr>
          <a:xfrm>
            <a:off x="750447" y="477374"/>
            <a:ext cx="1965701" cy="440987"/>
          </a:xfrm>
          <a:prstGeom prst="rect">
            <a:avLst/>
          </a:prstGeom>
          <a:solidFill>
            <a:schemeClr val="accent6">
              <a:lumMod val="20000"/>
              <a:lumOff val="80000"/>
            </a:schemeClr>
          </a:solidFill>
          <a:ln>
            <a:solidFill>
              <a:schemeClr val="tx1"/>
            </a:solid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dirty="0">
                <a:latin typeface="Helvetica LT Light" panose="02000403040000020004" pitchFamily="2" charset="0"/>
              </a:rPr>
              <a:t>Graphics</a:t>
            </a:r>
          </a:p>
        </p:txBody>
      </p:sp>
      <p:sp>
        <p:nvSpPr>
          <p:cNvPr id="9" name="Títol 1">
            <a:extLst>
              <a:ext uri="{FF2B5EF4-FFF2-40B4-BE49-F238E27FC236}">
                <a16:creationId xmlns:a16="http://schemas.microsoft.com/office/drawing/2014/main" id="{164B625F-8E6C-47E0-B751-9621ED4C0104}"/>
              </a:ext>
            </a:extLst>
          </p:cNvPr>
          <p:cNvSpPr txBox="1">
            <a:spLocks/>
          </p:cNvSpPr>
          <p:nvPr/>
        </p:nvSpPr>
        <p:spPr>
          <a:xfrm>
            <a:off x="2723744" y="477374"/>
            <a:ext cx="6996256" cy="440987"/>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dirty="0">
                <a:latin typeface="Helvetica LT Light" panose="02000403040000020004" pitchFamily="2" charset="0"/>
              </a:rPr>
              <a:t>What period do we choose</a:t>
            </a:r>
          </a:p>
        </p:txBody>
      </p:sp>
      <p:sp>
        <p:nvSpPr>
          <p:cNvPr id="10" name="Títol 1">
            <a:extLst>
              <a:ext uri="{FF2B5EF4-FFF2-40B4-BE49-F238E27FC236}">
                <a16:creationId xmlns:a16="http://schemas.microsoft.com/office/drawing/2014/main" id="{356840F0-72F6-407E-903A-0307EDC18F3F}"/>
              </a:ext>
            </a:extLst>
          </p:cNvPr>
          <p:cNvSpPr txBox="1">
            <a:spLocks/>
          </p:cNvSpPr>
          <p:nvPr/>
        </p:nvSpPr>
        <p:spPr>
          <a:xfrm>
            <a:off x="1099227" y="0"/>
            <a:ext cx="2344364"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900" dirty="0">
                <a:latin typeface="Helvetica LT Light" panose="02000403040000020004" pitchFamily="2" charset="0"/>
              </a:rPr>
              <a:t>Members Statistics </a:t>
            </a:r>
          </a:p>
        </p:txBody>
      </p:sp>
      <p:pic>
        <p:nvPicPr>
          <p:cNvPr id="2" name="Imatge 1">
            <a:extLst>
              <a:ext uri="{FF2B5EF4-FFF2-40B4-BE49-F238E27FC236}">
                <a16:creationId xmlns:a16="http://schemas.microsoft.com/office/drawing/2014/main" id="{6609753C-3B3E-40F2-8FBF-E570A6E415D1}"/>
              </a:ext>
            </a:extLst>
          </p:cNvPr>
          <p:cNvPicPr>
            <a:picLocks noChangeAspect="1"/>
          </p:cNvPicPr>
          <p:nvPr/>
        </p:nvPicPr>
        <p:blipFill>
          <a:blip r:embed="rId3"/>
          <a:stretch>
            <a:fillRect/>
          </a:stretch>
        </p:blipFill>
        <p:spPr>
          <a:xfrm>
            <a:off x="5291885" y="1727057"/>
            <a:ext cx="6392494" cy="3146500"/>
          </a:xfrm>
          <a:prstGeom prst="rect">
            <a:avLst/>
          </a:prstGeom>
        </p:spPr>
      </p:pic>
      <p:pic>
        <p:nvPicPr>
          <p:cNvPr id="3" name="Imatge 2">
            <a:extLst>
              <a:ext uri="{FF2B5EF4-FFF2-40B4-BE49-F238E27FC236}">
                <a16:creationId xmlns:a16="http://schemas.microsoft.com/office/drawing/2014/main" id="{73D96339-F593-4917-AEF9-5813BA2EBAF1}"/>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659780" y="3878343"/>
            <a:ext cx="4320000" cy="2160000"/>
          </a:xfrm>
          <a:prstGeom prst="rect">
            <a:avLst/>
          </a:prstGeom>
        </p:spPr>
      </p:pic>
      <p:sp>
        <p:nvSpPr>
          <p:cNvPr id="15" name="Títol 1">
            <a:extLst>
              <a:ext uri="{FF2B5EF4-FFF2-40B4-BE49-F238E27FC236}">
                <a16:creationId xmlns:a16="http://schemas.microsoft.com/office/drawing/2014/main" id="{B6B72228-BD31-4EB3-B82D-2FC853DD1C77}"/>
              </a:ext>
            </a:extLst>
          </p:cNvPr>
          <p:cNvSpPr txBox="1">
            <a:spLocks/>
          </p:cNvSpPr>
          <p:nvPr/>
        </p:nvSpPr>
        <p:spPr>
          <a:xfrm>
            <a:off x="3443592" y="0"/>
            <a:ext cx="8748408"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i="1" dirty="0">
                <a:latin typeface="Helvetica LT Light" panose="02000403040000020004" pitchFamily="2" charset="0"/>
              </a:rPr>
              <a:t>Some previous comments</a:t>
            </a:r>
            <a:endParaRPr lang="en-GB" sz="2800" i="1" dirty="0">
              <a:latin typeface="Helvetica LT Light" panose="02000403040000020004" pitchFamily="2" charset="0"/>
            </a:endParaRPr>
          </a:p>
        </p:txBody>
      </p:sp>
      <p:sp>
        <p:nvSpPr>
          <p:cNvPr id="16" name="Títol 1">
            <a:extLst>
              <a:ext uri="{FF2B5EF4-FFF2-40B4-BE49-F238E27FC236}">
                <a16:creationId xmlns:a16="http://schemas.microsoft.com/office/drawing/2014/main" id="{01FCFBB6-CC8E-4079-867D-CD327EB0ECD4}"/>
              </a:ext>
            </a:extLst>
          </p:cNvPr>
          <p:cNvSpPr txBox="1">
            <a:spLocks/>
          </p:cNvSpPr>
          <p:nvPr/>
        </p:nvSpPr>
        <p:spPr>
          <a:xfrm>
            <a:off x="5291885" y="5279166"/>
            <a:ext cx="3462972" cy="257172"/>
          </a:xfrm>
          <a:prstGeom prst="rect">
            <a:avLst/>
          </a:prstGeom>
          <a:solidFill>
            <a:schemeClr val="bg1"/>
          </a:solidFill>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i="1" dirty="0">
                <a:latin typeface="Times New Roman" panose="02020603050405020304" pitchFamily="18" charset="0"/>
                <a:cs typeface="Times New Roman" panose="02020603050405020304" pitchFamily="18" charset="0"/>
              </a:rPr>
              <a:t>we have gone up 3.25%</a:t>
            </a:r>
            <a:endParaRPr lang="ca-ES" sz="1800" i="1" dirty="0">
              <a:latin typeface="Times New Roman" panose="02020603050405020304" pitchFamily="18" charset="0"/>
              <a:cs typeface="Times New Roman" panose="02020603050405020304" pitchFamily="18" charset="0"/>
            </a:endParaRPr>
          </a:p>
        </p:txBody>
      </p:sp>
      <p:sp>
        <p:nvSpPr>
          <p:cNvPr id="17" name="Títol 1">
            <a:extLst>
              <a:ext uri="{FF2B5EF4-FFF2-40B4-BE49-F238E27FC236}">
                <a16:creationId xmlns:a16="http://schemas.microsoft.com/office/drawing/2014/main" id="{2FFBBEBD-471D-41C1-87B0-A8DAFD9EFFDF}"/>
              </a:ext>
            </a:extLst>
          </p:cNvPr>
          <p:cNvSpPr txBox="1">
            <a:spLocks/>
          </p:cNvSpPr>
          <p:nvPr/>
        </p:nvSpPr>
        <p:spPr>
          <a:xfrm>
            <a:off x="5291885" y="4873557"/>
            <a:ext cx="4163400" cy="401069"/>
          </a:xfrm>
          <a:prstGeom prst="rect">
            <a:avLst/>
          </a:prstGeom>
          <a:solidFill>
            <a:schemeClr val="bg1"/>
          </a:solidFill>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dirty="0">
                <a:latin typeface="Times New Roman" panose="02020603050405020304" pitchFamily="18" charset="0"/>
                <a:cs typeface="Times New Roman" panose="02020603050405020304" pitchFamily="18" charset="0"/>
              </a:rPr>
              <a:t>13 seasons from 2005-2006 to 2017-2018</a:t>
            </a:r>
            <a:endParaRPr lang="ca-ES" sz="1800" dirty="0">
              <a:latin typeface="Times New Roman" panose="02020603050405020304" pitchFamily="18" charset="0"/>
              <a:cs typeface="Times New Roman" panose="02020603050405020304" pitchFamily="18" charset="0"/>
            </a:endParaRPr>
          </a:p>
        </p:txBody>
      </p:sp>
      <p:sp>
        <p:nvSpPr>
          <p:cNvPr id="18" name="Títol 1">
            <a:extLst>
              <a:ext uri="{FF2B5EF4-FFF2-40B4-BE49-F238E27FC236}">
                <a16:creationId xmlns:a16="http://schemas.microsoft.com/office/drawing/2014/main" id="{803D5159-8E9A-4366-BB6A-F4DF4E6CA65F}"/>
              </a:ext>
            </a:extLst>
          </p:cNvPr>
          <p:cNvSpPr txBox="1">
            <a:spLocks/>
          </p:cNvSpPr>
          <p:nvPr/>
        </p:nvSpPr>
        <p:spPr>
          <a:xfrm>
            <a:off x="616606" y="6380626"/>
            <a:ext cx="3462972" cy="257172"/>
          </a:xfrm>
          <a:prstGeom prst="rect">
            <a:avLst/>
          </a:prstGeom>
          <a:solidFill>
            <a:schemeClr val="bg1"/>
          </a:solidFill>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i="1" dirty="0">
                <a:latin typeface="Times New Roman" panose="02020603050405020304" pitchFamily="18" charset="0"/>
                <a:cs typeface="Times New Roman" panose="02020603050405020304" pitchFamily="18" charset="0"/>
              </a:rPr>
              <a:t>we have gone up 16.13%</a:t>
            </a:r>
            <a:endParaRPr lang="ca-ES" sz="1800" i="1" dirty="0">
              <a:latin typeface="Times New Roman" panose="02020603050405020304" pitchFamily="18" charset="0"/>
              <a:cs typeface="Times New Roman" panose="02020603050405020304" pitchFamily="18" charset="0"/>
            </a:endParaRPr>
          </a:p>
        </p:txBody>
      </p:sp>
      <p:sp>
        <p:nvSpPr>
          <p:cNvPr id="19" name="Títol 1">
            <a:extLst>
              <a:ext uri="{FF2B5EF4-FFF2-40B4-BE49-F238E27FC236}">
                <a16:creationId xmlns:a16="http://schemas.microsoft.com/office/drawing/2014/main" id="{800198BA-17AD-47EE-B6BA-7AF356E3B3EB}"/>
              </a:ext>
            </a:extLst>
          </p:cNvPr>
          <p:cNvSpPr txBox="1">
            <a:spLocks/>
          </p:cNvSpPr>
          <p:nvPr/>
        </p:nvSpPr>
        <p:spPr>
          <a:xfrm>
            <a:off x="616605" y="6048769"/>
            <a:ext cx="4055679" cy="331857"/>
          </a:xfrm>
          <a:prstGeom prst="rect">
            <a:avLst/>
          </a:prstGeom>
          <a:solidFill>
            <a:schemeClr val="bg1"/>
          </a:solidFill>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dirty="0">
                <a:latin typeface="Times New Roman" panose="02020603050405020304" pitchFamily="18" charset="0"/>
                <a:cs typeface="Times New Roman" panose="02020603050405020304" pitchFamily="18" charset="0"/>
              </a:rPr>
              <a:t>12 seasons from 2006-2007 to 2017-2018</a:t>
            </a:r>
            <a:endParaRPr lang="ca-ES" sz="1800" dirty="0">
              <a:latin typeface="Times New Roman" panose="02020603050405020304" pitchFamily="18" charset="0"/>
              <a:cs typeface="Times New Roman" panose="02020603050405020304" pitchFamily="18" charset="0"/>
            </a:endParaRPr>
          </a:p>
        </p:txBody>
      </p:sp>
      <p:pic>
        <p:nvPicPr>
          <p:cNvPr id="20" name="Imatge 19">
            <a:extLst>
              <a:ext uri="{FF2B5EF4-FFF2-40B4-BE49-F238E27FC236}">
                <a16:creationId xmlns:a16="http://schemas.microsoft.com/office/drawing/2014/main" id="{832B9C2C-A080-4305-A4BB-1B9B1B6214B4}"/>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0" y="10034"/>
            <a:ext cx="1098000" cy="381600"/>
          </a:xfrm>
          <a:prstGeom prst="rect">
            <a:avLst/>
          </a:prstGeom>
          <a:ln>
            <a:solidFill>
              <a:schemeClr val="tx1"/>
            </a:solidFill>
          </a:ln>
        </p:spPr>
      </p:pic>
      <p:pic>
        <p:nvPicPr>
          <p:cNvPr id="4" name="Imatge 3">
            <a:extLst>
              <a:ext uri="{FF2B5EF4-FFF2-40B4-BE49-F238E27FC236}">
                <a16:creationId xmlns:a16="http://schemas.microsoft.com/office/drawing/2014/main" id="{F477539C-F879-4DFA-99B6-3B8D534F16B1}"/>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659780" y="1098144"/>
            <a:ext cx="4320000" cy="2160000"/>
          </a:xfrm>
          <a:prstGeom prst="rect">
            <a:avLst/>
          </a:prstGeom>
        </p:spPr>
      </p:pic>
      <p:sp>
        <p:nvSpPr>
          <p:cNvPr id="14" name="Títol 1">
            <a:extLst>
              <a:ext uri="{FF2B5EF4-FFF2-40B4-BE49-F238E27FC236}">
                <a16:creationId xmlns:a16="http://schemas.microsoft.com/office/drawing/2014/main" id="{35AF116E-734E-491C-9617-907AC3885C55}"/>
              </a:ext>
            </a:extLst>
          </p:cNvPr>
          <p:cNvSpPr txBox="1">
            <a:spLocks/>
          </p:cNvSpPr>
          <p:nvPr/>
        </p:nvSpPr>
        <p:spPr>
          <a:xfrm>
            <a:off x="603313" y="3594928"/>
            <a:ext cx="3462972" cy="257172"/>
          </a:xfrm>
          <a:prstGeom prst="rect">
            <a:avLst/>
          </a:prstGeom>
          <a:solidFill>
            <a:schemeClr val="bg1"/>
          </a:solidFill>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i="1" dirty="0">
                <a:latin typeface="Times New Roman" panose="02020603050405020304" pitchFamily="18" charset="0"/>
                <a:cs typeface="Times New Roman" panose="02020603050405020304" pitchFamily="18" charset="0"/>
              </a:rPr>
              <a:t>we have gone down 3,94%</a:t>
            </a:r>
            <a:endParaRPr lang="ca-ES" sz="1800" i="1" dirty="0">
              <a:latin typeface="Times New Roman" panose="02020603050405020304" pitchFamily="18" charset="0"/>
              <a:cs typeface="Times New Roman" panose="02020603050405020304" pitchFamily="18" charset="0"/>
            </a:endParaRPr>
          </a:p>
        </p:txBody>
      </p:sp>
      <p:sp>
        <p:nvSpPr>
          <p:cNvPr id="21" name="Títol 1">
            <a:extLst>
              <a:ext uri="{FF2B5EF4-FFF2-40B4-BE49-F238E27FC236}">
                <a16:creationId xmlns:a16="http://schemas.microsoft.com/office/drawing/2014/main" id="{432FCEE8-38EB-4584-90D3-B4030177B8BD}"/>
              </a:ext>
            </a:extLst>
          </p:cNvPr>
          <p:cNvSpPr txBox="1">
            <a:spLocks/>
          </p:cNvSpPr>
          <p:nvPr/>
        </p:nvSpPr>
        <p:spPr>
          <a:xfrm>
            <a:off x="603312" y="3263071"/>
            <a:ext cx="4055679" cy="331857"/>
          </a:xfrm>
          <a:prstGeom prst="rect">
            <a:avLst/>
          </a:prstGeom>
          <a:solidFill>
            <a:schemeClr val="bg1"/>
          </a:solidFill>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dirty="0">
                <a:latin typeface="Times New Roman" panose="02020603050405020304" pitchFamily="18" charset="0"/>
                <a:cs typeface="Times New Roman" panose="02020603050405020304" pitchFamily="18" charset="0"/>
              </a:rPr>
              <a:t>10 seasons from 2008-2007 to 2017-2019</a:t>
            </a:r>
            <a:endParaRPr lang="ca-ES" sz="1800" dirty="0">
              <a:latin typeface="Times New Roman" panose="02020603050405020304" pitchFamily="18" charset="0"/>
              <a:cs typeface="Times New Roman" panose="02020603050405020304" pitchFamily="18" charset="0"/>
            </a:endParaRPr>
          </a:p>
        </p:txBody>
      </p:sp>
      <p:sp>
        <p:nvSpPr>
          <p:cNvPr id="22" name="Títol 1">
            <a:extLst>
              <a:ext uri="{FF2B5EF4-FFF2-40B4-BE49-F238E27FC236}">
                <a16:creationId xmlns:a16="http://schemas.microsoft.com/office/drawing/2014/main" id="{F139A5DA-8B9D-471C-997D-46A204FD1E42}"/>
              </a:ext>
            </a:extLst>
          </p:cNvPr>
          <p:cNvSpPr txBox="1">
            <a:spLocks/>
          </p:cNvSpPr>
          <p:nvPr/>
        </p:nvSpPr>
        <p:spPr>
          <a:xfrm>
            <a:off x="5291885" y="1321448"/>
            <a:ext cx="6392494" cy="401069"/>
          </a:xfrm>
          <a:prstGeom prst="rect">
            <a:avLst/>
          </a:prstGeom>
          <a:solidFill>
            <a:schemeClr val="bg1"/>
          </a:solidFill>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latin typeface="Times New Roman" panose="02020603050405020304" pitchFamily="18" charset="0"/>
                <a:cs typeface="Times New Roman" panose="02020603050405020304" pitchFamily="18" charset="0"/>
              </a:rPr>
              <a:t>We have information of this period: 13 seasons</a:t>
            </a:r>
            <a:endParaRPr lang="ca-E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665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par>
                                <p:cTn id="44" presetID="53" presetClass="entr" presetSubtype="16" fill="hold" nodeType="with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500" fill="hold"/>
                                        <p:tgtEl>
                                          <p:spTgt spid="2"/>
                                        </p:tgtEl>
                                        <p:attrNameLst>
                                          <p:attrName>ppt_w</p:attrName>
                                        </p:attrNameLst>
                                      </p:cBhvr>
                                      <p:tavLst>
                                        <p:tav tm="0">
                                          <p:val>
                                            <p:fltVal val="0"/>
                                          </p:val>
                                        </p:tav>
                                        <p:tav tm="100000">
                                          <p:val>
                                            <p:strVal val="#ppt_w"/>
                                          </p:val>
                                        </p:tav>
                                      </p:tavLst>
                                    </p:anim>
                                    <p:anim calcmode="lin" valueType="num">
                                      <p:cBhvr>
                                        <p:cTn id="47" dur="500" fill="hold"/>
                                        <p:tgtEl>
                                          <p:spTgt spid="2"/>
                                        </p:tgtEl>
                                        <p:attrNameLst>
                                          <p:attrName>ppt_h</p:attrName>
                                        </p:attrNameLst>
                                      </p:cBhvr>
                                      <p:tavLst>
                                        <p:tav tm="0">
                                          <p:val>
                                            <p:fltVal val="0"/>
                                          </p:val>
                                        </p:tav>
                                        <p:tav tm="100000">
                                          <p:val>
                                            <p:strVal val="#ppt_h"/>
                                          </p:val>
                                        </p:tav>
                                      </p:tavLst>
                                    </p:anim>
                                    <p:animEffect transition="in" filter="fade">
                                      <p:cBhvr>
                                        <p:cTn id="48" dur="500"/>
                                        <p:tgtEl>
                                          <p:spTgt spid="2"/>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14"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ol 1">
            <a:extLst>
              <a:ext uri="{FF2B5EF4-FFF2-40B4-BE49-F238E27FC236}">
                <a16:creationId xmlns:a16="http://schemas.microsoft.com/office/drawing/2014/main" id="{EAEB5507-CB01-4B96-8F65-C862F1C09495}"/>
              </a:ext>
            </a:extLst>
          </p:cNvPr>
          <p:cNvSpPr txBox="1">
            <a:spLocks/>
          </p:cNvSpPr>
          <p:nvPr/>
        </p:nvSpPr>
        <p:spPr>
          <a:xfrm>
            <a:off x="750447" y="823609"/>
            <a:ext cx="1965701" cy="440987"/>
          </a:xfrm>
          <a:prstGeom prst="rect">
            <a:avLst/>
          </a:prstGeom>
          <a:solidFill>
            <a:schemeClr val="accent6">
              <a:lumMod val="20000"/>
              <a:lumOff val="80000"/>
            </a:schemeClr>
          </a:solidFill>
          <a:ln>
            <a:solidFill>
              <a:schemeClr val="tx1"/>
            </a:solid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dirty="0">
                <a:latin typeface="Helvetica LT Light" panose="02000403040000020004" pitchFamily="2" charset="0"/>
              </a:rPr>
              <a:t>Graphics</a:t>
            </a:r>
          </a:p>
        </p:txBody>
      </p:sp>
      <p:sp>
        <p:nvSpPr>
          <p:cNvPr id="9" name="Títol 1">
            <a:extLst>
              <a:ext uri="{FF2B5EF4-FFF2-40B4-BE49-F238E27FC236}">
                <a16:creationId xmlns:a16="http://schemas.microsoft.com/office/drawing/2014/main" id="{164B625F-8E6C-47E0-B751-9621ED4C0104}"/>
              </a:ext>
            </a:extLst>
          </p:cNvPr>
          <p:cNvSpPr txBox="1">
            <a:spLocks/>
          </p:cNvSpPr>
          <p:nvPr/>
        </p:nvSpPr>
        <p:spPr>
          <a:xfrm>
            <a:off x="2723744" y="823609"/>
            <a:ext cx="6996256" cy="440987"/>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dirty="0">
                <a:latin typeface="Helvetica LT Light" panose="02000403040000020004" pitchFamily="2" charset="0"/>
              </a:rPr>
              <a:t>What scale do we choose</a:t>
            </a:r>
          </a:p>
        </p:txBody>
      </p:sp>
      <p:sp>
        <p:nvSpPr>
          <p:cNvPr id="10" name="Títol 1">
            <a:extLst>
              <a:ext uri="{FF2B5EF4-FFF2-40B4-BE49-F238E27FC236}">
                <a16:creationId xmlns:a16="http://schemas.microsoft.com/office/drawing/2014/main" id="{356840F0-72F6-407E-903A-0307EDC18F3F}"/>
              </a:ext>
            </a:extLst>
          </p:cNvPr>
          <p:cNvSpPr txBox="1">
            <a:spLocks/>
          </p:cNvSpPr>
          <p:nvPr/>
        </p:nvSpPr>
        <p:spPr>
          <a:xfrm>
            <a:off x="1099227" y="8878"/>
            <a:ext cx="2344364"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900" dirty="0">
                <a:latin typeface="Helvetica LT Light" panose="02000403040000020004" pitchFamily="2" charset="0"/>
              </a:rPr>
              <a:t>Members Statistics </a:t>
            </a:r>
          </a:p>
        </p:txBody>
      </p:sp>
      <p:sp>
        <p:nvSpPr>
          <p:cNvPr id="13" name="Títol 1">
            <a:extLst>
              <a:ext uri="{FF2B5EF4-FFF2-40B4-BE49-F238E27FC236}">
                <a16:creationId xmlns:a16="http://schemas.microsoft.com/office/drawing/2014/main" id="{0CEC8F41-EB34-442A-9DA2-16785531CDEE}"/>
              </a:ext>
            </a:extLst>
          </p:cNvPr>
          <p:cNvSpPr txBox="1">
            <a:spLocks/>
          </p:cNvSpPr>
          <p:nvPr/>
        </p:nvSpPr>
        <p:spPr>
          <a:xfrm>
            <a:off x="3443592" y="8878"/>
            <a:ext cx="8748408"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i="1" dirty="0">
                <a:latin typeface="Helvetica LT Light" panose="02000403040000020004" pitchFamily="2" charset="0"/>
              </a:rPr>
              <a:t>Some previous comments</a:t>
            </a:r>
            <a:endParaRPr lang="en-GB" sz="2800" i="1" dirty="0">
              <a:latin typeface="Helvetica LT Light" panose="02000403040000020004" pitchFamily="2" charset="0"/>
            </a:endParaRPr>
          </a:p>
        </p:txBody>
      </p:sp>
      <p:sp>
        <p:nvSpPr>
          <p:cNvPr id="14" name="Títol 1">
            <a:extLst>
              <a:ext uri="{FF2B5EF4-FFF2-40B4-BE49-F238E27FC236}">
                <a16:creationId xmlns:a16="http://schemas.microsoft.com/office/drawing/2014/main" id="{174A3590-2173-40DA-8076-55A1F8CFE838}"/>
              </a:ext>
            </a:extLst>
          </p:cNvPr>
          <p:cNvSpPr txBox="1">
            <a:spLocks/>
          </p:cNvSpPr>
          <p:nvPr/>
        </p:nvSpPr>
        <p:spPr>
          <a:xfrm>
            <a:off x="750443" y="5131261"/>
            <a:ext cx="3462972" cy="257172"/>
          </a:xfrm>
          <a:prstGeom prst="rect">
            <a:avLst/>
          </a:prstGeom>
          <a:solidFill>
            <a:schemeClr val="bg1"/>
          </a:solidFill>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i="1" dirty="0">
                <a:latin typeface="Times New Roman" panose="02020603050405020304" pitchFamily="18" charset="0"/>
                <a:cs typeface="Times New Roman" panose="02020603050405020304" pitchFamily="18" charset="0"/>
              </a:rPr>
              <a:t>shows very irregular behavior</a:t>
            </a:r>
            <a:endParaRPr lang="ca-ES" sz="1800" i="1" dirty="0">
              <a:latin typeface="Times New Roman" panose="02020603050405020304" pitchFamily="18" charset="0"/>
              <a:cs typeface="Times New Roman" panose="02020603050405020304" pitchFamily="18" charset="0"/>
            </a:endParaRPr>
          </a:p>
        </p:txBody>
      </p:sp>
      <p:sp>
        <p:nvSpPr>
          <p:cNvPr id="15" name="Títol 1">
            <a:extLst>
              <a:ext uri="{FF2B5EF4-FFF2-40B4-BE49-F238E27FC236}">
                <a16:creationId xmlns:a16="http://schemas.microsoft.com/office/drawing/2014/main" id="{C7F31268-5C39-4343-981C-2F8EEE46CE40}"/>
              </a:ext>
            </a:extLst>
          </p:cNvPr>
          <p:cNvSpPr txBox="1">
            <a:spLocks/>
          </p:cNvSpPr>
          <p:nvPr/>
        </p:nvSpPr>
        <p:spPr>
          <a:xfrm>
            <a:off x="750442" y="4874089"/>
            <a:ext cx="4599769" cy="257172"/>
          </a:xfrm>
          <a:prstGeom prst="rect">
            <a:avLst/>
          </a:prstGeom>
          <a:solidFill>
            <a:schemeClr val="bg1"/>
          </a:solidFill>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dirty="0">
                <a:latin typeface="Times New Roman" panose="02020603050405020304" pitchFamily="18" charset="0"/>
                <a:cs typeface="Times New Roman" panose="02020603050405020304" pitchFamily="18" charset="0"/>
              </a:rPr>
              <a:t>Vertical axis close to min and max values</a:t>
            </a:r>
            <a:endParaRPr lang="ca-ES" sz="1800" dirty="0">
              <a:latin typeface="Times New Roman" panose="02020603050405020304" pitchFamily="18" charset="0"/>
              <a:cs typeface="Times New Roman" panose="02020603050405020304" pitchFamily="18" charset="0"/>
            </a:endParaRPr>
          </a:p>
        </p:txBody>
      </p:sp>
      <p:sp>
        <p:nvSpPr>
          <p:cNvPr id="16" name="Títol 1">
            <a:extLst>
              <a:ext uri="{FF2B5EF4-FFF2-40B4-BE49-F238E27FC236}">
                <a16:creationId xmlns:a16="http://schemas.microsoft.com/office/drawing/2014/main" id="{895D42B6-A17D-4783-82F0-35EF3CF5956B}"/>
              </a:ext>
            </a:extLst>
          </p:cNvPr>
          <p:cNvSpPr txBox="1">
            <a:spLocks/>
          </p:cNvSpPr>
          <p:nvPr/>
        </p:nvSpPr>
        <p:spPr>
          <a:xfrm>
            <a:off x="6414905" y="5398828"/>
            <a:ext cx="4599769" cy="257172"/>
          </a:xfrm>
          <a:prstGeom prst="rect">
            <a:avLst/>
          </a:prstGeom>
          <a:solidFill>
            <a:schemeClr val="bg1"/>
          </a:solidFill>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dirty="0">
                <a:latin typeface="Times New Roman" panose="02020603050405020304" pitchFamily="18" charset="0"/>
                <a:cs typeface="Times New Roman" panose="02020603050405020304" pitchFamily="18" charset="0"/>
              </a:rPr>
              <a:t>Vertical axis far away from min and max values</a:t>
            </a:r>
            <a:endParaRPr lang="ca-ES" sz="1800" dirty="0">
              <a:latin typeface="Times New Roman" panose="02020603050405020304" pitchFamily="18" charset="0"/>
              <a:cs typeface="Times New Roman" panose="02020603050405020304" pitchFamily="18" charset="0"/>
            </a:endParaRPr>
          </a:p>
        </p:txBody>
      </p:sp>
      <p:sp>
        <p:nvSpPr>
          <p:cNvPr id="17" name="Títol 1">
            <a:extLst>
              <a:ext uri="{FF2B5EF4-FFF2-40B4-BE49-F238E27FC236}">
                <a16:creationId xmlns:a16="http://schemas.microsoft.com/office/drawing/2014/main" id="{A9C3C06D-AFC0-42F2-8D33-1553A0CC9510}"/>
              </a:ext>
            </a:extLst>
          </p:cNvPr>
          <p:cNvSpPr txBox="1">
            <a:spLocks/>
          </p:cNvSpPr>
          <p:nvPr/>
        </p:nvSpPr>
        <p:spPr>
          <a:xfrm>
            <a:off x="6414905" y="5652027"/>
            <a:ext cx="3462972" cy="257172"/>
          </a:xfrm>
          <a:prstGeom prst="rect">
            <a:avLst/>
          </a:prstGeom>
          <a:solidFill>
            <a:schemeClr val="bg1"/>
          </a:solidFill>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i="1" dirty="0">
                <a:latin typeface="Times New Roman" panose="02020603050405020304" pitchFamily="18" charset="0"/>
                <a:cs typeface="Times New Roman" panose="02020603050405020304" pitchFamily="18" charset="0"/>
              </a:rPr>
              <a:t>shows a more stable behavior</a:t>
            </a:r>
            <a:endParaRPr lang="ca-ES" sz="1800" i="1" dirty="0">
              <a:latin typeface="Times New Roman" panose="02020603050405020304" pitchFamily="18" charset="0"/>
              <a:cs typeface="Times New Roman" panose="02020603050405020304" pitchFamily="18" charset="0"/>
            </a:endParaRPr>
          </a:p>
        </p:txBody>
      </p:sp>
      <p:pic>
        <p:nvPicPr>
          <p:cNvPr id="18" name="Imatge 17">
            <a:extLst>
              <a:ext uri="{FF2B5EF4-FFF2-40B4-BE49-F238E27FC236}">
                <a16:creationId xmlns:a16="http://schemas.microsoft.com/office/drawing/2014/main" id="{4EEC1885-D909-4698-8170-18587E4B6479}"/>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0" y="10034"/>
            <a:ext cx="1098000" cy="381600"/>
          </a:xfrm>
          <a:prstGeom prst="rect">
            <a:avLst/>
          </a:prstGeom>
          <a:ln>
            <a:solidFill>
              <a:schemeClr val="tx1"/>
            </a:solidFill>
          </a:ln>
        </p:spPr>
      </p:pic>
      <p:pic>
        <p:nvPicPr>
          <p:cNvPr id="2" name="Imatge 1">
            <a:extLst>
              <a:ext uri="{FF2B5EF4-FFF2-40B4-BE49-F238E27FC236}">
                <a16:creationId xmlns:a16="http://schemas.microsoft.com/office/drawing/2014/main" id="{D3AA1284-2BF1-480A-AC06-45F409BBFB12}"/>
              </a:ext>
            </a:extLst>
          </p:cNvPr>
          <p:cNvPicPr>
            <a:picLocks noChangeAspect="1"/>
          </p:cNvPicPr>
          <p:nvPr/>
        </p:nvPicPr>
        <p:blipFill>
          <a:blip r:embed="rId4"/>
          <a:stretch>
            <a:fillRect/>
          </a:stretch>
        </p:blipFill>
        <p:spPr>
          <a:xfrm>
            <a:off x="6414905" y="2122293"/>
            <a:ext cx="5220000" cy="3137554"/>
          </a:xfrm>
          <a:prstGeom prst="rect">
            <a:avLst/>
          </a:prstGeom>
        </p:spPr>
      </p:pic>
      <p:pic>
        <p:nvPicPr>
          <p:cNvPr id="3" name="Imatge 2">
            <a:extLst>
              <a:ext uri="{FF2B5EF4-FFF2-40B4-BE49-F238E27FC236}">
                <a16:creationId xmlns:a16="http://schemas.microsoft.com/office/drawing/2014/main" id="{F8E6FAC3-8984-47B4-A665-17432157C281}"/>
              </a:ext>
            </a:extLst>
          </p:cNvPr>
          <p:cNvPicPr>
            <a:picLocks noChangeAspect="1"/>
          </p:cNvPicPr>
          <p:nvPr/>
        </p:nvPicPr>
        <p:blipFill>
          <a:blip r:embed="rId5"/>
          <a:stretch>
            <a:fillRect/>
          </a:stretch>
        </p:blipFill>
        <p:spPr>
          <a:xfrm>
            <a:off x="750443" y="1514094"/>
            <a:ext cx="5220000" cy="3137554"/>
          </a:xfrm>
          <a:prstGeom prst="rect">
            <a:avLst/>
          </a:prstGeom>
        </p:spPr>
      </p:pic>
    </p:spTree>
    <p:extLst>
      <p:ext uri="{BB962C8B-B14F-4D97-AF65-F5344CB8AC3E}">
        <p14:creationId xmlns:p14="http://schemas.microsoft.com/office/powerpoint/2010/main" val="231086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ol 1">
            <a:extLst>
              <a:ext uri="{FF2B5EF4-FFF2-40B4-BE49-F238E27FC236}">
                <a16:creationId xmlns:a16="http://schemas.microsoft.com/office/drawing/2014/main" id="{EAEB5507-CB01-4B96-8F65-C862F1C09495}"/>
              </a:ext>
            </a:extLst>
          </p:cNvPr>
          <p:cNvSpPr txBox="1">
            <a:spLocks/>
          </p:cNvSpPr>
          <p:nvPr/>
        </p:nvSpPr>
        <p:spPr>
          <a:xfrm>
            <a:off x="750447" y="823609"/>
            <a:ext cx="1965701" cy="440987"/>
          </a:xfrm>
          <a:prstGeom prst="rect">
            <a:avLst/>
          </a:prstGeom>
          <a:solidFill>
            <a:schemeClr val="accent6">
              <a:lumMod val="20000"/>
              <a:lumOff val="80000"/>
            </a:schemeClr>
          </a:solidFill>
          <a:ln>
            <a:solidFill>
              <a:schemeClr val="tx1"/>
            </a:solidFill>
          </a:ln>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a-ES" sz="3200" dirty="0">
                <a:latin typeface="Helvetica LT Light" panose="02000403040000020004" pitchFamily="2" charset="0"/>
              </a:rPr>
              <a:t>All countries</a:t>
            </a:r>
          </a:p>
        </p:txBody>
      </p:sp>
      <p:sp>
        <p:nvSpPr>
          <p:cNvPr id="9" name="Títol 1">
            <a:extLst>
              <a:ext uri="{FF2B5EF4-FFF2-40B4-BE49-F238E27FC236}">
                <a16:creationId xmlns:a16="http://schemas.microsoft.com/office/drawing/2014/main" id="{164B625F-8E6C-47E0-B751-9621ED4C0104}"/>
              </a:ext>
            </a:extLst>
          </p:cNvPr>
          <p:cNvSpPr txBox="1">
            <a:spLocks/>
          </p:cNvSpPr>
          <p:nvPr/>
        </p:nvSpPr>
        <p:spPr>
          <a:xfrm>
            <a:off x="2723744" y="823609"/>
            <a:ext cx="6996256" cy="440987"/>
          </a:xfrm>
          <a:prstGeom prst="rect">
            <a:avLst/>
          </a:prstGeom>
          <a:solidFill>
            <a:schemeClr val="bg1"/>
          </a:solidFill>
          <a:ln>
            <a:solidFill>
              <a:schemeClr val="tx1"/>
            </a:solidFill>
          </a:ln>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dirty="0">
                <a:latin typeface="Helvetica LT Light" panose="02000403040000020004" pitchFamily="2" charset="0"/>
              </a:rPr>
              <a:t>Skier-days evolution. From 2005-2006 to 2017-2018</a:t>
            </a:r>
          </a:p>
        </p:txBody>
      </p:sp>
      <p:sp>
        <p:nvSpPr>
          <p:cNvPr id="10" name="Títol 1">
            <a:extLst>
              <a:ext uri="{FF2B5EF4-FFF2-40B4-BE49-F238E27FC236}">
                <a16:creationId xmlns:a16="http://schemas.microsoft.com/office/drawing/2014/main" id="{356840F0-72F6-407E-903A-0307EDC18F3F}"/>
              </a:ext>
            </a:extLst>
          </p:cNvPr>
          <p:cNvSpPr txBox="1">
            <a:spLocks/>
          </p:cNvSpPr>
          <p:nvPr/>
        </p:nvSpPr>
        <p:spPr>
          <a:xfrm>
            <a:off x="1099227" y="0"/>
            <a:ext cx="2344364"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900" dirty="0">
                <a:latin typeface="Helvetica LT Light" panose="02000403040000020004" pitchFamily="2" charset="0"/>
              </a:rPr>
              <a:t>Members Statistics </a:t>
            </a:r>
          </a:p>
        </p:txBody>
      </p:sp>
      <p:sp>
        <p:nvSpPr>
          <p:cNvPr id="11" name="Títol 1">
            <a:extLst>
              <a:ext uri="{FF2B5EF4-FFF2-40B4-BE49-F238E27FC236}">
                <a16:creationId xmlns:a16="http://schemas.microsoft.com/office/drawing/2014/main" id="{5748EBCB-BB6F-4A6A-8B20-778AAB1599AB}"/>
              </a:ext>
            </a:extLst>
          </p:cNvPr>
          <p:cNvSpPr txBox="1">
            <a:spLocks/>
          </p:cNvSpPr>
          <p:nvPr/>
        </p:nvSpPr>
        <p:spPr>
          <a:xfrm>
            <a:off x="1" y="0"/>
            <a:ext cx="1099226" cy="389106"/>
          </a:xfrm>
          <a:prstGeom prst="rect">
            <a:avLst/>
          </a:prstGeom>
          <a:solidFill>
            <a:schemeClr val="accent6">
              <a:lumMod val="75000"/>
            </a:schemeClr>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a-ES" sz="1900" dirty="0">
                <a:solidFill>
                  <a:schemeClr val="bg1"/>
                </a:solidFill>
                <a:latin typeface="Helvetica LT Light" panose="02000403040000020004" pitchFamily="2" charset="0"/>
              </a:rPr>
              <a:t>FINET</a:t>
            </a:r>
            <a:r>
              <a:rPr lang="ca-ES" sz="2000" dirty="0">
                <a:solidFill>
                  <a:schemeClr val="bg1"/>
                </a:solidFill>
                <a:latin typeface="Helvetica LT Light" panose="02000403040000020004" pitchFamily="2" charset="0"/>
              </a:rPr>
              <a:t> </a:t>
            </a:r>
          </a:p>
        </p:txBody>
      </p:sp>
      <p:sp>
        <p:nvSpPr>
          <p:cNvPr id="14" name="Títol 1">
            <a:extLst>
              <a:ext uri="{FF2B5EF4-FFF2-40B4-BE49-F238E27FC236}">
                <a16:creationId xmlns:a16="http://schemas.microsoft.com/office/drawing/2014/main" id="{D405388A-C8E5-4511-84FC-C2FA22246E88}"/>
              </a:ext>
            </a:extLst>
          </p:cNvPr>
          <p:cNvSpPr txBox="1">
            <a:spLocks/>
          </p:cNvSpPr>
          <p:nvPr/>
        </p:nvSpPr>
        <p:spPr>
          <a:xfrm>
            <a:off x="3443592" y="0"/>
            <a:ext cx="8748408" cy="389106"/>
          </a:xfrm>
          <a:prstGeom prst="rect">
            <a:avLst/>
          </a:prstGeom>
          <a:solidFill>
            <a:schemeClr val="bg1"/>
          </a:solidFill>
          <a:ln>
            <a:solidFill>
              <a:schemeClr val="tx1"/>
            </a:solidFill>
          </a:ln>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i="1" dirty="0">
                <a:latin typeface="Helvetica LT Light" panose="02000403040000020004" pitchFamily="2" charset="0"/>
              </a:rPr>
              <a:t>Some information about the frequency of visits to ski resorts in recent seasons.</a:t>
            </a:r>
            <a:endParaRPr lang="en-GB" sz="2800" i="1" dirty="0">
              <a:latin typeface="Helvetica LT Light" panose="02000403040000020004" pitchFamily="2" charset="0"/>
            </a:endParaRPr>
          </a:p>
        </p:txBody>
      </p:sp>
      <p:pic>
        <p:nvPicPr>
          <p:cNvPr id="8" name="Imatge 7">
            <a:extLst>
              <a:ext uri="{FF2B5EF4-FFF2-40B4-BE49-F238E27FC236}">
                <a16:creationId xmlns:a16="http://schemas.microsoft.com/office/drawing/2014/main" id="{3D3CB392-C2BA-4D84-AD1D-F11F2134735C}"/>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0" y="10034"/>
            <a:ext cx="1098000" cy="381600"/>
          </a:xfrm>
          <a:prstGeom prst="rect">
            <a:avLst/>
          </a:prstGeom>
          <a:ln>
            <a:solidFill>
              <a:schemeClr val="tx1"/>
            </a:solidFill>
          </a:ln>
        </p:spPr>
      </p:pic>
      <p:pic>
        <p:nvPicPr>
          <p:cNvPr id="2" name="Imatge 1">
            <a:extLst>
              <a:ext uri="{FF2B5EF4-FFF2-40B4-BE49-F238E27FC236}">
                <a16:creationId xmlns:a16="http://schemas.microsoft.com/office/drawing/2014/main" id="{D4853694-9B65-40F9-BC2A-193EDE94F701}"/>
              </a:ext>
            </a:extLst>
          </p:cNvPr>
          <p:cNvPicPr>
            <a:picLocks noChangeAspect="1"/>
          </p:cNvPicPr>
          <p:nvPr/>
        </p:nvPicPr>
        <p:blipFill>
          <a:blip r:embed="rId4"/>
          <a:stretch>
            <a:fillRect/>
          </a:stretch>
        </p:blipFill>
        <p:spPr>
          <a:xfrm>
            <a:off x="750447" y="1557675"/>
            <a:ext cx="8969553" cy="4738953"/>
          </a:xfrm>
          <a:prstGeom prst="rect">
            <a:avLst/>
          </a:prstGeom>
        </p:spPr>
      </p:pic>
    </p:spTree>
    <p:extLst>
      <p:ext uri="{BB962C8B-B14F-4D97-AF65-F5344CB8AC3E}">
        <p14:creationId xmlns:p14="http://schemas.microsoft.com/office/powerpoint/2010/main" val="3286642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tge 3">
            <a:extLst>
              <a:ext uri="{FF2B5EF4-FFF2-40B4-BE49-F238E27FC236}">
                <a16:creationId xmlns:a16="http://schemas.microsoft.com/office/drawing/2014/main" id="{F1BEF1A2-F8A3-4080-A524-4DD575869B62}"/>
              </a:ext>
            </a:extLst>
          </p:cNvPr>
          <p:cNvPicPr>
            <a:picLocks/>
          </p:cNvPicPr>
          <p:nvPr/>
        </p:nvPicPr>
        <p:blipFill>
          <a:blip r:embed="rId3"/>
          <a:stretch>
            <a:fillRect/>
          </a:stretch>
        </p:blipFill>
        <p:spPr>
          <a:xfrm>
            <a:off x="720000" y="1516035"/>
            <a:ext cx="9000000" cy="4980746"/>
          </a:xfrm>
          <a:prstGeom prst="rect">
            <a:avLst/>
          </a:prstGeom>
        </p:spPr>
      </p:pic>
      <p:sp>
        <p:nvSpPr>
          <p:cNvPr id="15" name="Títol 1">
            <a:extLst>
              <a:ext uri="{FF2B5EF4-FFF2-40B4-BE49-F238E27FC236}">
                <a16:creationId xmlns:a16="http://schemas.microsoft.com/office/drawing/2014/main" id="{B1E03378-9CC9-4F8E-9DCA-95AE3C751A10}"/>
              </a:ext>
            </a:extLst>
          </p:cNvPr>
          <p:cNvSpPr txBox="1">
            <a:spLocks/>
          </p:cNvSpPr>
          <p:nvPr/>
        </p:nvSpPr>
        <p:spPr>
          <a:xfrm>
            <a:off x="750447" y="823609"/>
            <a:ext cx="1965701" cy="440987"/>
          </a:xfrm>
          <a:prstGeom prst="rect">
            <a:avLst/>
          </a:prstGeom>
          <a:solidFill>
            <a:schemeClr val="accent6">
              <a:lumMod val="20000"/>
              <a:lumOff val="80000"/>
            </a:schemeClr>
          </a:solidFill>
          <a:ln>
            <a:solidFill>
              <a:schemeClr val="tx1"/>
            </a:solidFill>
          </a:ln>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a-ES" sz="3200" dirty="0">
                <a:latin typeface="Helvetica LT Light" panose="02000403040000020004" pitchFamily="2" charset="0"/>
              </a:rPr>
              <a:t>All countries</a:t>
            </a:r>
          </a:p>
        </p:txBody>
      </p:sp>
      <p:sp>
        <p:nvSpPr>
          <p:cNvPr id="9" name="Títol 1">
            <a:extLst>
              <a:ext uri="{FF2B5EF4-FFF2-40B4-BE49-F238E27FC236}">
                <a16:creationId xmlns:a16="http://schemas.microsoft.com/office/drawing/2014/main" id="{A99AD795-D99D-4786-88DC-76E55241F652}"/>
              </a:ext>
            </a:extLst>
          </p:cNvPr>
          <p:cNvSpPr txBox="1">
            <a:spLocks/>
          </p:cNvSpPr>
          <p:nvPr/>
        </p:nvSpPr>
        <p:spPr>
          <a:xfrm>
            <a:off x="1099227" y="0"/>
            <a:ext cx="2344364"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900">
                <a:latin typeface="Helvetica LT Light" panose="02000403040000020004" pitchFamily="2" charset="0"/>
              </a:rPr>
              <a:t>Members Statistics </a:t>
            </a:r>
          </a:p>
        </p:txBody>
      </p:sp>
      <p:sp>
        <p:nvSpPr>
          <p:cNvPr id="11" name="Títol 1">
            <a:extLst>
              <a:ext uri="{FF2B5EF4-FFF2-40B4-BE49-F238E27FC236}">
                <a16:creationId xmlns:a16="http://schemas.microsoft.com/office/drawing/2014/main" id="{B4A2A4BE-4E23-42EB-9118-DC5D6361E636}"/>
              </a:ext>
            </a:extLst>
          </p:cNvPr>
          <p:cNvSpPr txBox="1">
            <a:spLocks/>
          </p:cNvSpPr>
          <p:nvPr/>
        </p:nvSpPr>
        <p:spPr>
          <a:xfrm>
            <a:off x="3443592" y="0"/>
            <a:ext cx="8748408" cy="389106"/>
          </a:xfrm>
          <a:prstGeom prst="rect">
            <a:avLst/>
          </a:prstGeom>
          <a:solidFill>
            <a:schemeClr val="bg1"/>
          </a:solidFill>
          <a:ln>
            <a:solidFill>
              <a:schemeClr val="tx1"/>
            </a:solidFill>
          </a:ln>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i="1">
                <a:latin typeface="Helvetica LT Light" panose="02000403040000020004" pitchFamily="2" charset="0"/>
              </a:rPr>
              <a:t>Some information about the frequency of visits to ski resorts in recent seasons.</a:t>
            </a:r>
            <a:endParaRPr lang="en-GB" sz="2800" i="1">
              <a:latin typeface="Helvetica LT Light" panose="02000403040000020004" pitchFamily="2" charset="0"/>
            </a:endParaRPr>
          </a:p>
        </p:txBody>
      </p:sp>
      <p:pic>
        <p:nvPicPr>
          <p:cNvPr id="12" name="Imatge 11">
            <a:extLst>
              <a:ext uri="{FF2B5EF4-FFF2-40B4-BE49-F238E27FC236}">
                <a16:creationId xmlns:a16="http://schemas.microsoft.com/office/drawing/2014/main" id="{1303AA0A-B22F-4E5F-B765-ED24BE31726A}"/>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0" y="10034"/>
            <a:ext cx="1098000" cy="381600"/>
          </a:xfrm>
          <a:prstGeom prst="rect">
            <a:avLst/>
          </a:prstGeom>
          <a:ln>
            <a:solidFill>
              <a:schemeClr val="tx1"/>
            </a:solidFill>
          </a:ln>
        </p:spPr>
      </p:pic>
      <p:sp>
        <p:nvSpPr>
          <p:cNvPr id="8" name="Títol 1">
            <a:extLst>
              <a:ext uri="{FF2B5EF4-FFF2-40B4-BE49-F238E27FC236}">
                <a16:creationId xmlns:a16="http://schemas.microsoft.com/office/drawing/2014/main" id="{C254A7CD-70A1-48AD-B500-246BC0F95EE0}"/>
              </a:ext>
            </a:extLst>
          </p:cNvPr>
          <p:cNvSpPr txBox="1">
            <a:spLocks/>
          </p:cNvSpPr>
          <p:nvPr/>
        </p:nvSpPr>
        <p:spPr>
          <a:xfrm>
            <a:off x="2723744" y="823609"/>
            <a:ext cx="6996256" cy="440987"/>
          </a:xfrm>
          <a:prstGeom prst="rect">
            <a:avLst/>
          </a:prstGeom>
          <a:solidFill>
            <a:schemeClr val="bg1"/>
          </a:solidFill>
          <a:ln>
            <a:solidFill>
              <a:schemeClr val="tx1"/>
            </a:solidFill>
          </a:ln>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dirty="0">
                <a:latin typeface="Helvetica LT Light" panose="02000403040000020004" pitchFamily="2" charset="0"/>
              </a:rPr>
              <a:t>Skier-days evolution. From 2005-2006 to 2017-2018</a:t>
            </a:r>
          </a:p>
        </p:txBody>
      </p:sp>
    </p:spTree>
    <p:extLst>
      <p:ext uri="{BB962C8B-B14F-4D97-AF65-F5344CB8AC3E}">
        <p14:creationId xmlns:p14="http://schemas.microsoft.com/office/powerpoint/2010/main" val="33356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ol 1">
            <a:extLst>
              <a:ext uri="{FF2B5EF4-FFF2-40B4-BE49-F238E27FC236}">
                <a16:creationId xmlns:a16="http://schemas.microsoft.com/office/drawing/2014/main" id="{3C13899F-1D04-4C89-B190-38ACD5B1FA19}"/>
              </a:ext>
            </a:extLst>
          </p:cNvPr>
          <p:cNvSpPr txBox="1">
            <a:spLocks/>
          </p:cNvSpPr>
          <p:nvPr/>
        </p:nvSpPr>
        <p:spPr>
          <a:xfrm>
            <a:off x="2723743" y="823609"/>
            <a:ext cx="7810327" cy="440987"/>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latin typeface="Helvetica LT Light" panose="02000403040000020004" pitchFamily="2" charset="0"/>
              </a:rPr>
              <a:t>Differences from the average </a:t>
            </a:r>
            <a:r>
              <a:rPr lang="en-US" sz="1800" i="1" dirty="0">
                <a:latin typeface="Helvetica LT Light" panose="02000403040000020004" pitchFamily="2" charset="0"/>
              </a:rPr>
              <a:t>(192,34 M skier-days)</a:t>
            </a:r>
            <a:endParaRPr lang="en-GB" sz="2400" i="1" dirty="0">
              <a:latin typeface="Helvetica LT Light" panose="02000403040000020004" pitchFamily="2" charset="0"/>
            </a:endParaRPr>
          </a:p>
        </p:txBody>
      </p:sp>
      <p:sp>
        <p:nvSpPr>
          <p:cNvPr id="15" name="Títol 1">
            <a:extLst>
              <a:ext uri="{FF2B5EF4-FFF2-40B4-BE49-F238E27FC236}">
                <a16:creationId xmlns:a16="http://schemas.microsoft.com/office/drawing/2014/main" id="{B1E03378-9CC9-4F8E-9DCA-95AE3C751A10}"/>
              </a:ext>
            </a:extLst>
          </p:cNvPr>
          <p:cNvSpPr txBox="1">
            <a:spLocks/>
          </p:cNvSpPr>
          <p:nvPr/>
        </p:nvSpPr>
        <p:spPr>
          <a:xfrm>
            <a:off x="750447" y="823609"/>
            <a:ext cx="1965701" cy="440987"/>
          </a:xfrm>
          <a:prstGeom prst="rect">
            <a:avLst/>
          </a:prstGeom>
          <a:solidFill>
            <a:schemeClr val="accent6">
              <a:lumMod val="20000"/>
              <a:lumOff val="80000"/>
            </a:schemeClr>
          </a:solidFill>
          <a:ln>
            <a:solidFill>
              <a:schemeClr val="tx1"/>
            </a:solidFill>
          </a:ln>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a-ES" sz="3200" dirty="0">
                <a:latin typeface="Helvetica LT Light" panose="02000403040000020004" pitchFamily="2" charset="0"/>
              </a:rPr>
              <a:t>All countries</a:t>
            </a:r>
          </a:p>
        </p:txBody>
      </p:sp>
      <p:sp>
        <p:nvSpPr>
          <p:cNvPr id="9" name="Títol 1">
            <a:extLst>
              <a:ext uri="{FF2B5EF4-FFF2-40B4-BE49-F238E27FC236}">
                <a16:creationId xmlns:a16="http://schemas.microsoft.com/office/drawing/2014/main" id="{A99AD795-D99D-4786-88DC-76E55241F652}"/>
              </a:ext>
            </a:extLst>
          </p:cNvPr>
          <p:cNvSpPr txBox="1">
            <a:spLocks/>
          </p:cNvSpPr>
          <p:nvPr/>
        </p:nvSpPr>
        <p:spPr>
          <a:xfrm>
            <a:off x="1099227" y="0"/>
            <a:ext cx="2344364"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900">
                <a:latin typeface="Helvetica LT Light" panose="02000403040000020004" pitchFamily="2" charset="0"/>
              </a:rPr>
              <a:t>Members Statistics </a:t>
            </a:r>
          </a:p>
        </p:txBody>
      </p:sp>
      <p:sp>
        <p:nvSpPr>
          <p:cNvPr id="11" name="Títol 1">
            <a:extLst>
              <a:ext uri="{FF2B5EF4-FFF2-40B4-BE49-F238E27FC236}">
                <a16:creationId xmlns:a16="http://schemas.microsoft.com/office/drawing/2014/main" id="{B4A2A4BE-4E23-42EB-9118-DC5D6361E636}"/>
              </a:ext>
            </a:extLst>
          </p:cNvPr>
          <p:cNvSpPr txBox="1">
            <a:spLocks/>
          </p:cNvSpPr>
          <p:nvPr/>
        </p:nvSpPr>
        <p:spPr>
          <a:xfrm>
            <a:off x="3443592" y="0"/>
            <a:ext cx="8748408" cy="389106"/>
          </a:xfrm>
          <a:prstGeom prst="rect">
            <a:avLst/>
          </a:prstGeom>
          <a:solidFill>
            <a:schemeClr val="bg1"/>
          </a:solidFill>
          <a:ln>
            <a:solidFill>
              <a:schemeClr val="tx1"/>
            </a:solidFill>
          </a:ln>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i="1">
                <a:latin typeface="Helvetica LT Light" panose="02000403040000020004" pitchFamily="2" charset="0"/>
              </a:rPr>
              <a:t>Some information about the frequency of visits to ski resorts in recent seasons.</a:t>
            </a:r>
            <a:endParaRPr lang="en-GB" sz="2800" i="1">
              <a:latin typeface="Helvetica LT Light" panose="02000403040000020004" pitchFamily="2" charset="0"/>
            </a:endParaRPr>
          </a:p>
        </p:txBody>
      </p:sp>
      <p:pic>
        <p:nvPicPr>
          <p:cNvPr id="12" name="Imatge 11">
            <a:extLst>
              <a:ext uri="{FF2B5EF4-FFF2-40B4-BE49-F238E27FC236}">
                <a16:creationId xmlns:a16="http://schemas.microsoft.com/office/drawing/2014/main" id="{1303AA0A-B22F-4E5F-B765-ED24BE31726A}"/>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0" y="10034"/>
            <a:ext cx="1098000" cy="381600"/>
          </a:xfrm>
          <a:prstGeom prst="rect">
            <a:avLst/>
          </a:prstGeom>
          <a:ln>
            <a:solidFill>
              <a:schemeClr val="tx1"/>
            </a:solidFill>
          </a:ln>
        </p:spPr>
      </p:pic>
      <p:pic>
        <p:nvPicPr>
          <p:cNvPr id="2" name="Imatge 1">
            <a:extLst>
              <a:ext uri="{FF2B5EF4-FFF2-40B4-BE49-F238E27FC236}">
                <a16:creationId xmlns:a16="http://schemas.microsoft.com/office/drawing/2014/main" id="{4BFCA2F2-423C-4BC7-82C7-26A8114C95DC}"/>
              </a:ext>
            </a:extLst>
          </p:cNvPr>
          <p:cNvPicPr>
            <a:picLocks noChangeAspect="1"/>
          </p:cNvPicPr>
          <p:nvPr/>
        </p:nvPicPr>
        <p:blipFill>
          <a:blip r:embed="rId4"/>
          <a:stretch>
            <a:fillRect/>
          </a:stretch>
        </p:blipFill>
        <p:spPr>
          <a:xfrm>
            <a:off x="750447" y="1441155"/>
            <a:ext cx="9783624" cy="4826481"/>
          </a:xfrm>
          <a:prstGeom prst="rect">
            <a:avLst/>
          </a:prstGeom>
        </p:spPr>
      </p:pic>
    </p:spTree>
    <p:extLst>
      <p:ext uri="{BB962C8B-B14F-4D97-AF65-F5344CB8AC3E}">
        <p14:creationId xmlns:p14="http://schemas.microsoft.com/office/powerpoint/2010/main" val="584685088"/>
      </p:ext>
    </p:extLst>
  </p:cSld>
  <p:clrMapOvr>
    <a:masterClrMapping/>
  </p:clrMapOvr>
</p:sld>
</file>

<file path=ppt/theme/theme1.xml><?xml version="1.0" encoding="utf-8"?>
<a:theme xmlns:a="http://schemas.openxmlformats.org/drawingml/2006/main" name="Tema de l'Office">
  <a:themeElements>
    <a:clrScheme name="Ofici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ci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ici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l'Office">
  <a:themeElements>
    <a:clrScheme name="Ofici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ci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ici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2139</Words>
  <Application>Microsoft Macintosh PowerPoint</Application>
  <PresentationFormat>Breitbild</PresentationFormat>
  <Paragraphs>254</Paragraphs>
  <Slides>27</Slides>
  <Notes>27</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27</vt:i4>
      </vt:variant>
    </vt:vector>
  </HeadingPairs>
  <TitlesOfParts>
    <vt:vector size="34" baseType="lpstr">
      <vt:lpstr>Arial</vt:lpstr>
      <vt:lpstr>Calibri</vt:lpstr>
      <vt:lpstr>Calibri Light</vt:lpstr>
      <vt:lpstr>Helvetica LT Light</vt:lpstr>
      <vt:lpstr>Times New Roman</vt:lpstr>
      <vt:lpstr>Tema de l'Office</vt:lpstr>
      <vt:lpstr>MSPhotoEd.3</vt:lpstr>
      <vt:lpstr>European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 del PowerPoint</dc:title>
  <dc:creator>Quim Alsina</dc:creator>
  <cp:lastModifiedBy>Praxis Mediamacs</cp:lastModifiedBy>
  <cp:revision>148</cp:revision>
  <cp:lastPrinted>2019-05-08T17:31:59Z</cp:lastPrinted>
  <dcterms:created xsi:type="dcterms:W3CDTF">2019-04-27T07:19:12Z</dcterms:created>
  <dcterms:modified xsi:type="dcterms:W3CDTF">2023-12-14T10:50:43Z</dcterms:modified>
</cp:coreProperties>
</file>