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84" r:id="rId2"/>
    <p:sldId id="340" r:id="rId3"/>
    <p:sldId id="265" r:id="rId4"/>
    <p:sldId id="338" r:id="rId5"/>
    <p:sldId id="341" r:id="rId6"/>
    <p:sldId id="266" r:id="rId7"/>
    <p:sldId id="267" r:id="rId8"/>
    <p:sldId id="270" r:id="rId9"/>
    <p:sldId id="337" r:id="rId10"/>
    <p:sldId id="310" r:id="rId11"/>
    <p:sldId id="271" r:id="rId12"/>
    <p:sldId id="325" r:id="rId13"/>
    <p:sldId id="326" r:id="rId14"/>
    <p:sldId id="327" r:id="rId15"/>
    <p:sldId id="328" r:id="rId16"/>
    <p:sldId id="300" r:id="rId17"/>
    <p:sldId id="334" r:id="rId18"/>
    <p:sldId id="335" r:id="rId19"/>
    <p:sldId id="333" r:id="rId20"/>
    <p:sldId id="339" r:id="rId21"/>
    <p:sldId id="346" r:id="rId22"/>
    <p:sldId id="342" r:id="rId23"/>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8102E"/>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 amb tema 1 - èmfasi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Estil mitjà 1 - èmfasi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autoAdjust="0"/>
  </p:normalViewPr>
  <p:slideViewPr>
    <p:cSldViewPr>
      <p:cViewPr varScale="1">
        <p:scale>
          <a:sx n="128" d="100"/>
          <a:sy n="128" d="100"/>
        </p:scale>
        <p:origin x="480" y="17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7" d="100"/>
          <a:sy n="47" d="100"/>
        </p:scale>
        <p:origin x="-2778"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boschj:Desktop:Gr&#224;fics%20comparatius%20FG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jboschj:Desktop:Gr&#224;fics%20comparatius%20FGC.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jboschj:Desktop:Gr&#224;fics%20comparatius%20FGC.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jboschj:Desktop:Gr&#224;fics%20comparatius%20FG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'Totals 1'!$A$16</c:f>
              <c:strCache>
                <c:ptCount val="1"/>
                <c:pt idx="0">
                  <c:v>Directe</c:v>
                </c:pt>
              </c:strCache>
            </c:strRef>
          </c:tx>
          <c:invertIfNegative val="0"/>
          <c:cat>
            <c:strRef>
              <c:f>'Totals 1'!$B$15:$E$15</c:f>
              <c:strCache>
                <c:ptCount val="4"/>
                <c:pt idx="0">
                  <c:v>La Molina</c:v>
                </c:pt>
                <c:pt idx="1">
                  <c:v>Vall de Núria</c:v>
                </c:pt>
                <c:pt idx="2">
                  <c:v>Pallars</c:v>
                </c:pt>
                <c:pt idx="3">
                  <c:v>Vallter 2000</c:v>
                </c:pt>
              </c:strCache>
            </c:strRef>
          </c:cat>
          <c:val>
            <c:numRef>
              <c:f>'Totals 1'!$B$16:$E$16</c:f>
              <c:numCache>
                <c:formatCode>#,##0</c:formatCode>
                <c:ptCount val="4"/>
                <c:pt idx="0">
                  <c:v>36317426</c:v>
                </c:pt>
                <c:pt idx="1">
                  <c:v>30002502</c:v>
                </c:pt>
                <c:pt idx="2">
                  <c:v>29624301</c:v>
                </c:pt>
                <c:pt idx="3">
                  <c:v>4323452</c:v>
                </c:pt>
              </c:numCache>
            </c:numRef>
          </c:val>
          <c:extLst>
            <c:ext xmlns:c16="http://schemas.microsoft.com/office/drawing/2014/chart" uri="{C3380CC4-5D6E-409C-BE32-E72D297353CC}">
              <c16:uniqueId val="{00000000-98CC-4F7A-91F3-D89AFA32073F}"/>
            </c:ext>
          </c:extLst>
        </c:ser>
        <c:ser>
          <c:idx val="1"/>
          <c:order val="1"/>
          <c:tx>
            <c:strRef>
              <c:f>'Totals 1'!$A$17</c:f>
              <c:strCache>
                <c:ptCount val="1"/>
                <c:pt idx="0">
                  <c:v>Indirecte</c:v>
                </c:pt>
              </c:strCache>
            </c:strRef>
          </c:tx>
          <c:invertIfNegative val="0"/>
          <c:cat>
            <c:strRef>
              <c:f>'Totals 1'!$B$15:$E$15</c:f>
              <c:strCache>
                <c:ptCount val="4"/>
                <c:pt idx="0">
                  <c:v>La Molina</c:v>
                </c:pt>
                <c:pt idx="1">
                  <c:v>Vall de Núria</c:v>
                </c:pt>
                <c:pt idx="2">
                  <c:v>Pallars</c:v>
                </c:pt>
                <c:pt idx="3">
                  <c:v>Vallter 2000</c:v>
                </c:pt>
              </c:strCache>
            </c:strRef>
          </c:cat>
          <c:val>
            <c:numRef>
              <c:f>'Totals 1'!$B$17:$E$17</c:f>
              <c:numCache>
                <c:formatCode>#,##0</c:formatCode>
                <c:ptCount val="4"/>
                <c:pt idx="0">
                  <c:v>17088840</c:v>
                </c:pt>
                <c:pt idx="1">
                  <c:v>14567488</c:v>
                </c:pt>
                <c:pt idx="2">
                  <c:v>14617113</c:v>
                </c:pt>
                <c:pt idx="3">
                  <c:v>2120391</c:v>
                </c:pt>
              </c:numCache>
            </c:numRef>
          </c:val>
          <c:extLst>
            <c:ext xmlns:c16="http://schemas.microsoft.com/office/drawing/2014/chart" uri="{C3380CC4-5D6E-409C-BE32-E72D297353CC}">
              <c16:uniqueId val="{00000001-98CC-4F7A-91F3-D89AFA32073F}"/>
            </c:ext>
          </c:extLst>
        </c:ser>
        <c:ser>
          <c:idx val="2"/>
          <c:order val="2"/>
          <c:tx>
            <c:strRef>
              <c:f>'Totals 1'!$A$18</c:f>
              <c:strCache>
                <c:ptCount val="1"/>
                <c:pt idx="0">
                  <c:v>Induït</c:v>
                </c:pt>
              </c:strCache>
            </c:strRef>
          </c:tx>
          <c:invertIfNegative val="0"/>
          <c:cat>
            <c:strRef>
              <c:f>'Totals 1'!$B$15:$E$15</c:f>
              <c:strCache>
                <c:ptCount val="4"/>
                <c:pt idx="0">
                  <c:v>La Molina</c:v>
                </c:pt>
                <c:pt idx="1">
                  <c:v>Vall de Núria</c:v>
                </c:pt>
                <c:pt idx="2">
                  <c:v>Pallars</c:v>
                </c:pt>
                <c:pt idx="3">
                  <c:v>Vallter 2000</c:v>
                </c:pt>
              </c:strCache>
            </c:strRef>
          </c:cat>
          <c:val>
            <c:numRef>
              <c:f>'Totals 1'!$B$18:$E$18</c:f>
              <c:numCache>
                <c:formatCode>#,##0</c:formatCode>
                <c:ptCount val="4"/>
                <c:pt idx="0">
                  <c:v>26573078</c:v>
                </c:pt>
                <c:pt idx="1">
                  <c:v>24144972</c:v>
                </c:pt>
                <c:pt idx="2">
                  <c:v>20204025</c:v>
                </c:pt>
                <c:pt idx="3">
                  <c:v>3317071</c:v>
                </c:pt>
              </c:numCache>
            </c:numRef>
          </c:val>
          <c:extLst>
            <c:ext xmlns:c16="http://schemas.microsoft.com/office/drawing/2014/chart" uri="{C3380CC4-5D6E-409C-BE32-E72D297353CC}">
              <c16:uniqueId val="{00000002-98CC-4F7A-91F3-D89AFA32073F}"/>
            </c:ext>
          </c:extLst>
        </c:ser>
        <c:dLbls>
          <c:showLegendKey val="0"/>
          <c:showVal val="0"/>
          <c:showCatName val="0"/>
          <c:showSerName val="0"/>
          <c:showPercent val="0"/>
          <c:showBubbleSize val="0"/>
        </c:dLbls>
        <c:gapWidth val="150"/>
        <c:overlap val="100"/>
        <c:axId val="101017472"/>
        <c:axId val="101019008"/>
      </c:barChart>
      <c:catAx>
        <c:axId val="101017472"/>
        <c:scaling>
          <c:orientation val="minMax"/>
        </c:scaling>
        <c:delete val="0"/>
        <c:axPos val="b"/>
        <c:numFmt formatCode="General" sourceLinked="0"/>
        <c:majorTickMark val="out"/>
        <c:minorTickMark val="none"/>
        <c:tickLblPos val="nextTo"/>
        <c:txPr>
          <a:bodyPr/>
          <a:lstStyle/>
          <a:p>
            <a:pPr>
              <a:defRPr sz="1200"/>
            </a:pPr>
            <a:endParaRPr lang="de-IT"/>
          </a:p>
        </c:txPr>
        <c:crossAx val="101019008"/>
        <c:crosses val="autoZero"/>
        <c:auto val="1"/>
        <c:lblAlgn val="ctr"/>
        <c:lblOffset val="100"/>
        <c:noMultiLvlLbl val="0"/>
      </c:catAx>
      <c:valAx>
        <c:axId val="101019008"/>
        <c:scaling>
          <c:orientation val="minMax"/>
          <c:max val="80000000"/>
        </c:scaling>
        <c:delete val="0"/>
        <c:axPos val="l"/>
        <c:majorGridlines/>
        <c:numFmt formatCode="#,##0" sourceLinked="1"/>
        <c:majorTickMark val="out"/>
        <c:minorTickMark val="none"/>
        <c:tickLblPos val="nextTo"/>
        <c:txPr>
          <a:bodyPr/>
          <a:lstStyle/>
          <a:p>
            <a:pPr>
              <a:defRPr sz="1200"/>
            </a:pPr>
            <a:endParaRPr lang="de-IT"/>
          </a:p>
        </c:txPr>
        <c:crossAx val="101017472"/>
        <c:crosses val="autoZero"/>
        <c:crossBetween val="between"/>
      </c:valAx>
    </c:plotArea>
    <c:legend>
      <c:legendPos val="r"/>
      <c:overlay val="0"/>
      <c:txPr>
        <a:bodyPr/>
        <a:lstStyle/>
        <a:p>
          <a:pPr>
            <a:defRPr sz="1200"/>
          </a:pPr>
          <a:endParaRPr lang="de-IT"/>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'Totals 1'!$A$37</c:f>
              <c:strCache>
                <c:ptCount val="1"/>
                <c:pt idx="0">
                  <c:v>Directe</c:v>
                </c:pt>
              </c:strCache>
            </c:strRef>
          </c:tx>
          <c:invertIfNegative val="0"/>
          <c:cat>
            <c:strRef>
              <c:f>'Totals 1'!$B$36:$E$36</c:f>
              <c:strCache>
                <c:ptCount val="4"/>
                <c:pt idx="0">
                  <c:v>La Molina</c:v>
                </c:pt>
                <c:pt idx="1">
                  <c:v>Vall de Núria</c:v>
                </c:pt>
                <c:pt idx="2">
                  <c:v>Pallars</c:v>
                </c:pt>
                <c:pt idx="3">
                  <c:v>Vallter 2000</c:v>
                </c:pt>
              </c:strCache>
            </c:strRef>
          </c:cat>
          <c:val>
            <c:numRef>
              <c:f>'Totals 1'!$B$37:$E$37</c:f>
              <c:numCache>
                <c:formatCode>#,##0</c:formatCode>
                <c:ptCount val="4"/>
                <c:pt idx="0">
                  <c:v>19905523</c:v>
                </c:pt>
                <c:pt idx="1">
                  <c:v>16205961</c:v>
                </c:pt>
                <c:pt idx="2">
                  <c:v>16514539</c:v>
                </c:pt>
                <c:pt idx="3">
                  <c:v>2417225</c:v>
                </c:pt>
              </c:numCache>
            </c:numRef>
          </c:val>
          <c:extLst>
            <c:ext xmlns:c16="http://schemas.microsoft.com/office/drawing/2014/chart" uri="{C3380CC4-5D6E-409C-BE32-E72D297353CC}">
              <c16:uniqueId val="{00000000-209C-4409-B008-2CC603F0FC0B}"/>
            </c:ext>
          </c:extLst>
        </c:ser>
        <c:ser>
          <c:idx val="1"/>
          <c:order val="1"/>
          <c:tx>
            <c:strRef>
              <c:f>'Totals 1'!$A$38</c:f>
              <c:strCache>
                <c:ptCount val="1"/>
                <c:pt idx="0">
                  <c:v>Indirecte</c:v>
                </c:pt>
              </c:strCache>
            </c:strRef>
          </c:tx>
          <c:invertIfNegative val="0"/>
          <c:cat>
            <c:strRef>
              <c:f>'Totals 1'!$B$36:$E$36</c:f>
              <c:strCache>
                <c:ptCount val="4"/>
                <c:pt idx="0">
                  <c:v>La Molina</c:v>
                </c:pt>
                <c:pt idx="1">
                  <c:v>Vall de Núria</c:v>
                </c:pt>
                <c:pt idx="2">
                  <c:v>Pallars</c:v>
                </c:pt>
                <c:pt idx="3">
                  <c:v>Vallter 2000</c:v>
                </c:pt>
              </c:strCache>
            </c:strRef>
          </c:cat>
          <c:val>
            <c:numRef>
              <c:f>'Totals 1'!$B$38:$E$38</c:f>
              <c:numCache>
                <c:formatCode>#,##0</c:formatCode>
                <c:ptCount val="4"/>
                <c:pt idx="0">
                  <c:v>8718946</c:v>
                </c:pt>
                <c:pt idx="1">
                  <c:v>7367449</c:v>
                </c:pt>
                <c:pt idx="2">
                  <c:v>7257359</c:v>
                </c:pt>
                <c:pt idx="3">
                  <c:v>1057101</c:v>
                </c:pt>
              </c:numCache>
            </c:numRef>
          </c:val>
          <c:extLst>
            <c:ext xmlns:c16="http://schemas.microsoft.com/office/drawing/2014/chart" uri="{C3380CC4-5D6E-409C-BE32-E72D297353CC}">
              <c16:uniqueId val="{00000001-209C-4409-B008-2CC603F0FC0B}"/>
            </c:ext>
          </c:extLst>
        </c:ser>
        <c:ser>
          <c:idx val="2"/>
          <c:order val="2"/>
          <c:tx>
            <c:strRef>
              <c:f>'Totals 1'!$A$39</c:f>
              <c:strCache>
                <c:ptCount val="1"/>
                <c:pt idx="0">
                  <c:v>Induït</c:v>
                </c:pt>
              </c:strCache>
            </c:strRef>
          </c:tx>
          <c:invertIfNegative val="0"/>
          <c:cat>
            <c:strRef>
              <c:f>'Totals 1'!$B$36:$E$36</c:f>
              <c:strCache>
                <c:ptCount val="4"/>
                <c:pt idx="0">
                  <c:v>La Molina</c:v>
                </c:pt>
                <c:pt idx="1">
                  <c:v>Vall de Núria</c:v>
                </c:pt>
                <c:pt idx="2">
                  <c:v>Pallars</c:v>
                </c:pt>
                <c:pt idx="3">
                  <c:v>Vallter 2000</c:v>
                </c:pt>
              </c:strCache>
            </c:strRef>
          </c:cat>
          <c:val>
            <c:numRef>
              <c:f>'Totals 1'!$B$39:$E$39</c:f>
              <c:numCache>
                <c:formatCode>#,##0</c:formatCode>
                <c:ptCount val="4"/>
                <c:pt idx="0">
                  <c:v>14764538</c:v>
                </c:pt>
                <c:pt idx="1">
                  <c:v>13415433</c:v>
                </c:pt>
                <c:pt idx="2">
                  <c:v>11704834</c:v>
                </c:pt>
                <c:pt idx="3">
                  <c:v>1921685</c:v>
                </c:pt>
              </c:numCache>
            </c:numRef>
          </c:val>
          <c:extLst>
            <c:ext xmlns:c16="http://schemas.microsoft.com/office/drawing/2014/chart" uri="{C3380CC4-5D6E-409C-BE32-E72D297353CC}">
              <c16:uniqueId val="{00000002-209C-4409-B008-2CC603F0FC0B}"/>
            </c:ext>
          </c:extLst>
        </c:ser>
        <c:dLbls>
          <c:showLegendKey val="0"/>
          <c:showVal val="0"/>
          <c:showCatName val="0"/>
          <c:showSerName val="0"/>
          <c:showPercent val="0"/>
          <c:showBubbleSize val="0"/>
        </c:dLbls>
        <c:gapWidth val="150"/>
        <c:overlap val="100"/>
        <c:axId val="102012032"/>
        <c:axId val="102013568"/>
      </c:barChart>
      <c:catAx>
        <c:axId val="102012032"/>
        <c:scaling>
          <c:orientation val="minMax"/>
        </c:scaling>
        <c:delete val="0"/>
        <c:axPos val="b"/>
        <c:numFmt formatCode="General" sourceLinked="0"/>
        <c:majorTickMark val="out"/>
        <c:minorTickMark val="none"/>
        <c:tickLblPos val="nextTo"/>
        <c:txPr>
          <a:bodyPr/>
          <a:lstStyle/>
          <a:p>
            <a:pPr>
              <a:defRPr sz="1200"/>
            </a:pPr>
            <a:endParaRPr lang="de-IT"/>
          </a:p>
        </c:txPr>
        <c:crossAx val="102013568"/>
        <c:crosses val="autoZero"/>
        <c:auto val="1"/>
        <c:lblAlgn val="ctr"/>
        <c:lblOffset val="100"/>
        <c:noMultiLvlLbl val="0"/>
      </c:catAx>
      <c:valAx>
        <c:axId val="102013568"/>
        <c:scaling>
          <c:orientation val="minMax"/>
          <c:max val="45000000"/>
        </c:scaling>
        <c:delete val="0"/>
        <c:axPos val="l"/>
        <c:majorGridlines/>
        <c:numFmt formatCode="#,##0" sourceLinked="1"/>
        <c:majorTickMark val="out"/>
        <c:minorTickMark val="none"/>
        <c:tickLblPos val="nextTo"/>
        <c:txPr>
          <a:bodyPr/>
          <a:lstStyle/>
          <a:p>
            <a:pPr>
              <a:defRPr sz="1200"/>
            </a:pPr>
            <a:endParaRPr lang="de-IT"/>
          </a:p>
        </c:txPr>
        <c:crossAx val="102012032"/>
        <c:crosses val="autoZero"/>
        <c:crossBetween val="between"/>
      </c:valAx>
    </c:plotArea>
    <c:legend>
      <c:legendPos val="r"/>
      <c:overlay val="0"/>
      <c:txPr>
        <a:bodyPr/>
        <a:lstStyle/>
        <a:p>
          <a:pPr>
            <a:defRPr sz="1200"/>
          </a:pPr>
          <a:endParaRPr lang="de-IT"/>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'Totals 1'!$A$56</c:f>
              <c:strCache>
                <c:ptCount val="1"/>
                <c:pt idx="0">
                  <c:v>Directe</c:v>
                </c:pt>
              </c:strCache>
            </c:strRef>
          </c:tx>
          <c:invertIfNegative val="0"/>
          <c:cat>
            <c:strRef>
              <c:f>'Totals 1'!$B$55:$E$55</c:f>
              <c:strCache>
                <c:ptCount val="4"/>
                <c:pt idx="0">
                  <c:v>La Molina</c:v>
                </c:pt>
                <c:pt idx="1">
                  <c:v>Vall de Núria</c:v>
                </c:pt>
                <c:pt idx="2">
                  <c:v>Pallars</c:v>
                </c:pt>
                <c:pt idx="3">
                  <c:v>Vallter 2000</c:v>
                </c:pt>
              </c:strCache>
            </c:strRef>
          </c:cat>
          <c:val>
            <c:numRef>
              <c:f>'Totals 1'!$B$56:$E$56</c:f>
              <c:numCache>
                <c:formatCode>General</c:formatCode>
                <c:ptCount val="4"/>
                <c:pt idx="0">
                  <c:v>466</c:v>
                </c:pt>
                <c:pt idx="1">
                  <c:v>369</c:v>
                </c:pt>
                <c:pt idx="2">
                  <c:v>294</c:v>
                </c:pt>
                <c:pt idx="3">
                  <c:v>43</c:v>
                </c:pt>
              </c:numCache>
            </c:numRef>
          </c:val>
          <c:extLst>
            <c:ext xmlns:c16="http://schemas.microsoft.com/office/drawing/2014/chart" uri="{C3380CC4-5D6E-409C-BE32-E72D297353CC}">
              <c16:uniqueId val="{00000000-3687-43E2-8BF9-0369D42AD0CC}"/>
            </c:ext>
          </c:extLst>
        </c:ser>
        <c:ser>
          <c:idx val="1"/>
          <c:order val="1"/>
          <c:tx>
            <c:strRef>
              <c:f>'Totals 1'!$A$57</c:f>
              <c:strCache>
                <c:ptCount val="1"/>
                <c:pt idx="0">
                  <c:v>Indirecte</c:v>
                </c:pt>
              </c:strCache>
            </c:strRef>
          </c:tx>
          <c:invertIfNegative val="0"/>
          <c:cat>
            <c:strRef>
              <c:f>'Totals 1'!$B$55:$E$55</c:f>
              <c:strCache>
                <c:ptCount val="4"/>
                <c:pt idx="0">
                  <c:v>La Molina</c:v>
                </c:pt>
                <c:pt idx="1">
                  <c:v>Vall de Núria</c:v>
                </c:pt>
                <c:pt idx="2">
                  <c:v>Pallars</c:v>
                </c:pt>
                <c:pt idx="3">
                  <c:v>Vallter 2000</c:v>
                </c:pt>
              </c:strCache>
            </c:strRef>
          </c:cat>
          <c:val>
            <c:numRef>
              <c:f>'Totals 1'!$B$57:$E$57</c:f>
              <c:numCache>
                <c:formatCode>General</c:formatCode>
                <c:ptCount val="4"/>
                <c:pt idx="0">
                  <c:v>141</c:v>
                </c:pt>
                <c:pt idx="1">
                  <c:v>119</c:v>
                </c:pt>
                <c:pt idx="2">
                  <c:v>106</c:v>
                </c:pt>
                <c:pt idx="3">
                  <c:v>16</c:v>
                </c:pt>
              </c:numCache>
            </c:numRef>
          </c:val>
          <c:extLst>
            <c:ext xmlns:c16="http://schemas.microsoft.com/office/drawing/2014/chart" uri="{C3380CC4-5D6E-409C-BE32-E72D297353CC}">
              <c16:uniqueId val="{00000001-3687-43E2-8BF9-0369D42AD0CC}"/>
            </c:ext>
          </c:extLst>
        </c:ser>
        <c:ser>
          <c:idx val="2"/>
          <c:order val="2"/>
          <c:tx>
            <c:strRef>
              <c:f>'Totals 1'!$A$58</c:f>
              <c:strCache>
                <c:ptCount val="1"/>
                <c:pt idx="0">
                  <c:v>Induït</c:v>
                </c:pt>
              </c:strCache>
            </c:strRef>
          </c:tx>
          <c:invertIfNegative val="0"/>
          <c:cat>
            <c:strRef>
              <c:f>'Totals 1'!$B$55:$E$55</c:f>
              <c:strCache>
                <c:ptCount val="4"/>
                <c:pt idx="0">
                  <c:v>La Molina</c:v>
                </c:pt>
                <c:pt idx="1">
                  <c:v>Vall de Núria</c:v>
                </c:pt>
                <c:pt idx="2">
                  <c:v>Pallars</c:v>
                </c:pt>
                <c:pt idx="3">
                  <c:v>Vallter 2000</c:v>
                </c:pt>
              </c:strCache>
            </c:strRef>
          </c:cat>
          <c:val>
            <c:numRef>
              <c:f>'Totals 1'!$B$58:$E$58</c:f>
              <c:numCache>
                <c:formatCode>General</c:formatCode>
                <c:ptCount val="4"/>
                <c:pt idx="0">
                  <c:v>221</c:v>
                </c:pt>
                <c:pt idx="1">
                  <c:v>201</c:v>
                </c:pt>
                <c:pt idx="2">
                  <c:v>186</c:v>
                </c:pt>
                <c:pt idx="3">
                  <c:v>30</c:v>
                </c:pt>
              </c:numCache>
            </c:numRef>
          </c:val>
          <c:extLst>
            <c:ext xmlns:c16="http://schemas.microsoft.com/office/drawing/2014/chart" uri="{C3380CC4-5D6E-409C-BE32-E72D297353CC}">
              <c16:uniqueId val="{00000002-3687-43E2-8BF9-0369D42AD0CC}"/>
            </c:ext>
          </c:extLst>
        </c:ser>
        <c:dLbls>
          <c:showLegendKey val="0"/>
          <c:showVal val="0"/>
          <c:showCatName val="0"/>
          <c:showSerName val="0"/>
          <c:showPercent val="0"/>
          <c:showBubbleSize val="0"/>
        </c:dLbls>
        <c:gapWidth val="150"/>
        <c:overlap val="100"/>
        <c:axId val="102391168"/>
        <c:axId val="102392960"/>
      </c:barChart>
      <c:catAx>
        <c:axId val="102391168"/>
        <c:scaling>
          <c:orientation val="minMax"/>
        </c:scaling>
        <c:delete val="0"/>
        <c:axPos val="b"/>
        <c:numFmt formatCode="General" sourceLinked="0"/>
        <c:majorTickMark val="out"/>
        <c:minorTickMark val="none"/>
        <c:tickLblPos val="nextTo"/>
        <c:txPr>
          <a:bodyPr/>
          <a:lstStyle/>
          <a:p>
            <a:pPr>
              <a:defRPr sz="1200"/>
            </a:pPr>
            <a:endParaRPr lang="de-IT"/>
          </a:p>
        </c:txPr>
        <c:crossAx val="102392960"/>
        <c:crosses val="autoZero"/>
        <c:auto val="1"/>
        <c:lblAlgn val="ctr"/>
        <c:lblOffset val="100"/>
        <c:noMultiLvlLbl val="0"/>
      </c:catAx>
      <c:valAx>
        <c:axId val="102392960"/>
        <c:scaling>
          <c:orientation val="minMax"/>
        </c:scaling>
        <c:delete val="0"/>
        <c:axPos val="l"/>
        <c:majorGridlines/>
        <c:numFmt formatCode="General" sourceLinked="1"/>
        <c:majorTickMark val="out"/>
        <c:minorTickMark val="none"/>
        <c:tickLblPos val="nextTo"/>
        <c:txPr>
          <a:bodyPr/>
          <a:lstStyle/>
          <a:p>
            <a:pPr>
              <a:defRPr sz="1200"/>
            </a:pPr>
            <a:endParaRPr lang="de-IT"/>
          </a:p>
        </c:txPr>
        <c:crossAx val="102391168"/>
        <c:crosses val="autoZero"/>
        <c:crossBetween val="between"/>
      </c:valAx>
    </c:plotArea>
    <c:legend>
      <c:legendPos val="r"/>
      <c:overlay val="0"/>
      <c:txPr>
        <a:bodyPr/>
        <a:lstStyle/>
        <a:p>
          <a:pPr>
            <a:defRPr sz="1200"/>
          </a:pPr>
          <a:endParaRPr lang="de-IT"/>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'Totals 1'!$A$79</c:f>
              <c:strCache>
                <c:ptCount val="1"/>
                <c:pt idx="0">
                  <c:v>IVA</c:v>
                </c:pt>
              </c:strCache>
            </c:strRef>
          </c:tx>
          <c:spPr>
            <a:solidFill>
              <a:schemeClr val="accent3">
                <a:lumMod val="60000"/>
                <a:lumOff val="40000"/>
              </a:schemeClr>
            </a:solidFill>
          </c:spPr>
          <c:invertIfNegative val="0"/>
          <c:cat>
            <c:strRef>
              <c:f>'Totals 1'!$B$78:$E$78</c:f>
              <c:strCache>
                <c:ptCount val="4"/>
                <c:pt idx="0">
                  <c:v>La Molina</c:v>
                </c:pt>
                <c:pt idx="1">
                  <c:v>Vall de Núria</c:v>
                </c:pt>
                <c:pt idx="2">
                  <c:v>Pallars</c:v>
                </c:pt>
                <c:pt idx="3">
                  <c:v>Vallter 2000</c:v>
                </c:pt>
              </c:strCache>
            </c:strRef>
          </c:cat>
          <c:val>
            <c:numRef>
              <c:f>'Totals 1'!$B$79:$E$79</c:f>
              <c:numCache>
                <c:formatCode>#,##0</c:formatCode>
                <c:ptCount val="4"/>
                <c:pt idx="0">
                  <c:v>2494370</c:v>
                </c:pt>
                <c:pt idx="1">
                  <c:v>2126434</c:v>
                </c:pt>
                <c:pt idx="2">
                  <c:v>2039503</c:v>
                </c:pt>
                <c:pt idx="3">
                  <c:v>310208</c:v>
                </c:pt>
              </c:numCache>
            </c:numRef>
          </c:val>
          <c:extLst>
            <c:ext xmlns:c16="http://schemas.microsoft.com/office/drawing/2014/chart" uri="{C3380CC4-5D6E-409C-BE32-E72D297353CC}">
              <c16:uniqueId val="{00000000-7317-4B78-B9A2-6CDD8C163EEF}"/>
            </c:ext>
          </c:extLst>
        </c:ser>
        <c:ser>
          <c:idx val="1"/>
          <c:order val="1"/>
          <c:tx>
            <c:strRef>
              <c:f>'Totals 1'!$A$80</c:f>
              <c:strCache>
                <c:ptCount val="1"/>
                <c:pt idx="0">
                  <c:v>IRPF</c:v>
                </c:pt>
              </c:strCache>
            </c:strRef>
          </c:tx>
          <c:spPr>
            <a:solidFill>
              <a:schemeClr val="accent4">
                <a:lumMod val="60000"/>
                <a:lumOff val="40000"/>
              </a:schemeClr>
            </a:solidFill>
          </c:spPr>
          <c:invertIfNegative val="0"/>
          <c:cat>
            <c:strRef>
              <c:f>'Totals 1'!$B$78:$E$78</c:f>
              <c:strCache>
                <c:ptCount val="4"/>
                <c:pt idx="0">
                  <c:v>La Molina</c:v>
                </c:pt>
                <c:pt idx="1">
                  <c:v>Vall de Núria</c:v>
                </c:pt>
                <c:pt idx="2">
                  <c:v>Pallars</c:v>
                </c:pt>
                <c:pt idx="3">
                  <c:v>Vallter 2000</c:v>
                </c:pt>
              </c:strCache>
            </c:strRef>
          </c:cat>
          <c:val>
            <c:numRef>
              <c:f>'Totals 1'!$B$80:$E$80</c:f>
              <c:numCache>
                <c:formatCode>#,##0</c:formatCode>
                <c:ptCount val="4"/>
                <c:pt idx="0">
                  <c:v>3052782</c:v>
                </c:pt>
                <c:pt idx="1">
                  <c:v>2587385</c:v>
                </c:pt>
                <c:pt idx="2">
                  <c:v>2292452</c:v>
                </c:pt>
                <c:pt idx="3">
                  <c:v>360141</c:v>
                </c:pt>
              </c:numCache>
            </c:numRef>
          </c:val>
          <c:extLst>
            <c:ext xmlns:c16="http://schemas.microsoft.com/office/drawing/2014/chart" uri="{C3380CC4-5D6E-409C-BE32-E72D297353CC}">
              <c16:uniqueId val="{00000001-7317-4B78-B9A2-6CDD8C163EEF}"/>
            </c:ext>
          </c:extLst>
        </c:ser>
        <c:ser>
          <c:idx val="2"/>
          <c:order val="2"/>
          <c:tx>
            <c:strRef>
              <c:f>'Totals 1'!$A$81</c:f>
              <c:strCache>
                <c:ptCount val="1"/>
                <c:pt idx="0">
                  <c:v>Cotitzacions SS</c:v>
                </c:pt>
              </c:strCache>
            </c:strRef>
          </c:tx>
          <c:spPr>
            <a:solidFill>
              <a:schemeClr val="accent6">
                <a:lumMod val="60000"/>
                <a:lumOff val="40000"/>
              </a:schemeClr>
            </a:solidFill>
          </c:spPr>
          <c:invertIfNegative val="0"/>
          <c:cat>
            <c:strRef>
              <c:f>'Totals 1'!$B$78:$E$78</c:f>
              <c:strCache>
                <c:ptCount val="4"/>
                <c:pt idx="0">
                  <c:v>La Molina</c:v>
                </c:pt>
                <c:pt idx="1">
                  <c:v>Vall de Núria</c:v>
                </c:pt>
                <c:pt idx="2">
                  <c:v>Pallars</c:v>
                </c:pt>
                <c:pt idx="3">
                  <c:v>Vallter 2000</c:v>
                </c:pt>
              </c:strCache>
            </c:strRef>
          </c:cat>
          <c:val>
            <c:numRef>
              <c:f>'Totals 1'!$B$81:$E$81</c:f>
              <c:numCache>
                <c:formatCode>#,##0</c:formatCode>
                <c:ptCount val="4"/>
                <c:pt idx="0">
                  <c:v>4796011</c:v>
                </c:pt>
                <c:pt idx="1">
                  <c:v>4064859</c:v>
                </c:pt>
                <c:pt idx="2">
                  <c:v>3601510</c:v>
                </c:pt>
                <c:pt idx="3">
                  <c:v>565793</c:v>
                </c:pt>
              </c:numCache>
            </c:numRef>
          </c:val>
          <c:extLst>
            <c:ext xmlns:c16="http://schemas.microsoft.com/office/drawing/2014/chart" uri="{C3380CC4-5D6E-409C-BE32-E72D297353CC}">
              <c16:uniqueId val="{00000002-7317-4B78-B9A2-6CDD8C163EEF}"/>
            </c:ext>
          </c:extLst>
        </c:ser>
        <c:ser>
          <c:idx val="3"/>
          <c:order val="3"/>
          <c:tx>
            <c:strRef>
              <c:f>'Totals 1'!$A$82</c:f>
              <c:strCache>
                <c:ptCount val="1"/>
                <c:pt idx="0">
                  <c:v>Societats</c:v>
                </c:pt>
              </c:strCache>
            </c:strRef>
          </c:tx>
          <c:spPr>
            <a:solidFill>
              <a:schemeClr val="accent1">
                <a:lumMod val="60000"/>
                <a:lumOff val="40000"/>
              </a:schemeClr>
            </a:solidFill>
          </c:spPr>
          <c:invertIfNegative val="0"/>
          <c:cat>
            <c:strRef>
              <c:f>'Totals 1'!$B$78:$E$78</c:f>
              <c:strCache>
                <c:ptCount val="4"/>
                <c:pt idx="0">
                  <c:v>La Molina</c:v>
                </c:pt>
                <c:pt idx="1">
                  <c:v>Vall de Núria</c:v>
                </c:pt>
                <c:pt idx="2">
                  <c:v>Pallars</c:v>
                </c:pt>
                <c:pt idx="3">
                  <c:v>Vallter 2000</c:v>
                </c:pt>
              </c:strCache>
            </c:strRef>
          </c:cat>
          <c:val>
            <c:numRef>
              <c:f>'Totals 1'!$B$82:$E$82</c:f>
              <c:numCache>
                <c:formatCode>#,##0</c:formatCode>
                <c:ptCount val="4"/>
                <c:pt idx="0">
                  <c:v>1201574</c:v>
                </c:pt>
                <c:pt idx="1">
                  <c:v>1030354</c:v>
                </c:pt>
                <c:pt idx="2">
                  <c:v>1063688</c:v>
                </c:pt>
                <c:pt idx="3">
                  <c:v>157216</c:v>
                </c:pt>
              </c:numCache>
            </c:numRef>
          </c:val>
          <c:extLst>
            <c:ext xmlns:c16="http://schemas.microsoft.com/office/drawing/2014/chart" uri="{C3380CC4-5D6E-409C-BE32-E72D297353CC}">
              <c16:uniqueId val="{00000003-7317-4B78-B9A2-6CDD8C163EEF}"/>
            </c:ext>
          </c:extLst>
        </c:ser>
        <c:dLbls>
          <c:showLegendKey val="0"/>
          <c:showVal val="0"/>
          <c:showCatName val="0"/>
          <c:showSerName val="0"/>
          <c:showPercent val="0"/>
          <c:showBubbleSize val="0"/>
        </c:dLbls>
        <c:gapWidth val="150"/>
        <c:overlap val="100"/>
        <c:axId val="102464128"/>
        <c:axId val="102465920"/>
      </c:barChart>
      <c:catAx>
        <c:axId val="102464128"/>
        <c:scaling>
          <c:orientation val="minMax"/>
        </c:scaling>
        <c:delete val="0"/>
        <c:axPos val="b"/>
        <c:numFmt formatCode="General" sourceLinked="0"/>
        <c:majorTickMark val="out"/>
        <c:minorTickMark val="none"/>
        <c:tickLblPos val="nextTo"/>
        <c:txPr>
          <a:bodyPr/>
          <a:lstStyle/>
          <a:p>
            <a:pPr>
              <a:defRPr sz="1200"/>
            </a:pPr>
            <a:endParaRPr lang="de-IT"/>
          </a:p>
        </c:txPr>
        <c:crossAx val="102465920"/>
        <c:crosses val="autoZero"/>
        <c:auto val="1"/>
        <c:lblAlgn val="ctr"/>
        <c:lblOffset val="100"/>
        <c:noMultiLvlLbl val="0"/>
      </c:catAx>
      <c:valAx>
        <c:axId val="102465920"/>
        <c:scaling>
          <c:orientation val="minMax"/>
          <c:max val="12000000"/>
        </c:scaling>
        <c:delete val="0"/>
        <c:axPos val="l"/>
        <c:majorGridlines/>
        <c:numFmt formatCode="#,##0" sourceLinked="1"/>
        <c:majorTickMark val="out"/>
        <c:minorTickMark val="none"/>
        <c:tickLblPos val="nextTo"/>
        <c:txPr>
          <a:bodyPr/>
          <a:lstStyle/>
          <a:p>
            <a:pPr>
              <a:defRPr sz="1200"/>
            </a:pPr>
            <a:endParaRPr lang="de-IT"/>
          </a:p>
        </c:txPr>
        <c:crossAx val="102464128"/>
        <c:crosses val="autoZero"/>
        <c:crossBetween val="between"/>
      </c:valAx>
    </c:plotArea>
    <c:legend>
      <c:legendPos val="r"/>
      <c:overlay val="0"/>
      <c:txPr>
        <a:bodyPr/>
        <a:lstStyle/>
        <a:p>
          <a:pPr>
            <a:defRPr sz="1200"/>
          </a:pPr>
          <a:endParaRPr lang="de-IT"/>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91CDBC7-E235-984D-9740-E8E3955CAE76}" type="datetimeFigureOut">
              <a:rPr lang="es-ES" smtClean="0"/>
              <a:t>15/12/23</a:t>
            </a:fld>
            <a:endParaRPr lang="es-ES"/>
          </a:p>
        </p:txBody>
      </p:sp>
      <p:sp>
        <p:nvSpPr>
          <p:cNvPr id="4" name="Marcador de pie de pá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9554950-9847-B14E-94E5-DC2CC7612910}" type="slidenum">
              <a:rPr lang="es-ES" smtClean="0"/>
              <a:t>‹Nr.›</a:t>
            </a:fld>
            <a:endParaRPr lang="es-ES"/>
          </a:p>
        </p:txBody>
      </p:sp>
    </p:spTree>
    <p:extLst>
      <p:ext uri="{BB962C8B-B14F-4D97-AF65-F5344CB8AC3E}">
        <p14:creationId xmlns:p14="http://schemas.microsoft.com/office/powerpoint/2010/main" val="1971031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CE1635E-25F6-4A53-A9D5-C129BD852878}" type="datetimeFigureOut">
              <a:rPr lang="es-ES" smtClean="0"/>
              <a:t>15/12/23</a:t>
            </a:fld>
            <a:endParaRPr lang="es-ES"/>
          </a:p>
        </p:txBody>
      </p:sp>
      <p:sp>
        <p:nvSpPr>
          <p:cNvPr id="4" name="3 Marcador de imagen de diapositiva"/>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47DE1BC-0D78-47C5-BD6E-4EDC39AC4033}" type="slidenum">
              <a:rPr lang="es-ES" smtClean="0"/>
              <a:t>‹Nr.›</a:t>
            </a:fld>
            <a:endParaRPr lang="es-ES"/>
          </a:p>
        </p:txBody>
      </p:sp>
    </p:spTree>
    <p:extLst>
      <p:ext uri="{BB962C8B-B14F-4D97-AF65-F5344CB8AC3E}">
        <p14:creationId xmlns:p14="http://schemas.microsoft.com/office/powerpoint/2010/main" val="3825447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90488" y="744538"/>
            <a:ext cx="6616700" cy="3722687"/>
          </a:xfrm>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147DE1BC-0D78-47C5-BD6E-4EDC39AC4033}" type="slidenum">
              <a:rPr lang="es-ES" smtClean="0"/>
              <a:t>1</a:t>
            </a:fld>
            <a:endParaRPr lang="es-ES"/>
          </a:p>
        </p:txBody>
      </p:sp>
    </p:spTree>
    <p:extLst>
      <p:ext uri="{BB962C8B-B14F-4D97-AF65-F5344CB8AC3E}">
        <p14:creationId xmlns:p14="http://schemas.microsoft.com/office/powerpoint/2010/main" val="490330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90488" y="744538"/>
            <a:ext cx="6616700" cy="3722687"/>
          </a:xfrm>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147DE1BC-0D78-47C5-BD6E-4EDC39AC4033}" type="slidenum">
              <a:rPr lang="es-ES" smtClean="0"/>
              <a:t>10</a:t>
            </a:fld>
            <a:endParaRPr lang="es-ES"/>
          </a:p>
        </p:txBody>
      </p:sp>
    </p:spTree>
    <p:extLst>
      <p:ext uri="{BB962C8B-B14F-4D97-AF65-F5344CB8AC3E}">
        <p14:creationId xmlns:p14="http://schemas.microsoft.com/office/powerpoint/2010/main" val="3107360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90488" y="744538"/>
            <a:ext cx="6616700" cy="3722687"/>
          </a:xfrm>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147DE1BC-0D78-47C5-BD6E-4EDC39AC4033}" type="slidenum">
              <a:rPr lang="es-ES" smtClean="0"/>
              <a:t>11</a:t>
            </a:fld>
            <a:endParaRPr lang="es-ES"/>
          </a:p>
        </p:txBody>
      </p:sp>
    </p:spTree>
    <p:extLst>
      <p:ext uri="{BB962C8B-B14F-4D97-AF65-F5344CB8AC3E}">
        <p14:creationId xmlns:p14="http://schemas.microsoft.com/office/powerpoint/2010/main" val="147868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90488" y="744538"/>
            <a:ext cx="6616700" cy="3722687"/>
          </a:xfrm>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147DE1BC-0D78-47C5-BD6E-4EDC39AC4033}" type="slidenum">
              <a:rPr lang="es-ES" smtClean="0"/>
              <a:t>12</a:t>
            </a:fld>
            <a:endParaRPr lang="es-ES"/>
          </a:p>
        </p:txBody>
      </p:sp>
    </p:spTree>
    <p:extLst>
      <p:ext uri="{BB962C8B-B14F-4D97-AF65-F5344CB8AC3E}">
        <p14:creationId xmlns:p14="http://schemas.microsoft.com/office/powerpoint/2010/main" val="861675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90488" y="744538"/>
            <a:ext cx="6616700" cy="3722687"/>
          </a:xfrm>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147DE1BC-0D78-47C5-BD6E-4EDC39AC4033}" type="slidenum">
              <a:rPr lang="es-ES" smtClean="0"/>
              <a:t>13</a:t>
            </a:fld>
            <a:endParaRPr lang="es-ES"/>
          </a:p>
        </p:txBody>
      </p:sp>
    </p:spTree>
    <p:extLst>
      <p:ext uri="{BB962C8B-B14F-4D97-AF65-F5344CB8AC3E}">
        <p14:creationId xmlns:p14="http://schemas.microsoft.com/office/powerpoint/2010/main" val="4147710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90488" y="744538"/>
            <a:ext cx="6616700" cy="3722687"/>
          </a:xfrm>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147DE1BC-0D78-47C5-BD6E-4EDC39AC4033}" type="slidenum">
              <a:rPr lang="es-ES" smtClean="0"/>
              <a:t>14</a:t>
            </a:fld>
            <a:endParaRPr lang="es-ES"/>
          </a:p>
        </p:txBody>
      </p:sp>
    </p:spTree>
    <p:extLst>
      <p:ext uri="{BB962C8B-B14F-4D97-AF65-F5344CB8AC3E}">
        <p14:creationId xmlns:p14="http://schemas.microsoft.com/office/powerpoint/2010/main" val="3536088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90488" y="744538"/>
            <a:ext cx="6616700" cy="3722687"/>
          </a:xfrm>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147DE1BC-0D78-47C5-BD6E-4EDC39AC4033}" type="slidenum">
              <a:rPr lang="es-ES" smtClean="0"/>
              <a:t>15</a:t>
            </a:fld>
            <a:endParaRPr lang="es-ES"/>
          </a:p>
        </p:txBody>
      </p:sp>
    </p:spTree>
    <p:extLst>
      <p:ext uri="{BB962C8B-B14F-4D97-AF65-F5344CB8AC3E}">
        <p14:creationId xmlns:p14="http://schemas.microsoft.com/office/powerpoint/2010/main" val="3098923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90488" y="744538"/>
            <a:ext cx="6616700" cy="3722687"/>
          </a:xfrm>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147DE1BC-0D78-47C5-BD6E-4EDC39AC4033}" type="slidenum">
              <a:rPr lang="es-ES" smtClean="0"/>
              <a:t>16</a:t>
            </a:fld>
            <a:endParaRPr lang="es-ES"/>
          </a:p>
        </p:txBody>
      </p:sp>
    </p:spTree>
    <p:extLst>
      <p:ext uri="{BB962C8B-B14F-4D97-AF65-F5344CB8AC3E}">
        <p14:creationId xmlns:p14="http://schemas.microsoft.com/office/powerpoint/2010/main" val="3707911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90488" y="744538"/>
            <a:ext cx="6616700" cy="3722687"/>
          </a:xfrm>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147DE1BC-0D78-47C5-BD6E-4EDC39AC4033}" type="slidenum">
              <a:rPr lang="es-ES" smtClean="0"/>
              <a:t>17</a:t>
            </a:fld>
            <a:endParaRPr lang="es-ES"/>
          </a:p>
        </p:txBody>
      </p:sp>
    </p:spTree>
    <p:extLst>
      <p:ext uri="{BB962C8B-B14F-4D97-AF65-F5344CB8AC3E}">
        <p14:creationId xmlns:p14="http://schemas.microsoft.com/office/powerpoint/2010/main" val="1502350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90488" y="744538"/>
            <a:ext cx="6616700" cy="3722687"/>
          </a:xfrm>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147DE1BC-0D78-47C5-BD6E-4EDC39AC4033}" type="slidenum">
              <a:rPr lang="es-ES" smtClean="0"/>
              <a:t>18</a:t>
            </a:fld>
            <a:endParaRPr lang="es-ES"/>
          </a:p>
        </p:txBody>
      </p:sp>
    </p:spTree>
    <p:extLst>
      <p:ext uri="{BB962C8B-B14F-4D97-AF65-F5344CB8AC3E}">
        <p14:creationId xmlns:p14="http://schemas.microsoft.com/office/powerpoint/2010/main" val="2118775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90488" y="744538"/>
            <a:ext cx="6616700" cy="3722687"/>
          </a:xfrm>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147DE1BC-0D78-47C5-BD6E-4EDC39AC4033}" type="slidenum">
              <a:rPr lang="es-ES" smtClean="0"/>
              <a:t>19</a:t>
            </a:fld>
            <a:endParaRPr lang="es-ES"/>
          </a:p>
        </p:txBody>
      </p:sp>
    </p:spTree>
    <p:extLst>
      <p:ext uri="{BB962C8B-B14F-4D97-AF65-F5344CB8AC3E}">
        <p14:creationId xmlns:p14="http://schemas.microsoft.com/office/powerpoint/2010/main" val="2116438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90488" y="744538"/>
            <a:ext cx="6616700" cy="3722687"/>
          </a:xfrm>
        </p:spPr>
      </p:sp>
      <p:sp>
        <p:nvSpPr>
          <p:cNvPr id="3" name="Contenidor de notes 2"/>
          <p:cNvSpPr>
            <a:spLocks noGrp="1"/>
          </p:cNvSpPr>
          <p:nvPr>
            <p:ph type="body" idx="1"/>
          </p:nvPr>
        </p:nvSpPr>
        <p:spPr/>
        <p:txBody>
          <a:bodyPr/>
          <a:lstStyle/>
          <a:p>
            <a:pPr algn="just">
              <a:lnSpc>
                <a:spcPct val="115000"/>
              </a:lnSpc>
              <a:spcAft>
                <a:spcPts val="1000"/>
              </a:spcAft>
            </a:pPr>
            <a:r>
              <a:rPr lang="fr-FR" dirty="0">
                <a:ea typeface="Calibri"/>
                <a:cs typeface="Times New Roman"/>
              </a:rPr>
              <a:t>Les stations de ski et de montagne sont </a:t>
            </a:r>
            <a:r>
              <a:rPr lang="fr-FR" b="1" dirty="0">
                <a:ea typeface="Calibri"/>
                <a:cs typeface="Times New Roman"/>
              </a:rPr>
              <a:t>des moteurs ou locomotives du développement économique </a:t>
            </a:r>
            <a:r>
              <a:rPr lang="fr-FR" dirty="0">
                <a:ea typeface="Calibri"/>
                <a:cs typeface="Times New Roman"/>
              </a:rPr>
              <a:t>des régions pyrénéennes et l'un de ses principaux facteurs de croissance, de génération de revenus et d'emploi, en particulier pendant la saison hivernale.</a:t>
            </a:r>
            <a:endParaRPr lang="ca-ES" sz="1000" dirty="0">
              <a:ea typeface="Calibri"/>
              <a:cs typeface="Times New Roman"/>
            </a:endParaRPr>
          </a:p>
          <a:p>
            <a:pPr algn="just">
              <a:lnSpc>
                <a:spcPct val="115000"/>
              </a:lnSpc>
              <a:spcAft>
                <a:spcPts val="1000"/>
              </a:spcAft>
            </a:pPr>
            <a:r>
              <a:rPr lang="fr-FR" dirty="0">
                <a:ea typeface="Calibri"/>
                <a:cs typeface="Times New Roman"/>
              </a:rPr>
              <a:t>Pour atteindre les stations ont besoin de routes d'accès pour les usagers des transports (en voiture ou en train). Les skieurs doivent acheter le billet ou louer le matériel. D'autres ont besoin d'un moniteur pour faire du sport. À midi, une pause-café ou un déjeuner reposant. Dans l'après-midi, une promenade dans les grands ou petits commerces du village ou de la station. Repos à la piscine ou au spa de l'hôtel avant diner. </a:t>
            </a:r>
            <a:endParaRPr lang="ca-ES" sz="1000" dirty="0">
              <a:ea typeface="Calibri"/>
              <a:cs typeface="Times New Roman"/>
            </a:endParaRPr>
          </a:p>
          <a:p>
            <a:pPr algn="just">
              <a:lnSpc>
                <a:spcPct val="115000"/>
              </a:lnSpc>
              <a:spcAft>
                <a:spcPts val="1000"/>
              </a:spcAft>
            </a:pPr>
            <a:r>
              <a:rPr lang="fr-FR" dirty="0">
                <a:ea typeface="Calibri"/>
                <a:cs typeface="Times New Roman"/>
              </a:rPr>
              <a:t>Toutes ces activités impliquent des </a:t>
            </a:r>
            <a:r>
              <a:rPr lang="fr-FR" b="1" dirty="0">
                <a:ea typeface="Calibri"/>
                <a:cs typeface="Times New Roman"/>
              </a:rPr>
              <a:t>dépenses par les visiteurs</a:t>
            </a:r>
            <a:r>
              <a:rPr lang="fr-FR" dirty="0">
                <a:ea typeface="Calibri"/>
                <a:cs typeface="Times New Roman"/>
              </a:rPr>
              <a:t> et </a:t>
            </a:r>
            <a:r>
              <a:rPr lang="fr-FR" b="1" dirty="0">
                <a:ea typeface="Calibri"/>
                <a:cs typeface="Times New Roman"/>
              </a:rPr>
              <a:t>génèrent des revenus</a:t>
            </a:r>
            <a:r>
              <a:rPr lang="fr-FR" dirty="0">
                <a:ea typeface="Calibri"/>
                <a:cs typeface="Times New Roman"/>
              </a:rPr>
              <a:t> pour les multiples établissements (hôtels, restaurants, commerces,..) qui les desservent et </a:t>
            </a:r>
            <a:r>
              <a:rPr lang="fr-FR" b="1" dirty="0">
                <a:ea typeface="Calibri"/>
                <a:cs typeface="Times New Roman"/>
              </a:rPr>
              <a:t>créent des emplois </a:t>
            </a:r>
            <a:r>
              <a:rPr lang="fr-FR" dirty="0">
                <a:ea typeface="Calibri"/>
                <a:cs typeface="Times New Roman"/>
              </a:rPr>
              <a:t>pour fournir les services nécessaires.</a:t>
            </a:r>
            <a:endParaRPr lang="ca-ES" sz="1000" dirty="0">
              <a:ea typeface="Calibri"/>
              <a:cs typeface="Times New Roman"/>
            </a:endParaRPr>
          </a:p>
          <a:p>
            <a:endParaRPr lang="ca-ES" dirty="0"/>
          </a:p>
        </p:txBody>
      </p:sp>
      <p:sp>
        <p:nvSpPr>
          <p:cNvPr id="4" name="Contenidor de número de diapositiva 3"/>
          <p:cNvSpPr>
            <a:spLocks noGrp="1"/>
          </p:cNvSpPr>
          <p:nvPr>
            <p:ph type="sldNum" sz="quarter" idx="10"/>
          </p:nvPr>
        </p:nvSpPr>
        <p:spPr/>
        <p:txBody>
          <a:bodyPr/>
          <a:lstStyle/>
          <a:p>
            <a:fld id="{147DE1BC-0D78-47C5-BD6E-4EDC39AC4033}" type="slidenum">
              <a:rPr lang="es-ES" smtClean="0"/>
              <a:t>2</a:t>
            </a:fld>
            <a:endParaRPr lang="es-ES"/>
          </a:p>
        </p:txBody>
      </p:sp>
    </p:spTree>
    <p:extLst>
      <p:ext uri="{BB962C8B-B14F-4D97-AF65-F5344CB8AC3E}">
        <p14:creationId xmlns:p14="http://schemas.microsoft.com/office/powerpoint/2010/main" val="3481456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90488" y="744538"/>
            <a:ext cx="6616700" cy="3722687"/>
          </a:xfrm>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147DE1BC-0D78-47C5-BD6E-4EDC39AC4033}" type="slidenum">
              <a:rPr lang="es-ES" smtClean="0"/>
              <a:t>20</a:t>
            </a:fld>
            <a:endParaRPr lang="es-ES"/>
          </a:p>
        </p:txBody>
      </p:sp>
    </p:spTree>
    <p:extLst>
      <p:ext uri="{BB962C8B-B14F-4D97-AF65-F5344CB8AC3E}">
        <p14:creationId xmlns:p14="http://schemas.microsoft.com/office/powerpoint/2010/main" val="3414302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90488" y="744538"/>
            <a:ext cx="6616700" cy="3722687"/>
          </a:xfrm>
        </p:spPr>
      </p:sp>
      <p:sp>
        <p:nvSpPr>
          <p:cNvPr id="3" name="Contenidor de notes 2"/>
          <p:cNvSpPr>
            <a:spLocks noGrp="1"/>
          </p:cNvSpPr>
          <p:nvPr>
            <p:ph type="body" idx="1"/>
          </p:nvPr>
        </p:nvSpPr>
        <p:spPr/>
        <p:txBody>
          <a:bodyPr/>
          <a:lstStyle/>
          <a:p>
            <a:pPr algn="just">
              <a:lnSpc>
                <a:spcPct val="115000"/>
              </a:lnSpc>
              <a:spcAft>
                <a:spcPts val="1000"/>
              </a:spcAft>
            </a:pPr>
            <a:r>
              <a:rPr lang="fr-FR" dirty="0">
                <a:ea typeface="Calibri"/>
                <a:cs typeface="Times New Roman"/>
              </a:rPr>
              <a:t>Comme nous l'avons vu dans cette présentation, les stations de ski et de montagne sont des </a:t>
            </a:r>
            <a:r>
              <a:rPr lang="fr-FR" b="1" dirty="0">
                <a:ea typeface="Calibri"/>
                <a:cs typeface="Times New Roman"/>
              </a:rPr>
              <a:t>locomotives du développement économique des régions pyrénéennes</a:t>
            </a:r>
            <a:r>
              <a:rPr lang="fr-FR" dirty="0">
                <a:ea typeface="Calibri"/>
                <a:cs typeface="Times New Roman"/>
              </a:rPr>
              <a:t> et l'un de ses principaux facteurs de croissance, de génération de revenus et d'emploi, en particulier pendant la saison hivernale. Il est donc très important </a:t>
            </a:r>
            <a:r>
              <a:rPr lang="fr-FR" b="1" dirty="0">
                <a:ea typeface="Calibri"/>
                <a:cs typeface="Times New Roman"/>
              </a:rPr>
              <a:t>d'assurer le maintien et la prospérité des activités des stations de ski et montagne</a:t>
            </a:r>
            <a:r>
              <a:rPr lang="fr-FR" dirty="0">
                <a:ea typeface="Calibri"/>
                <a:cs typeface="Times New Roman"/>
              </a:rPr>
              <a:t>, dans un contexte de viabilité et le respect de l'environnement. </a:t>
            </a:r>
            <a:endParaRPr lang="ca-ES" sz="1000" dirty="0">
              <a:ea typeface="Calibri"/>
              <a:cs typeface="Times New Roman"/>
            </a:endParaRPr>
          </a:p>
          <a:p>
            <a:pPr algn="just">
              <a:lnSpc>
                <a:spcPct val="115000"/>
              </a:lnSpc>
              <a:spcAft>
                <a:spcPts val="1000"/>
              </a:spcAft>
            </a:pPr>
            <a:r>
              <a:rPr lang="fr-FR" b="1" dirty="0">
                <a:ea typeface="Calibri"/>
                <a:cs typeface="Times New Roman"/>
              </a:rPr>
              <a:t>Des politiques de soutien public</a:t>
            </a:r>
            <a:r>
              <a:rPr lang="fr-FR" dirty="0">
                <a:ea typeface="Calibri"/>
                <a:cs typeface="Times New Roman"/>
              </a:rPr>
              <a:t> sont souvent nécessaires dans les stations de ski : notamment  pour les accès et le transport public, la nécessité de cohérence entre la stratégie de </a:t>
            </a:r>
            <a:r>
              <a:rPr lang="fr-FR" b="1" dirty="0">
                <a:ea typeface="Calibri"/>
                <a:cs typeface="Times New Roman"/>
              </a:rPr>
              <a:t>développement de la société des remontées mécaniques et celle de la destination touristique</a:t>
            </a:r>
            <a:r>
              <a:rPr lang="fr-FR" dirty="0">
                <a:ea typeface="Calibri"/>
                <a:cs typeface="Times New Roman"/>
              </a:rPr>
              <a:t>, la coopération verticale entre les acteurs de la destination touristique et la fusion de sociétés partageant le même domaine de ski; l'amélioration de la viabilité commerciale et de la productivité des entreprises, </a:t>
            </a:r>
            <a:r>
              <a:rPr lang="fr-FR" b="1" dirty="0">
                <a:ea typeface="Calibri"/>
                <a:cs typeface="Times New Roman"/>
              </a:rPr>
              <a:t>la diversification des activités</a:t>
            </a:r>
            <a:r>
              <a:rPr lang="fr-FR" dirty="0">
                <a:ea typeface="Calibri"/>
                <a:cs typeface="Times New Roman"/>
              </a:rPr>
              <a:t>, l'intégration verticale (écoles de ski, location de matériel, restauration, hébergement, etc.).</a:t>
            </a:r>
            <a:endParaRPr lang="ca-ES" sz="1000" dirty="0">
              <a:ea typeface="Calibri"/>
              <a:cs typeface="Times New Roman"/>
            </a:endParaRPr>
          </a:p>
          <a:p>
            <a:endParaRPr lang="ca-ES" dirty="0"/>
          </a:p>
        </p:txBody>
      </p:sp>
      <p:sp>
        <p:nvSpPr>
          <p:cNvPr id="4" name="Contenidor de número de diapositiva 3"/>
          <p:cNvSpPr>
            <a:spLocks noGrp="1"/>
          </p:cNvSpPr>
          <p:nvPr>
            <p:ph type="sldNum" sz="quarter" idx="10"/>
          </p:nvPr>
        </p:nvSpPr>
        <p:spPr/>
        <p:txBody>
          <a:bodyPr/>
          <a:lstStyle/>
          <a:p>
            <a:fld id="{147DE1BC-0D78-47C5-BD6E-4EDC39AC4033}" type="slidenum">
              <a:rPr lang="es-ES" smtClean="0"/>
              <a:t>21</a:t>
            </a:fld>
            <a:endParaRPr lang="es-ES"/>
          </a:p>
        </p:txBody>
      </p:sp>
    </p:spTree>
    <p:extLst>
      <p:ext uri="{BB962C8B-B14F-4D97-AF65-F5344CB8AC3E}">
        <p14:creationId xmlns:p14="http://schemas.microsoft.com/office/powerpoint/2010/main" val="1035900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90488" y="744538"/>
            <a:ext cx="6616700" cy="3722687"/>
          </a:xfrm>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147DE1BC-0D78-47C5-BD6E-4EDC39AC4033}" type="slidenum">
              <a:rPr lang="es-ES" smtClean="0"/>
              <a:t>22</a:t>
            </a:fld>
            <a:endParaRPr lang="es-ES"/>
          </a:p>
        </p:txBody>
      </p:sp>
    </p:spTree>
    <p:extLst>
      <p:ext uri="{BB962C8B-B14F-4D97-AF65-F5344CB8AC3E}">
        <p14:creationId xmlns:p14="http://schemas.microsoft.com/office/powerpoint/2010/main" val="763153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90488" y="744538"/>
            <a:ext cx="6616700" cy="3722687"/>
          </a:xfrm>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147DE1BC-0D78-47C5-BD6E-4EDC39AC4033}" type="slidenum">
              <a:rPr lang="es-ES" smtClean="0"/>
              <a:t>3</a:t>
            </a:fld>
            <a:endParaRPr lang="es-ES"/>
          </a:p>
        </p:txBody>
      </p:sp>
    </p:spTree>
    <p:extLst>
      <p:ext uri="{BB962C8B-B14F-4D97-AF65-F5344CB8AC3E}">
        <p14:creationId xmlns:p14="http://schemas.microsoft.com/office/powerpoint/2010/main" val="2680303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90488" y="744538"/>
            <a:ext cx="6616700" cy="3722687"/>
          </a:xfrm>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147DE1BC-0D78-47C5-BD6E-4EDC39AC4033}" type="slidenum">
              <a:rPr lang="es-ES" smtClean="0"/>
              <a:t>4</a:t>
            </a:fld>
            <a:endParaRPr lang="es-ES"/>
          </a:p>
        </p:txBody>
      </p:sp>
    </p:spTree>
    <p:extLst>
      <p:ext uri="{BB962C8B-B14F-4D97-AF65-F5344CB8AC3E}">
        <p14:creationId xmlns:p14="http://schemas.microsoft.com/office/powerpoint/2010/main" val="3118309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90488" y="744538"/>
            <a:ext cx="6616700" cy="3722687"/>
          </a:xfrm>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147DE1BC-0D78-47C5-BD6E-4EDC39AC4033}" type="slidenum">
              <a:rPr lang="es-ES" smtClean="0"/>
              <a:t>5</a:t>
            </a:fld>
            <a:endParaRPr lang="es-ES"/>
          </a:p>
        </p:txBody>
      </p:sp>
    </p:spTree>
    <p:extLst>
      <p:ext uri="{BB962C8B-B14F-4D97-AF65-F5344CB8AC3E}">
        <p14:creationId xmlns:p14="http://schemas.microsoft.com/office/powerpoint/2010/main" val="2329626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90488" y="744538"/>
            <a:ext cx="6616700" cy="3722687"/>
          </a:xfrm>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147DE1BC-0D78-47C5-BD6E-4EDC39AC4033}" type="slidenum">
              <a:rPr lang="es-ES" smtClean="0"/>
              <a:t>6</a:t>
            </a:fld>
            <a:endParaRPr lang="es-ES"/>
          </a:p>
        </p:txBody>
      </p:sp>
    </p:spTree>
    <p:extLst>
      <p:ext uri="{BB962C8B-B14F-4D97-AF65-F5344CB8AC3E}">
        <p14:creationId xmlns:p14="http://schemas.microsoft.com/office/powerpoint/2010/main" val="2849571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90488" y="744538"/>
            <a:ext cx="6616700" cy="3722687"/>
          </a:xfrm>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147DE1BC-0D78-47C5-BD6E-4EDC39AC4033}" type="slidenum">
              <a:rPr lang="es-ES" smtClean="0"/>
              <a:t>7</a:t>
            </a:fld>
            <a:endParaRPr lang="es-ES"/>
          </a:p>
        </p:txBody>
      </p:sp>
    </p:spTree>
    <p:extLst>
      <p:ext uri="{BB962C8B-B14F-4D97-AF65-F5344CB8AC3E}">
        <p14:creationId xmlns:p14="http://schemas.microsoft.com/office/powerpoint/2010/main" val="416468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90488" y="744538"/>
            <a:ext cx="6616700" cy="3722687"/>
          </a:xfrm>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147DE1BC-0D78-47C5-BD6E-4EDC39AC4033}" type="slidenum">
              <a:rPr lang="es-ES" smtClean="0"/>
              <a:t>8</a:t>
            </a:fld>
            <a:endParaRPr lang="es-ES"/>
          </a:p>
        </p:txBody>
      </p:sp>
    </p:spTree>
    <p:extLst>
      <p:ext uri="{BB962C8B-B14F-4D97-AF65-F5344CB8AC3E}">
        <p14:creationId xmlns:p14="http://schemas.microsoft.com/office/powerpoint/2010/main" val="3812456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90488" y="744538"/>
            <a:ext cx="6616700" cy="3722687"/>
          </a:xfrm>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10"/>
          </p:nvPr>
        </p:nvSpPr>
        <p:spPr/>
        <p:txBody>
          <a:bodyPr/>
          <a:lstStyle/>
          <a:p>
            <a:fld id="{147DE1BC-0D78-47C5-BD6E-4EDC39AC4033}" type="slidenum">
              <a:rPr lang="es-ES" smtClean="0"/>
              <a:t>9</a:t>
            </a:fld>
            <a:endParaRPr lang="es-ES"/>
          </a:p>
        </p:txBody>
      </p:sp>
    </p:spTree>
    <p:extLst>
      <p:ext uri="{BB962C8B-B14F-4D97-AF65-F5344CB8AC3E}">
        <p14:creationId xmlns:p14="http://schemas.microsoft.com/office/powerpoint/2010/main" val="2718150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6C2F587F-04D7-46A6-BC75-12EB00A51651}" type="datetime1">
              <a:rPr lang="es-ES" smtClean="0"/>
              <a:t>15/12/23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3CAD9D-5E9B-43D0-BAAA-C92C68F217AB}" type="slidenum">
              <a:rPr lang="es-ES" smtClean="0"/>
              <a:t>‹Nr.›</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FCCB956-5A6C-4DCE-B36A-8383A83BD463}" type="datetime1">
              <a:rPr lang="es-ES" smtClean="0"/>
              <a:t>15/12/23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3CAD9D-5E9B-43D0-BAAA-C92C68F217AB}" type="slidenum">
              <a:rPr lang="es-ES" smtClean="0"/>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D5FCEC4-6A6A-42E4-9C64-CF37FFB1D6A1}" type="datetime1">
              <a:rPr lang="es-ES" smtClean="0"/>
              <a:t>15/12/23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3CAD9D-5E9B-43D0-BAAA-C92C68F217AB}" type="slidenum">
              <a:rPr lang="es-ES" smtClean="0"/>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59F5254-0C95-4E94-B158-8FD7BCDB3BDD}" type="datetime1">
              <a:rPr lang="es-ES" smtClean="0"/>
              <a:t>15/12/23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3CAD9D-5E9B-43D0-BAAA-C92C68F217AB}" type="slidenum">
              <a:rPr lang="es-ES" smtClean="0"/>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43746F4-94C0-48FB-8875-B63520B858B2}" type="datetime1">
              <a:rPr lang="es-ES" smtClean="0"/>
              <a:t>15/12/23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3CAD9D-5E9B-43D0-BAAA-C92C68F217AB}" type="slidenum">
              <a:rPr lang="es-ES" smtClean="0"/>
              <a:t>‹Nr.›</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3F290E3D-D46A-4F54-9897-0635BFC48966}" type="datetime1">
              <a:rPr lang="es-ES" smtClean="0"/>
              <a:t>15/12/23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73CAD9D-5E9B-43D0-BAAA-C92C68F217AB}" type="slidenum">
              <a:rPr lang="es-ES" smtClean="0"/>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349FBE05-8109-4D3C-A5CE-73EC7D38481B}" type="datetime1">
              <a:rPr lang="es-ES" smtClean="0"/>
              <a:t>15/12/23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73CAD9D-5E9B-43D0-BAAA-C92C68F217AB}" type="slidenum">
              <a:rPr lang="es-ES" smtClean="0"/>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B6FB853E-5374-445A-BA64-F89F6C697FD1}" type="datetime1">
              <a:rPr lang="es-ES" smtClean="0"/>
              <a:t>15/12/23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73CAD9D-5E9B-43D0-BAAA-C92C68F217AB}" type="slidenum">
              <a:rPr lang="es-ES" smtClean="0"/>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ADD85AC-B129-4310-AEC5-F772F8DB62ED}" type="datetime1">
              <a:rPr lang="es-ES" smtClean="0"/>
              <a:t>15/12/23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73CAD9D-5E9B-43D0-BAAA-C92C68F217AB}" type="slidenum">
              <a:rPr lang="es-ES" smtClean="0"/>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C338516-5577-4A58-8210-2DD46D1EB389}" type="datetime1">
              <a:rPr lang="es-ES" smtClean="0"/>
              <a:t>15/12/23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73CAD9D-5E9B-43D0-BAAA-C92C68F217AB}" type="slidenum">
              <a:rPr lang="es-ES" smtClean="0"/>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2427837-41DE-4FAA-AD55-CBD35B5F1384}" type="datetime1">
              <a:rPr lang="es-ES" smtClean="0"/>
              <a:t>15/12/23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73CAD9D-5E9B-43D0-BAAA-C92C68F217AB}" type="slidenum">
              <a:rPr lang="es-ES" smtClean="0"/>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5F526-8791-4C69-BA8D-6FF0AA2A9C7A}" type="datetime1">
              <a:rPr lang="es-ES" smtClean="0"/>
              <a:t>15/12/23</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CAD9D-5E9B-43D0-BAAA-C92C68F217AB}" type="slidenum">
              <a:rPr lang="es-ES" smtClean="0"/>
              <a:t>‹Nr.›</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t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2"/>
            <a:ext cx="9144000" cy="6177986"/>
          </a:xfrm>
          <a:prstGeom prst="rect">
            <a:avLst/>
          </a:prstGeom>
        </p:spPr>
      </p:pic>
      <p:sp>
        <p:nvSpPr>
          <p:cNvPr id="2" name="Título 1"/>
          <p:cNvSpPr>
            <a:spLocks noGrp="1"/>
          </p:cNvSpPr>
          <p:nvPr>
            <p:ph type="ctrTitle"/>
          </p:nvPr>
        </p:nvSpPr>
        <p:spPr>
          <a:xfrm>
            <a:off x="2135560" y="302792"/>
            <a:ext cx="8208912" cy="1830065"/>
          </a:xfrm>
        </p:spPr>
        <p:txBody>
          <a:bodyPr>
            <a:noAutofit/>
          </a:bodyPr>
          <a:lstStyle/>
          <a:p>
            <a:r>
              <a:rPr lang="fr-FR" sz="3600" b="1" dirty="0">
                <a:solidFill>
                  <a:schemeClr val="bg1"/>
                </a:solidFill>
                <a:latin typeface="Calibri,Bold"/>
                <a:ea typeface="Times New Roman"/>
                <a:cs typeface="Calibri,Bold"/>
              </a:rPr>
              <a:t>Impacts économiques et sociaux des stations de ski des Pyrénées</a:t>
            </a:r>
            <a:br>
              <a:rPr lang="fr-FR" sz="3600" b="1" dirty="0">
                <a:latin typeface="Calibri,Bold"/>
                <a:ea typeface="Times New Roman"/>
                <a:cs typeface="Calibri,Bold"/>
              </a:rPr>
            </a:br>
            <a:br>
              <a:rPr lang="fr-FR" sz="2800" b="1" dirty="0">
                <a:latin typeface="Calibri,Bold"/>
                <a:ea typeface="Times New Roman"/>
                <a:cs typeface="Calibri,Bold"/>
              </a:rPr>
            </a:br>
            <a:endParaRPr lang="es-ES" sz="2800" dirty="0"/>
          </a:p>
        </p:txBody>
      </p:sp>
      <p:sp>
        <p:nvSpPr>
          <p:cNvPr id="3" name="Subtítulo 2"/>
          <p:cNvSpPr>
            <a:spLocks noGrp="1"/>
          </p:cNvSpPr>
          <p:nvPr>
            <p:ph type="subTitle" idx="1"/>
          </p:nvPr>
        </p:nvSpPr>
        <p:spPr>
          <a:xfrm>
            <a:off x="2135560" y="5157193"/>
            <a:ext cx="5940152" cy="1020796"/>
          </a:xfrm>
        </p:spPr>
        <p:txBody>
          <a:bodyPr>
            <a:normAutofit/>
          </a:bodyPr>
          <a:lstStyle/>
          <a:p>
            <a:pPr>
              <a:lnSpc>
                <a:spcPct val="120000"/>
              </a:lnSpc>
              <a:spcBef>
                <a:spcPts val="0"/>
              </a:spcBef>
            </a:pPr>
            <a:r>
              <a:rPr lang="ca-ES" sz="2400" dirty="0">
                <a:solidFill>
                  <a:schemeClr val="bg1"/>
                </a:solidFill>
                <a:latin typeface="Calibri,Bold"/>
              </a:rPr>
              <a:t>SÉMINAIRE OITAF 2019 </a:t>
            </a:r>
          </a:p>
          <a:p>
            <a:pPr>
              <a:lnSpc>
                <a:spcPct val="120000"/>
              </a:lnSpc>
              <a:spcBef>
                <a:spcPts val="0"/>
              </a:spcBef>
            </a:pPr>
            <a:r>
              <a:rPr lang="ca-ES" sz="2400" dirty="0">
                <a:solidFill>
                  <a:schemeClr val="bg1"/>
                </a:solidFill>
                <a:latin typeface="Calibri,Bold"/>
              </a:rPr>
              <a:t> INNSBRUCK</a:t>
            </a:r>
          </a:p>
          <a:p>
            <a:pPr>
              <a:lnSpc>
                <a:spcPct val="120000"/>
              </a:lnSpc>
              <a:spcBef>
                <a:spcPts val="0"/>
              </a:spcBef>
            </a:pPr>
            <a:endParaRPr lang="ca-ES" sz="1800" dirty="0">
              <a:solidFill>
                <a:schemeClr val="bg1"/>
              </a:solidFill>
              <a:latin typeface="Calibri,Bold"/>
            </a:endParaRPr>
          </a:p>
          <a:p>
            <a:pPr>
              <a:lnSpc>
                <a:spcPct val="120000"/>
              </a:lnSpc>
              <a:spcBef>
                <a:spcPts val="0"/>
              </a:spcBef>
            </a:pPr>
            <a:endParaRPr lang="ca-ES" sz="2400" dirty="0">
              <a:solidFill>
                <a:schemeClr val="bg1"/>
              </a:solidFill>
              <a:latin typeface="Calibri,Bold"/>
            </a:endParaRPr>
          </a:p>
          <a:p>
            <a:endParaRPr lang="ca-ES" sz="2400" dirty="0">
              <a:solidFill>
                <a:schemeClr val="bg1"/>
              </a:solidFill>
              <a:latin typeface="Calibri,Bold"/>
            </a:endParaRPr>
          </a:p>
          <a:p>
            <a:endParaRPr lang="ca-ES" sz="2400" dirty="0">
              <a:solidFill>
                <a:schemeClr val="bg1"/>
              </a:solidFill>
              <a:latin typeface="Calibri,Bold"/>
            </a:endParaRPr>
          </a:p>
          <a:p>
            <a:endParaRPr lang="es-ES" sz="2400" dirty="0">
              <a:solidFill>
                <a:schemeClr val="bg1"/>
              </a:solidFill>
              <a:latin typeface="Calibri,Bold"/>
            </a:endParaRPr>
          </a:p>
        </p:txBody>
      </p:sp>
      <p:sp>
        <p:nvSpPr>
          <p:cNvPr id="8" name="QuadreDeText 7"/>
          <p:cNvSpPr txBox="1"/>
          <p:nvPr/>
        </p:nvSpPr>
        <p:spPr>
          <a:xfrm>
            <a:off x="2423592" y="6316487"/>
            <a:ext cx="3347864" cy="461665"/>
          </a:xfrm>
          <a:prstGeom prst="rect">
            <a:avLst/>
          </a:prstGeom>
          <a:noFill/>
        </p:spPr>
        <p:txBody>
          <a:bodyPr wrap="square" rtlCol="0">
            <a:spAutoFit/>
          </a:bodyPr>
          <a:lstStyle/>
          <a:p>
            <a:r>
              <a:rPr lang="ca-ES" sz="2400" dirty="0">
                <a:latin typeface="Calibri,Bold"/>
              </a:rPr>
              <a:t>Xavier Civit</a:t>
            </a:r>
            <a:endParaRPr lang="ca-ES" sz="1400" dirty="0">
              <a:latin typeface="Calibri,Bold"/>
            </a:endParaRPr>
          </a:p>
        </p:txBody>
      </p:sp>
      <p:pic>
        <p:nvPicPr>
          <p:cNvPr id="2052" name="Picture 4" descr="D:\37654742q\Documents\ACEM\OITAF\Seminari OITAF 2019\Presentacio\gencat_cat.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04112" y="6293801"/>
            <a:ext cx="2664296" cy="430753"/>
          </a:xfrm>
          <a:prstGeom prst="rect">
            <a:avLst/>
          </a:prstGeom>
          <a:noFill/>
          <a:extLst>
            <a:ext uri="{909E8E84-426E-40DD-AFC4-6F175D3DCCD1}">
              <a14:hiddenFill xmlns:a14="http://schemas.microsoft.com/office/drawing/2010/main">
                <a:solidFill>
                  <a:srgbClr val="FFFFFF"/>
                </a:solidFill>
              </a14:hiddenFill>
            </a:ext>
          </a:extLst>
        </p:spPr>
      </p:pic>
      <p:pic>
        <p:nvPicPr>
          <p:cNvPr id="4" name="Imatg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99312" y="4608312"/>
            <a:ext cx="1336949" cy="1453205"/>
          </a:xfrm>
          <a:prstGeom prst="rect">
            <a:avLst/>
          </a:prstGeom>
          <a:effectLst>
            <a:outerShdw blurRad="50800" dist="50800" dir="5400000" algn="ctr" rotWithShape="0">
              <a:schemeClr val="bg1"/>
            </a:outerShdw>
          </a:effectLst>
        </p:spPr>
      </p:pic>
    </p:spTree>
    <p:extLst>
      <p:ext uri="{BB962C8B-B14F-4D97-AF65-F5344CB8AC3E}">
        <p14:creationId xmlns:p14="http://schemas.microsoft.com/office/powerpoint/2010/main" val="3053097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a:solidFill>
                  <a:srgbClr val="C8102E"/>
                </a:solidFill>
              </a:rPr>
              <a:t>Données de base</a:t>
            </a:r>
          </a:p>
        </p:txBody>
      </p:sp>
      <p:sp>
        <p:nvSpPr>
          <p:cNvPr id="3" name="2 Marcador de contenido"/>
          <p:cNvSpPr>
            <a:spLocks noGrp="1"/>
          </p:cNvSpPr>
          <p:nvPr>
            <p:ph idx="1"/>
          </p:nvPr>
        </p:nvSpPr>
        <p:spPr>
          <a:xfrm>
            <a:off x="2783632" y="1340769"/>
            <a:ext cx="7427168" cy="4525963"/>
          </a:xfrm>
        </p:spPr>
        <p:txBody>
          <a:bodyPr>
            <a:normAutofit/>
          </a:bodyPr>
          <a:lstStyle/>
          <a:p>
            <a:pPr>
              <a:buClr>
                <a:srgbClr val="C8102E"/>
              </a:buClr>
            </a:pPr>
            <a:r>
              <a:rPr lang="fr-FR" sz="2800" dirty="0"/>
              <a:t>Enquête représentative dépenses visiteurs:</a:t>
            </a:r>
          </a:p>
          <a:p>
            <a:pPr marL="457200" lvl="1" indent="0">
              <a:buClr>
                <a:srgbClr val="C8102E"/>
              </a:buClr>
              <a:buNone/>
            </a:pPr>
            <a:r>
              <a:rPr lang="fr-FR" sz="2500" dirty="0"/>
              <a:t>Enquête réalisée par GESOP en 2016-17 pour les visiteurs de les stations suivantes :</a:t>
            </a:r>
          </a:p>
          <a:p>
            <a:pPr lvl="1">
              <a:buClr>
                <a:srgbClr val="C8102E"/>
              </a:buClr>
            </a:pPr>
            <a:r>
              <a:rPr lang="fr-FR" sz="2500" dirty="0"/>
              <a:t>349 enquêtes à la Vall de Núria</a:t>
            </a:r>
          </a:p>
          <a:p>
            <a:pPr lvl="1">
              <a:buClr>
                <a:srgbClr val="C8102E"/>
              </a:buClr>
            </a:pPr>
            <a:r>
              <a:rPr lang="fr-FR" sz="2500" dirty="0"/>
              <a:t>474 enquêtes à la Molina</a:t>
            </a:r>
          </a:p>
          <a:p>
            <a:pPr lvl="1">
              <a:buClr>
                <a:srgbClr val="C8102E"/>
              </a:buClr>
            </a:pPr>
            <a:r>
              <a:rPr lang="fr-FR" sz="2500" dirty="0"/>
              <a:t>367 enquêtes à Espot et 368 a Port Ainé</a:t>
            </a:r>
          </a:p>
          <a:p>
            <a:pPr lvl="1">
              <a:buClr>
                <a:srgbClr val="C8102E"/>
              </a:buClr>
            </a:pPr>
            <a:r>
              <a:rPr lang="fr-FR" sz="2500" dirty="0"/>
              <a:t>347 enquêtes à Vallter 2000</a:t>
            </a:r>
          </a:p>
          <a:p>
            <a:pPr marL="457200" lvl="1" indent="0">
              <a:buClr>
                <a:srgbClr val="C8102E"/>
              </a:buClr>
              <a:buNone/>
            </a:pPr>
            <a:r>
              <a:rPr lang="fr-FR" sz="2500" dirty="0"/>
              <a:t>Enquête réalisée par Institut Cerdà en 2017-18</a:t>
            </a:r>
          </a:p>
          <a:p>
            <a:pPr lvl="1">
              <a:buClr>
                <a:srgbClr val="C8102E"/>
              </a:buClr>
            </a:pPr>
            <a:r>
              <a:rPr lang="fr-FR" sz="2500" dirty="0"/>
              <a:t>284 enquêtes visiteurs à Boí Taüll </a:t>
            </a:r>
          </a:p>
          <a:p>
            <a:pPr lvl="1">
              <a:buClr>
                <a:srgbClr val="C8102E"/>
              </a:buClr>
            </a:pPr>
            <a:endParaRPr lang="ca-ES" dirty="0"/>
          </a:p>
          <a:p>
            <a:pPr marL="57150" indent="0">
              <a:buClr>
                <a:srgbClr val="C8102E"/>
              </a:buClr>
              <a:buNone/>
            </a:pPr>
            <a:endParaRPr lang="ca-ES" dirty="0"/>
          </a:p>
          <a:p>
            <a:pPr marL="457200" lvl="1" indent="0">
              <a:buClr>
                <a:srgbClr val="C8102E"/>
              </a:buClr>
              <a:buNone/>
            </a:pPr>
            <a:endParaRPr lang="ca-ES" dirty="0"/>
          </a:p>
          <a:p>
            <a:pPr lvl="1">
              <a:buClr>
                <a:srgbClr val="C8102E"/>
              </a:buClr>
            </a:pPr>
            <a:endParaRPr lang="ca-ES" dirty="0"/>
          </a:p>
        </p:txBody>
      </p:sp>
      <p:cxnSp>
        <p:nvCxnSpPr>
          <p:cNvPr id="8" name="Straight Connector 4"/>
          <p:cNvCxnSpPr>
            <a:cxnSpLocks noChangeShapeType="1"/>
          </p:cNvCxnSpPr>
          <p:nvPr/>
        </p:nvCxnSpPr>
        <p:spPr bwMode="auto">
          <a:xfrm>
            <a:off x="2695575" y="0"/>
            <a:ext cx="0" cy="6858000"/>
          </a:xfrm>
          <a:prstGeom prst="line">
            <a:avLst/>
          </a:prstGeom>
          <a:noFill/>
          <a:ln w="19050">
            <a:solidFill>
              <a:srgbClr val="C8102E"/>
            </a:solidFill>
            <a:round/>
            <a:headEnd/>
            <a:tailEnd/>
          </a:ln>
          <a:effectLst>
            <a:outerShdw dist="20000" dir="5400000" rotWithShape="0">
              <a:srgbClr val="808080">
                <a:alpha val="37999"/>
              </a:srgbClr>
            </a:outerShdw>
          </a:effectLst>
        </p:spPr>
      </p:cxnSp>
      <p:sp>
        <p:nvSpPr>
          <p:cNvPr id="11" name="TextBox 10"/>
          <p:cNvSpPr txBox="1">
            <a:spLocks noChangeArrowheads="1"/>
          </p:cNvSpPr>
          <p:nvPr/>
        </p:nvSpPr>
        <p:spPr bwMode="auto">
          <a:xfrm>
            <a:off x="1415480" y="1844825"/>
            <a:ext cx="1333328" cy="2400657"/>
          </a:xfrm>
          <a:prstGeom prst="rect">
            <a:avLst/>
          </a:prstGeom>
          <a:noFill/>
          <a:ln w="9525">
            <a:noFill/>
            <a:miter lim="800000"/>
            <a:headEnd/>
            <a:tailEnd/>
          </a:ln>
        </p:spPr>
        <p:txBody>
          <a:bodyPr wrap="square">
            <a:spAutoFit/>
          </a:bodyPr>
          <a:lstStyle/>
          <a:p>
            <a:pPr lvl="0" algn="ctr"/>
            <a:r>
              <a:rPr lang="fr-FR" sz="1500" dirty="0">
                <a:solidFill>
                  <a:prstClr val="white">
                    <a:lumMod val="75000"/>
                  </a:prstClr>
                </a:solidFill>
              </a:rPr>
              <a:t>Introduction</a:t>
            </a:r>
          </a:p>
          <a:p>
            <a:pPr lvl="0" algn="ctr"/>
            <a:endParaRPr lang="fr-FR" sz="1500" dirty="0">
              <a:solidFill>
                <a:prstClr val="white">
                  <a:lumMod val="75000"/>
                </a:prstClr>
              </a:solidFill>
            </a:endParaRPr>
          </a:p>
          <a:p>
            <a:pPr lvl="0" algn="ctr"/>
            <a:r>
              <a:rPr lang="fr-FR" sz="1500" b="1" dirty="0">
                <a:solidFill>
                  <a:schemeClr val="bg1">
                    <a:lumMod val="85000"/>
                  </a:schemeClr>
                </a:solidFill>
              </a:rPr>
              <a:t>Méthodologie</a:t>
            </a:r>
          </a:p>
          <a:p>
            <a:pPr lvl="0" algn="ctr"/>
            <a:endParaRPr lang="fr-FR" sz="1500" dirty="0">
              <a:solidFill>
                <a:prstClr val="white">
                  <a:lumMod val="75000"/>
                </a:prstClr>
              </a:solidFill>
            </a:endParaRPr>
          </a:p>
          <a:p>
            <a:pPr lvl="0" algn="ctr"/>
            <a:r>
              <a:rPr lang="fr-FR" sz="1500" b="1" dirty="0"/>
              <a:t>Données  base</a:t>
            </a:r>
          </a:p>
          <a:p>
            <a:pPr lvl="0" algn="ctr"/>
            <a:endParaRPr lang="fr-FR" sz="1500" dirty="0">
              <a:solidFill>
                <a:prstClr val="white">
                  <a:lumMod val="75000"/>
                </a:prstClr>
              </a:solidFill>
            </a:endParaRPr>
          </a:p>
          <a:p>
            <a:pPr lvl="0" algn="ctr"/>
            <a:r>
              <a:rPr lang="fr-FR" sz="1500" dirty="0">
                <a:solidFill>
                  <a:prstClr val="white">
                    <a:lumMod val="75000"/>
                  </a:prstClr>
                </a:solidFill>
              </a:rPr>
              <a:t>Résultats</a:t>
            </a:r>
          </a:p>
          <a:p>
            <a:pPr lvl="0" algn="ctr"/>
            <a:endParaRPr lang="fr-FR" sz="1500" dirty="0">
              <a:solidFill>
                <a:prstClr val="white">
                  <a:lumMod val="75000"/>
                </a:prstClr>
              </a:solidFill>
            </a:endParaRPr>
          </a:p>
          <a:p>
            <a:pPr lvl="0" algn="ctr"/>
            <a:r>
              <a:rPr lang="fr-FR" sz="1500" dirty="0">
                <a:solidFill>
                  <a:prstClr val="white">
                    <a:lumMod val="75000"/>
                  </a:prstClr>
                </a:solidFill>
              </a:rPr>
              <a:t>Résumé</a:t>
            </a:r>
          </a:p>
          <a:p>
            <a:pPr algn="ctr"/>
            <a:endParaRPr lang="en-US" sz="1500" dirty="0">
              <a:solidFill>
                <a:srgbClr val="BFBFBF"/>
              </a:solidFill>
            </a:endParaRPr>
          </a:p>
        </p:txBody>
      </p:sp>
      <p:grpSp>
        <p:nvGrpSpPr>
          <p:cNvPr id="9" name="Agrupa 8"/>
          <p:cNvGrpSpPr/>
          <p:nvPr/>
        </p:nvGrpSpPr>
        <p:grpSpPr>
          <a:xfrm>
            <a:off x="2924052" y="5849185"/>
            <a:ext cx="7520413" cy="723900"/>
            <a:chOff x="1400051" y="5849185"/>
            <a:chExt cx="7520413" cy="723900"/>
          </a:xfrm>
        </p:grpSpPr>
        <p:pic>
          <p:nvPicPr>
            <p:cNvPr id="13" name="Imagen 8" descr="marca vermella sobre blanc"/>
            <p:cNvPicPr/>
            <p:nvPr/>
          </p:nvPicPr>
          <p:blipFill>
            <a:blip r:embed="rId3"/>
            <a:srcRect/>
            <a:stretch>
              <a:fillRect/>
            </a:stretch>
          </p:blipFill>
          <p:spPr bwMode="auto">
            <a:xfrm>
              <a:off x="1400051" y="5849185"/>
              <a:ext cx="2114550" cy="723900"/>
            </a:xfrm>
            <a:prstGeom prst="rect">
              <a:avLst/>
            </a:prstGeom>
            <a:noFill/>
            <a:ln w="9525">
              <a:noFill/>
              <a:miter lim="800000"/>
              <a:headEnd/>
              <a:tailEnd/>
            </a:ln>
          </p:spPr>
        </p:pic>
        <p:sp>
          <p:nvSpPr>
            <p:cNvPr id="14" name="Rectángulo 11"/>
            <p:cNvSpPr/>
            <p:nvPr/>
          </p:nvSpPr>
          <p:spPr>
            <a:xfrm>
              <a:off x="3635896" y="5887969"/>
              <a:ext cx="1782026" cy="646331"/>
            </a:xfrm>
            <a:prstGeom prst="rect">
              <a:avLst/>
            </a:prstGeom>
          </p:spPr>
          <p:txBody>
            <a:bodyPr wrap="none">
              <a:spAutoFit/>
            </a:bodyPr>
            <a:lstStyle/>
            <a:p>
              <a:r>
                <a:rPr lang="ca-ES" b="1" dirty="0">
                  <a:solidFill>
                    <a:srgbClr val="C8102E"/>
                  </a:solidFill>
                </a:rPr>
                <a:t>Centre d’Estudis </a:t>
              </a:r>
            </a:p>
            <a:p>
              <a:r>
                <a:rPr lang="ca-ES" b="1" dirty="0">
                  <a:solidFill>
                    <a:srgbClr val="C8102E"/>
                  </a:solidFill>
                </a:rPr>
                <a:t>UPF</a:t>
              </a:r>
              <a:r>
                <a:rPr lang="ca-ES" b="1" i="1" dirty="0">
                  <a:solidFill>
                    <a:srgbClr val="C8102E"/>
                  </a:solidFill>
                </a:rPr>
                <a:t> </a:t>
              </a:r>
              <a:r>
                <a:rPr lang="ca-ES" b="1" dirty="0">
                  <a:solidFill>
                    <a:srgbClr val="C8102E"/>
                  </a:solidFill>
                </a:rPr>
                <a:t>Sports Lab</a:t>
              </a:r>
              <a:endParaRPr lang="es-ES" dirty="0">
                <a:solidFill>
                  <a:srgbClr val="C8102E"/>
                </a:solidFill>
              </a:endParaRPr>
            </a:p>
          </p:txBody>
        </p:sp>
        <p:pic>
          <p:nvPicPr>
            <p:cNvPr id="15"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40603" y="5885160"/>
              <a:ext cx="2379861" cy="58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151072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fr-FR" dirty="0">
                <a:solidFill>
                  <a:srgbClr val="C8102E"/>
                </a:solidFill>
              </a:rPr>
              <a:t>Résultats</a:t>
            </a:r>
          </a:p>
        </p:txBody>
      </p:sp>
      <p:sp>
        <p:nvSpPr>
          <p:cNvPr id="3" name="2 Marcador de contenido"/>
          <p:cNvSpPr>
            <a:spLocks noGrp="1"/>
          </p:cNvSpPr>
          <p:nvPr>
            <p:ph idx="1"/>
          </p:nvPr>
        </p:nvSpPr>
        <p:spPr>
          <a:xfrm>
            <a:off x="2783632" y="1412777"/>
            <a:ext cx="7427168" cy="4525963"/>
          </a:xfrm>
        </p:spPr>
        <p:txBody>
          <a:bodyPr>
            <a:normAutofit/>
          </a:bodyPr>
          <a:lstStyle/>
          <a:p>
            <a:pPr>
              <a:buClr>
                <a:srgbClr val="C8102E"/>
              </a:buClr>
            </a:pPr>
            <a:r>
              <a:rPr lang="fr-FR" sz="2800" dirty="0"/>
              <a:t>Indicateurs économiques:</a:t>
            </a:r>
          </a:p>
          <a:p>
            <a:pPr lvl="1">
              <a:buClr>
                <a:srgbClr val="C8102E"/>
              </a:buClr>
            </a:pPr>
            <a:r>
              <a:rPr lang="fr-FR" sz="2500" dirty="0"/>
              <a:t>Production totale: volume d'activité brut des secteurs</a:t>
            </a:r>
          </a:p>
          <a:p>
            <a:pPr lvl="1">
              <a:buClr>
                <a:srgbClr val="C8102E"/>
              </a:buClr>
            </a:pPr>
            <a:r>
              <a:rPr lang="fr-FR" sz="2500" dirty="0"/>
              <a:t>Valeur ajoutée brute (VAB): revenus des facteurs de production (travail et capital)</a:t>
            </a:r>
          </a:p>
          <a:p>
            <a:pPr lvl="1">
              <a:buClr>
                <a:srgbClr val="C8102E"/>
              </a:buClr>
            </a:pPr>
            <a:r>
              <a:rPr lang="fr-FR" sz="2500" dirty="0"/>
              <a:t>Emplois réalisables équivalant à temps plein</a:t>
            </a:r>
          </a:p>
          <a:p>
            <a:pPr lvl="1">
              <a:buClr>
                <a:srgbClr val="C8102E"/>
              </a:buClr>
            </a:pPr>
            <a:r>
              <a:rPr lang="fr-FR" sz="2500" dirty="0"/>
              <a:t>Recettes fiscales</a:t>
            </a:r>
          </a:p>
        </p:txBody>
      </p:sp>
      <p:cxnSp>
        <p:nvCxnSpPr>
          <p:cNvPr id="8" name="Straight Connector 4"/>
          <p:cNvCxnSpPr>
            <a:cxnSpLocks noChangeShapeType="1"/>
          </p:cNvCxnSpPr>
          <p:nvPr/>
        </p:nvCxnSpPr>
        <p:spPr bwMode="auto">
          <a:xfrm>
            <a:off x="2695575" y="0"/>
            <a:ext cx="0" cy="6858000"/>
          </a:xfrm>
          <a:prstGeom prst="line">
            <a:avLst/>
          </a:prstGeom>
          <a:noFill/>
          <a:ln w="19050">
            <a:solidFill>
              <a:srgbClr val="C8102E"/>
            </a:solidFill>
            <a:round/>
            <a:headEnd/>
            <a:tailEnd/>
          </a:ln>
          <a:effectLst>
            <a:outerShdw dist="20000" dir="5400000" rotWithShape="0">
              <a:srgbClr val="808080">
                <a:alpha val="37999"/>
              </a:srgbClr>
            </a:outerShdw>
          </a:effectLst>
        </p:spPr>
      </p:cxnSp>
      <p:sp>
        <p:nvSpPr>
          <p:cNvPr id="9" name="TextBox 10"/>
          <p:cNvSpPr txBox="1">
            <a:spLocks noChangeArrowheads="1"/>
          </p:cNvSpPr>
          <p:nvPr/>
        </p:nvSpPr>
        <p:spPr bwMode="auto">
          <a:xfrm>
            <a:off x="1415481" y="1844825"/>
            <a:ext cx="1333328" cy="2400657"/>
          </a:xfrm>
          <a:prstGeom prst="rect">
            <a:avLst/>
          </a:prstGeom>
          <a:noFill/>
          <a:ln w="9525">
            <a:noFill/>
            <a:miter lim="800000"/>
            <a:headEnd/>
            <a:tailEnd/>
          </a:ln>
        </p:spPr>
        <p:txBody>
          <a:bodyPr wrap="square">
            <a:spAutoFit/>
          </a:bodyPr>
          <a:lstStyle/>
          <a:p>
            <a:pPr lvl="0" algn="ctr"/>
            <a:r>
              <a:rPr lang="fr-FR" sz="1500" dirty="0">
                <a:solidFill>
                  <a:prstClr val="white">
                    <a:lumMod val="75000"/>
                  </a:prstClr>
                </a:solidFill>
              </a:rPr>
              <a:t>Introduction</a:t>
            </a:r>
          </a:p>
          <a:p>
            <a:pPr lvl="0" algn="ctr"/>
            <a:endParaRPr lang="fr-FR" sz="1500" dirty="0">
              <a:solidFill>
                <a:prstClr val="white">
                  <a:lumMod val="75000"/>
                </a:prstClr>
              </a:solidFill>
            </a:endParaRPr>
          </a:p>
          <a:p>
            <a:pPr lvl="0" algn="ctr"/>
            <a:r>
              <a:rPr lang="fr-FR" sz="1500" b="1" dirty="0">
                <a:solidFill>
                  <a:schemeClr val="bg1">
                    <a:lumMod val="85000"/>
                  </a:schemeClr>
                </a:solidFill>
              </a:rPr>
              <a:t>Méthodologie</a:t>
            </a:r>
          </a:p>
          <a:p>
            <a:pPr lvl="0" algn="ctr"/>
            <a:endParaRPr lang="fr-FR" sz="1500" dirty="0">
              <a:solidFill>
                <a:prstClr val="white">
                  <a:lumMod val="75000"/>
                </a:prstClr>
              </a:solidFill>
            </a:endParaRPr>
          </a:p>
          <a:p>
            <a:pPr lvl="0" algn="ctr"/>
            <a:r>
              <a:rPr lang="fr-FR" sz="1500" b="1" dirty="0">
                <a:solidFill>
                  <a:schemeClr val="bg1">
                    <a:lumMod val="85000"/>
                  </a:schemeClr>
                </a:solidFill>
              </a:rPr>
              <a:t>Données  base</a:t>
            </a:r>
          </a:p>
          <a:p>
            <a:pPr lvl="0" algn="ctr"/>
            <a:endParaRPr lang="fr-FR" sz="1500" dirty="0">
              <a:solidFill>
                <a:prstClr val="white">
                  <a:lumMod val="75000"/>
                </a:prstClr>
              </a:solidFill>
            </a:endParaRPr>
          </a:p>
          <a:p>
            <a:pPr lvl="0" algn="ctr"/>
            <a:r>
              <a:rPr lang="fr-FR" sz="1500" b="1" dirty="0"/>
              <a:t>Résultats</a:t>
            </a:r>
            <a:endParaRPr lang="fr-FR" sz="1500" dirty="0">
              <a:solidFill>
                <a:prstClr val="white">
                  <a:lumMod val="75000"/>
                </a:prstClr>
              </a:solidFill>
            </a:endParaRPr>
          </a:p>
          <a:p>
            <a:pPr lvl="0" algn="ctr"/>
            <a:endParaRPr lang="fr-FR" sz="1500" dirty="0">
              <a:solidFill>
                <a:prstClr val="white">
                  <a:lumMod val="75000"/>
                </a:prstClr>
              </a:solidFill>
            </a:endParaRPr>
          </a:p>
          <a:p>
            <a:pPr lvl="0" algn="ctr"/>
            <a:r>
              <a:rPr lang="fr-FR" sz="1500" dirty="0">
                <a:solidFill>
                  <a:prstClr val="white">
                    <a:lumMod val="75000"/>
                  </a:prstClr>
                </a:solidFill>
              </a:rPr>
              <a:t>Résumé</a:t>
            </a:r>
          </a:p>
          <a:p>
            <a:pPr algn="ctr"/>
            <a:endParaRPr lang="en-US" sz="1500" dirty="0">
              <a:solidFill>
                <a:srgbClr val="BFBFBF"/>
              </a:solidFill>
            </a:endParaRPr>
          </a:p>
        </p:txBody>
      </p:sp>
      <p:grpSp>
        <p:nvGrpSpPr>
          <p:cNvPr id="12" name="Agrupa 11"/>
          <p:cNvGrpSpPr/>
          <p:nvPr/>
        </p:nvGrpSpPr>
        <p:grpSpPr>
          <a:xfrm>
            <a:off x="2924052" y="5849185"/>
            <a:ext cx="7520413" cy="723900"/>
            <a:chOff x="1400051" y="5849185"/>
            <a:chExt cx="7520413" cy="723900"/>
          </a:xfrm>
        </p:grpSpPr>
        <p:pic>
          <p:nvPicPr>
            <p:cNvPr id="13" name="Imagen 8" descr="marca vermella sobre blanc"/>
            <p:cNvPicPr/>
            <p:nvPr/>
          </p:nvPicPr>
          <p:blipFill>
            <a:blip r:embed="rId3"/>
            <a:srcRect/>
            <a:stretch>
              <a:fillRect/>
            </a:stretch>
          </p:blipFill>
          <p:spPr bwMode="auto">
            <a:xfrm>
              <a:off x="1400051" y="5849185"/>
              <a:ext cx="2114550" cy="723900"/>
            </a:xfrm>
            <a:prstGeom prst="rect">
              <a:avLst/>
            </a:prstGeom>
            <a:noFill/>
            <a:ln w="9525">
              <a:noFill/>
              <a:miter lim="800000"/>
              <a:headEnd/>
              <a:tailEnd/>
            </a:ln>
          </p:spPr>
        </p:pic>
        <p:sp>
          <p:nvSpPr>
            <p:cNvPr id="14" name="Rectángulo 11"/>
            <p:cNvSpPr/>
            <p:nvPr/>
          </p:nvSpPr>
          <p:spPr>
            <a:xfrm>
              <a:off x="3635896" y="5887969"/>
              <a:ext cx="1782026" cy="646331"/>
            </a:xfrm>
            <a:prstGeom prst="rect">
              <a:avLst/>
            </a:prstGeom>
          </p:spPr>
          <p:txBody>
            <a:bodyPr wrap="none">
              <a:spAutoFit/>
            </a:bodyPr>
            <a:lstStyle/>
            <a:p>
              <a:r>
                <a:rPr lang="ca-ES" b="1" dirty="0">
                  <a:solidFill>
                    <a:srgbClr val="C8102E"/>
                  </a:solidFill>
                </a:rPr>
                <a:t>Centre d’Estudis </a:t>
              </a:r>
            </a:p>
            <a:p>
              <a:r>
                <a:rPr lang="ca-ES" b="1" dirty="0">
                  <a:solidFill>
                    <a:srgbClr val="C8102E"/>
                  </a:solidFill>
                </a:rPr>
                <a:t>UPF</a:t>
              </a:r>
              <a:r>
                <a:rPr lang="ca-ES" b="1" i="1" dirty="0">
                  <a:solidFill>
                    <a:srgbClr val="C8102E"/>
                  </a:solidFill>
                </a:rPr>
                <a:t> </a:t>
              </a:r>
              <a:r>
                <a:rPr lang="ca-ES" b="1" dirty="0">
                  <a:solidFill>
                    <a:srgbClr val="C8102E"/>
                  </a:solidFill>
                </a:rPr>
                <a:t>Sports Lab</a:t>
              </a:r>
              <a:endParaRPr lang="es-ES" dirty="0">
                <a:solidFill>
                  <a:srgbClr val="C8102E"/>
                </a:solidFill>
              </a:endParaRPr>
            </a:p>
          </p:txBody>
        </p:sp>
        <p:pic>
          <p:nvPicPr>
            <p:cNvPr id="15"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40603" y="5885160"/>
              <a:ext cx="2379861" cy="58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540074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79576" y="260648"/>
            <a:ext cx="8229600" cy="1008112"/>
          </a:xfrm>
        </p:spPr>
        <p:txBody>
          <a:bodyPr>
            <a:normAutofit/>
          </a:bodyPr>
          <a:lstStyle/>
          <a:p>
            <a:r>
              <a:rPr lang="fr-FR" dirty="0">
                <a:solidFill>
                  <a:srgbClr val="C8102E"/>
                </a:solidFill>
              </a:rPr>
              <a:t>Résultats comparatifs </a:t>
            </a:r>
            <a:endParaRPr lang="fr-FR" sz="3600" dirty="0"/>
          </a:p>
        </p:txBody>
      </p:sp>
      <p:cxnSp>
        <p:nvCxnSpPr>
          <p:cNvPr id="8" name="Straight Connector 4"/>
          <p:cNvCxnSpPr>
            <a:cxnSpLocks noChangeShapeType="1"/>
          </p:cNvCxnSpPr>
          <p:nvPr/>
        </p:nvCxnSpPr>
        <p:spPr bwMode="auto">
          <a:xfrm>
            <a:off x="2695575" y="0"/>
            <a:ext cx="0" cy="6858000"/>
          </a:xfrm>
          <a:prstGeom prst="line">
            <a:avLst/>
          </a:prstGeom>
          <a:noFill/>
          <a:ln w="19050">
            <a:solidFill>
              <a:srgbClr val="C8102E"/>
            </a:solidFill>
            <a:round/>
            <a:headEnd/>
            <a:tailEnd/>
          </a:ln>
          <a:effectLst>
            <a:outerShdw dist="20000" dir="5400000" rotWithShape="0">
              <a:srgbClr val="808080">
                <a:alpha val="37999"/>
              </a:srgbClr>
            </a:outerShdw>
          </a:effectLst>
        </p:spPr>
      </p:cxnSp>
      <p:sp>
        <p:nvSpPr>
          <p:cNvPr id="10" name="2 Marcador de contenido"/>
          <p:cNvSpPr>
            <a:spLocks noGrp="1"/>
          </p:cNvSpPr>
          <p:nvPr>
            <p:ph idx="1"/>
          </p:nvPr>
        </p:nvSpPr>
        <p:spPr>
          <a:xfrm>
            <a:off x="2748809" y="1232756"/>
            <a:ext cx="7427168" cy="4392488"/>
          </a:xfrm>
        </p:spPr>
        <p:txBody>
          <a:bodyPr>
            <a:normAutofit/>
          </a:bodyPr>
          <a:lstStyle/>
          <a:p>
            <a:pPr marL="0" indent="0">
              <a:buClr>
                <a:srgbClr val="C8102E"/>
              </a:buClr>
              <a:buNone/>
            </a:pPr>
            <a:r>
              <a:rPr lang="fr-FR" sz="2800" dirty="0"/>
              <a:t>Impacts totaux sur la production</a:t>
            </a:r>
          </a:p>
          <a:p>
            <a:pPr marL="0" indent="0">
              <a:buClr>
                <a:srgbClr val="C8102E"/>
              </a:buClr>
              <a:buNone/>
            </a:pPr>
            <a:endParaRPr lang="ca-ES" sz="2800" dirty="0"/>
          </a:p>
        </p:txBody>
      </p:sp>
      <p:graphicFrame>
        <p:nvGraphicFramePr>
          <p:cNvPr id="13" name="Gráfico 12"/>
          <p:cNvGraphicFramePr>
            <a:graphicFrameLocks/>
          </p:cNvGraphicFramePr>
          <p:nvPr>
            <p:extLst>
              <p:ext uri="{D42A27DB-BD31-4B8C-83A1-F6EECF244321}">
                <p14:modId xmlns:p14="http://schemas.microsoft.com/office/powerpoint/2010/main" val="3328393643"/>
              </p:ext>
            </p:extLst>
          </p:nvPr>
        </p:nvGraphicFramePr>
        <p:xfrm>
          <a:off x="2890650" y="1744729"/>
          <a:ext cx="7632848"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0"/>
          <p:cNvSpPr txBox="1">
            <a:spLocks noChangeArrowheads="1"/>
          </p:cNvSpPr>
          <p:nvPr/>
        </p:nvSpPr>
        <p:spPr bwMode="auto">
          <a:xfrm>
            <a:off x="1415481" y="1844825"/>
            <a:ext cx="1333328" cy="2400657"/>
          </a:xfrm>
          <a:prstGeom prst="rect">
            <a:avLst/>
          </a:prstGeom>
          <a:noFill/>
          <a:ln w="9525">
            <a:noFill/>
            <a:miter lim="800000"/>
            <a:headEnd/>
            <a:tailEnd/>
          </a:ln>
        </p:spPr>
        <p:txBody>
          <a:bodyPr wrap="square">
            <a:spAutoFit/>
          </a:bodyPr>
          <a:lstStyle/>
          <a:p>
            <a:pPr lvl="0" algn="ctr"/>
            <a:r>
              <a:rPr lang="fr-FR" sz="1500" dirty="0">
                <a:solidFill>
                  <a:prstClr val="white">
                    <a:lumMod val="75000"/>
                  </a:prstClr>
                </a:solidFill>
              </a:rPr>
              <a:t>Introduction</a:t>
            </a:r>
          </a:p>
          <a:p>
            <a:pPr lvl="0" algn="ctr"/>
            <a:endParaRPr lang="fr-FR" sz="1500" dirty="0">
              <a:solidFill>
                <a:prstClr val="white">
                  <a:lumMod val="75000"/>
                </a:prstClr>
              </a:solidFill>
            </a:endParaRPr>
          </a:p>
          <a:p>
            <a:pPr lvl="0" algn="ctr"/>
            <a:r>
              <a:rPr lang="fr-FR" sz="1500" b="1" dirty="0">
                <a:solidFill>
                  <a:schemeClr val="bg1">
                    <a:lumMod val="85000"/>
                  </a:schemeClr>
                </a:solidFill>
              </a:rPr>
              <a:t>Méthodologie</a:t>
            </a:r>
          </a:p>
          <a:p>
            <a:pPr lvl="0" algn="ctr"/>
            <a:endParaRPr lang="fr-FR" sz="1500" dirty="0">
              <a:solidFill>
                <a:prstClr val="white">
                  <a:lumMod val="75000"/>
                </a:prstClr>
              </a:solidFill>
            </a:endParaRPr>
          </a:p>
          <a:p>
            <a:pPr lvl="0" algn="ctr"/>
            <a:r>
              <a:rPr lang="fr-FR" sz="1500" b="1" dirty="0">
                <a:solidFill>
                  <a:schemeClr val="bg1">
                    <a:lumMod val="85000"/>
                  </a:schemeClr>
                </a:solidFill>
              </a:rPr>
              <a:t>Données  base</a:t>
            </a:r>
          </a:p>
          <a:p>
            <a:pPr lvl="0" algn="ctr"/>
            <a:endParaRPr lang="fr-FR" sz="1500" dirty="0">
              <a:solidFill>
                <a:prstClr val="white">
                  <a:lumMod val="75000"/>
                </a:prstClr>
              </a:solidFill>
            </a:endParaRPr>
          </a:p>
          <a:p>
            <a:pPr lvl="0" algn="ctr"/>
            <a:r>
              <a:rPr lang="fr-FR" sz="1500" b="1" dirty="0"/>
              <a:t>Résultats</a:t>
            </a:r>
            <a:endParaRPr lang="fr-FR" sz="1500" dirty="0">
              <a:solidFill>
                <a:prstClr val="white">
                  <a:lumMod val="75000"/>
                </a:prstClr>
              </a:solidFill>
            </a:endParaRPr>
          </a:p>
          <a:p>
            <a:pPr lvl="0" algn="ctr"/>
            <a:endParaRPr lang="fr-FR" sz="1500" dirty="0">
              <a:solidFill>
                <a:prstClr val="white">
                  <a:lumMod val="75000"/>
                </a:prstClr>
              </a:solidFill>
            </a:endParaRPr>
          </a:p>
          <a:p>
            <a:pPr lvl="0" algn="ctr"/>
            <a:r>
              <a:rPr lang="fr-FR" sz="1500" dirty="0">
                <a:solidFill>
                  <a:prstClr val="white">
                    <a:lumMod val="75000"/>
                  </a:prstClr>
                </a:solidFill>
              </a:rPr>
              <a:t>Résumé</a:t>
            </a:r>
          </a:p>
          <a:p>
            <a:pPr algn="ctr"/>
            <a:endParaRPr lang="en-US" sz="1500" dirty="0">
              <a:solidFill>
                <a:srgbClr val="BFBFBF"/>
              </a:solidFill>
            </a:endParaRPr>
          </a:p>
        </p:txBody>
      </p:sp>
      <p:grpSp>
        <p:nvGrpSpPr>
          <p:cNvPr id="12" name="Agrupa 11"/>
          <p:cNvGrpSpPr/>
          <p:nvPr/>
        </p:nvGrpSpPr>
        <p:grpSpPr>
          <a:xfrm>
            <a:off x="2924052" y="5849185"/>
            <a:ext cx="4017871" cy="723900"/>
            <a:chOff x="1400051" y="5849185"/>
            <a:chExt cx="4017871" cy="723900"/>
          </a:xfrm>
        </p:grpSpPr>
        <p:pic>
          <p:nvPicPr>
            <p:cNvPr id="14" name="Imagen 8" descr="marca vermella sobre blanc"/>
            <p:cNvPicPr/>
            <p:nvPr/>
          </p:nvPicPr>
          <p:blipFill>
            <a:blip r:embed="rId4"/>
            <a:srcRect/>
            <a:stretch>
              <a:fillRect/>
            </a:stretch>
          </p:blipFill>
          <p:spPr bwMode="auto">
            <a:xfrm>
              <a:off x="1400051" y="5849185"/>
              <a:ext cx="2114550" cy="723900"/>
            </a:xfrm>
            <a:prstGeom prst="rect">
              <a:avLst/>
            </a:prstGeom>
            <a:noFill/>
            <a:ln w="9525">
              <a:noFill/>
              <a:miter lim="800000"/>
              <a:headEnd/>
              <a:tailEnd/>
            </a:ln>
          </p:spPr>
        </p:pic>
        <p:sp>
          <p:nvSpPr>
            <p:cNvPr id="15" name="Rectángulo 11"/>
            <p:cNvSpPr/>
            <p:nvPr/>
          </p:nvSpPr>
          <p:spPr>
            <a:xfrm>
              <a:off x="3635896" y="5887969"/>
              <a:ext cx="1782026" cy="646331"/>
            </a:xfrm>
            <a:prstGeom prst="rect">
              <a:avLst/>
            </a:prstGeom>
          </p:spPr>
          <p:txBody>
            <a:bodyPr wrap="none">
              <a:spAutoFit/>
            </a:bodyPr>
            <a:lstStyle/>
            <a:p>
              <a:r>
                <a:rPr lang="ca-ES" b="1" dirty="0">
                  <a:solidFill>
                    <a:srgbClr val="C8102E"/>
                  </a:solidFill>
                </a:rPr>
                <a:t>Centre d’Estudis </a:t>
              </a:r>
            </a:p>
            <a:p>
              <a:r>
                <a:rPr lang="ca-ES" b="1" dirty="0">
                  <a:solidFill>
                    <a:srgbClr val="C8102E"/>
                  </a:solidFill>
                </a:rPr>
                <a:t>UPF</a:t>
              </a:r>
              <a:r>
                <a:rPr lang="ca-ES" b="1" i="1" dirty="0">
                  <a:solidFill>
                    <a:srgbClr val="C8102E"/>
                  </a:solidFill>
                </a:rPr>
                <a:t> </a:t>
              </a:r>
              <a:r>
                <a:rPr lang="ca-ES" b="1" dirty="0">
                  <a:solidFill>
                    <a:srgbClr val="C8102E"/>
                  </a:solidFill>
                </a:rPr>
                <a:t>Sports Lab</a:t>
              </a:r>
              <a:endParaRPr lang="es-ES" dirty="0">
                <a:solidFill>
                  <a:srgbClr val="C8102E"/>
                </a:solidFill>
              </a:endParaRPr>
            </a:p>
          </p:txBody>
        </p:sp>
      </p:grpSp>
    </p:spTree>
    <p:extLst>
      <p:ext uri="{BB962C8B-B14F-4D97-AF65-F5344CB8AC3E}">
        <p14:creationId xmlns:p14="http://schemas.microsoft.com/office/powerpoint/2010/main" val="4079601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 Marcador de contenido"/>
          <p:cNvSpPr txBox="1">
            <a:spLocks/>
          </p:cNvSpPr>
          <p:nvPr/>
        </p:nvSpPr>
        <p:spPr>
          <a:xfrm>
            <a:off x="2748809" y="1232756"/>
            <a:ext cx="7427168" cy="43924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C8102E"/>
              </a:buClr>
              <a:buNone/>
            </a:pPr>
            <a:r>
              <a:rPr lang="fr-FR" sz="2800" dirty="0"/>
              <a:t>Impacts totaux sur la valeur ajoutée</a:t>
            </a:r>
          </a:p>
          <a:p>
            <a:pPr marL="0" indent="0">
              <a:buClr>
                <a:srgbClr val="C8102E"/>
              </a:buClr>
              <a:buNone/>
            </a:pPr>
            <a:endParaRPr lang="fr-FR" sz="2800" dirty="0"/>
          </a:p>
          <a:p>
            <a:pPr marL="0" indent="0">
              <a:buClr>
                <a:srgbClr val="C8102E"/>
              </a:buClr>
              <a:buNone/>
            </a:pPr>
            <a:endParaRPr lang="ca-ES" sz="2800" dirty="0"/>
          </a:p>
        </p:txBody>
      </p:sp>
      <p:sp>
        <p:nvSpPr>
          <p:cNvPr id="2" name="1 Título"/>
          <p:cNvSpPr>
            <a:spLocks noGrp="1"/>
          </p:cNvSpPr>
          <p:nvPr>
            <p:ph type="title"/>
          </p:nvPr>
        </p:nvSpPr>
        <p:spPr>
          <a:xfrm>
            <a:off x="2279576" y="260648"/>
            <a:ext cx="8229600" cy="1008112"/>
          </a:xfrm>
        </p:spPr>
        <p:txBody>
          <a:bodyPr>
            <a:normAutofit/>
          </a:bodyPr>
          <a:lstStyle/>
          <a:p>
            <a:r>
              <a:rPr lang="fr-FR" dirty="0">
                <a:solidFill>
                  <a:srgbClr val="C8102E"/>
                </a:solidFill>
              </a:rPr>
              <a:t>Résultats comparatifs </a:t>
            </a:r>
            <a:endParaRPr lang="fr-FR" sz="3600" dirty="0"/>
          </a:p>
        </p:txBody>
      </p:sp>
      <p:cxnSp>
        <p:nvCxnSpPr>
          <p:cNvPr id="8" name="Straight Connector 4"/>
          <p:cNvCxnSpPr>
            <a:cxnSpLocks noChangeShapeType="1"/>
          </p:cNvCxnSpPr>
          <p:nvPr/>
        </p:nvCxnSpPr>
        <p:spPr bwMode="auto">
          <a:xfrm>
            <a:off x="2695575" y="0"/>
            <a:ext cx="0" cy="6858000"/>
          </a:xfrm>
          <a:prstGeom prst="line">
            <a:avLst/>
          </a:prstGeom>
          <a:noFill/>
          <a:ln w="19050">
            <a:solidFill>
              <a:srgbClr val="C8102E"/>
            </a:solidFill>
            <a:round/>
            <a:headEnd/>
            <a:tailEnd/>
          </a:ln>
          <a:effectLst>
            <a:outerShdw dist="20000" dir="5400000" rotWithShape="0">
              <a:srgbClr val="808080">
                <a:alpha val="37999"/>
              </a:srgbClr>
            </a:outerShdw>
          </a:effectLst>
        </p:spPr>
      </p:cxnSp>
      <p:graphicFrame>
        <p:nvGraphicFramePr>
          <p:cNvPr id="14" name="Gráfico 13"/>
          <p:cNvGraphicFramePr>
            <a:graphicFrameLocks/>
          </p:cNvGraphicFramePr>
          <p:nvPr>
            <p:extLst>
              <p:ext uri="{D42A27DB-BD31-4B8C-83A1-F6EECF244321}">
                <p14:modId xmlns:p14="http://schemas.microsoft.com/office/powerpoint/2010/main" val="1250326034"/>
              </p:ext>
            </p:extLst>
          </p:nvPr>
        </p:nvGraphicFramePr>
        <p:xfrm>
          <a:off x="2918608" y="1700808"/>
          <a:ext cx="7632848" cy="415270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0"/>
          <p:cNvSpPr txBox="1">
            <a:spLocks noChangeArrowheads="1"/>
          </p:cNvSpPr>
          <p:nvPr/>
        </p:nvSpPr>
        <p:spPr bwMode="auto">
          <a:xfrm>
            <a:off x="1415481" y="1844825"/>
            <a:ext cx="1333328" cy="2400657"/>
          </a:xfrm>
          <a:prstGeom prst="rect">
            <a:avLst/>
          </a:prstGeom>
          <a:noFill/>
          <a:ln w="9525">
            <a:noFill/>
            <a:miter lim="800000"/>
            <a:headEnd/>
            <a:tailEnd/>
          </a:ln>
        </p:spPr>
        <p:txBody>
          <a:bodyPr wrap="square">
            <a:spAutoFit/>
          </a:bodyPr>
          <a:lstStyle/>
          <a:p>
            <a:pPr lvl="0" algn="ctr"/>
            <a:r>
              <a:rPr lang="fr-FR" sz="1500" dirty="0">
                <a:solidFill>
                  <a:prstClr val="white">
                    <a:lumMod val="75000"/>
                  </a:prstClr>
                </a:solidFill>
              </a:rPr>
              <a:t>Introduction</a:t>
            </a:r>
          </a:p>
          <a:p>
            <a:pPr lvl="0" algn="ctr"/>
            <a:endParaRPr lang="fr-FR" sz="1500" dirty="0">
              <a:solidFill>
                <a:prstClr val="white">
                  <a:lumMod val="75000"/>
                </a:prstClr>
              </a:solidFill>
            </a:endParaRPr>
          </a:p>
          <a:p>
            <a:pPr lvl="0" algn="ctr"/>
            <a:r>
              <a:rPr lang="fr-FR" sz="1500" b="1" dirty="0">
                <a:solidFill>
                  <a:schemeClr val="bg1">
                    <a:lumMod val="85000"/>
                  </a:schemeClr>
                </a:solidFill>
              </a:rPr>
              <a:t>Méthodologie</a:t>
            </a:r>
          </a:p>
          <a:p>
            <a:pPr lvl="0" algn="ctr"/>
            <a:endParaRPr lang="fr-FR" sz="1500" dirty="0">
              <a:solidFill>
                <a:prstClr val="white">
                  <a:lumMod val="75000"/>
                </a:prstClr>
              </a:solidFill>
            </a:endParaRPr>
          </a:p>
          <a:p>
            <a:pPr lvl="0" algn="ctr"/>
            <a:r>
              <a:rPr lang="fr-FR" sz="1500" b="1" dirty="0">
                <a:solidFill>
                  <a:schemeClr val="bg1">
                    <a:lumMod val="85000"/>
                  </a:schemeClr>
                </a:solidFill>
              </a:rPr>
              <a:t>Données  base</a:t>
            </a:r>
          </a:p>
          <a:p>
            <a:pPr lvl="0" algn="ctr"/>
            <a:endParaRPr lang="fr-FR" sz="1500" dirty="0">
              <a:solidFill>
                <a:prstClr val="white">
                  <a:lumMod val="75000"/>
                </a:prstClr>
              </a:solidFill>
            </a:endParaRPr>
          </a:p>
          <a:p>
            <a:pPr lvl="0" algn="ctr"/>
            <a:r>
              <a:rPr lang="fr-FR" sz="1500" b="1" dirty="0"/>
              <a:t>Résultats</a:t>
            </a:r>
            <a:endParaRPr lang="fr-FR" sz="1500" dirty="0">
              <a:solidFill>
                <a:prstClr val="white">
                  <a:lumMod val="75000"/>
                </a:prstClr>
              </a:solidFill>
            </a:endParaRPr>
          </a:p>
          <a:p>
            <a:pPr lvl="0" algn="ctr"/>
            <a:endParaRPr lang="fr-FR" sz="1500" dirty="0">
              <a:solidFill>
                <a:prstClr val="white">
                  <a:lumMod val="75000"/>
                </a:prstClr>
              </a:solidFill>
            </a:endParaRPr>
          </a:p>
          <a:p>
            <a:pPr lvl="0" algn="ctr"/>
            <a:r>
              <a:rPr lang="fr-FR" sz="1500" dirty="0">
                <a:solidFill>
                  <a:prstClr val="white">
                    <a:lumMod val="75000"/>
                  </a:prstClr>
                </a:solidFill>
              </a:rPr>
              <a:t>Résumé</a:t>
            </a:r>
          </a:p>
          <a:p>
            <a:pPr algn="ctr"/>
            <a:endParaRPr lang="en-US" sz="1500" dirty="0">
              <a:solidFill>
                <a:srgbClr val="BFBFBF"/>
              </a:solidFill>
            </a:endParaRPr>
          </a:p>
        </p:txBody>
      </p:sp>
      <p:grpSp>
        <p:nvGrpSpPr>
          <p:cNvPr id="12" name="Agrupa 11"/>
          <p:cNvGrpSpPr/>
          <p:nvPr/>
        </p:nvGrpSpPr>
        <p:grpSpPr>
          <a:xfrm>
            <a:off x="2924052" y="5849185"/>
            <a:ext cx="4017871" cy="723900"/>
            <a:chOff x="1400051" y="5849185"/>
            <a:chExt cx="4017871" cy="723900"/>
          </a:xfrm>
        </p:grpSpPr>
        <p:pic>
          <p:nvPicPr>
            <p:cNvPr id="13" name="Imagen 8" descr="marca vermella sobre blanc"/>
            <p:cNvPicPr/>
            <p:nvPr/>
          </p:nvPicPr>
          <p:blipFill>
            <a:blip r:embed="rId4"/>
            <a:srcRect/>
            <a:stretch>
              <a:fillRect/>
            </a:stretch>
          </p:blipFill>
          <p:spPr bwMode="auto">
            <a:xfrm>
              <a:off x="1400051" y="5849185"/>
              <a:ext cx="2114550" cy="723900"/>
            </a:xfrm>
            <a:prstGeom prst="rect">
              <a:avLst/>
            </a:prstGeom>
            <a:noFill/>
            <a:ln w="9525">
              <a:noFill/>
              <a:miter lim="800000"/>
              <a:headEnd/>
              <a:tailEnd/>
            </a:ln>
          </p:spPr>
        </p:pic>
        <p:sp>
          <p:nvSpPr>
            <p:cNvPr id="15" name="Rectángulo 11"/>
            <p:cNvSpPr/>
            <p:nvPr/>
          </p:nvSpPr>
          <p:spPr>
            <a:xfrm>
              <a:off x="3635896" y="5887969"/>
              <a:ext cx="1782026" cy="646331"/>
            </a:xfrm>
            <a:prstGeom prst="rect">
              <a:avLst/>
            </a:prstGeom>
          </p:spPr>
          <p:txBody>
            <a:bodyPr wrap="none">
              <a:spAutoFit/>
            </a:bodyPr>
            <a:lstStyle/>
            <a:p>
              <a:r>
                <a:rPr lang="ca-ES" b="1" dirty="0">
                  <a:solidFill>
                    <a:srgbClr val="C8102E"/>
                  </a:solidFill>
                </a:rPr>
                <a:t>Centre d’Estudis </a:t>
              </a:r>
            </a:p>
            <a:p>
              <a:r>
                <a:rPr lang="ca-ES" b="1" dirty="0">
                  <a:solidFill>
                    <a:srgbClr val="C8102E"/>
                  </a:solidFill>
                </a:rPr>
                <a:t>UPF</a:t>
              </a:r>
              <a:r>
                <a:rPr lang="ca-ES" b="1" i="1" dirty="0">
                  <a:solidFill>
                    <a:srgbClr val="C8102E"/>
                  </a:solidFill>
                </a:rPr>
                <a:t> </a:t>
              </a:r>
              <a:r>
                <a:rPr lang="ca-ES" b="1" dirty="0">
                  <a:solidFill>
                    <a:srgbClr val="C8102E"/>
                  </a:solidFill>
                </a:rPr>
                <a:t>Sports Lab</a:t>
              </a:r>
              <a:endParaRPr lang="es-ES" dirty="0">
                <a:solidFill>
                  <a:srgbClr val="C8102E"/>
                </a:solidFill>
              </a:endParaRPr>
            </a:p>
          </p:txBody>
        </p:sp>
      </p:grpSp>
    </p:spTree>
    <p:extLst>
      <p:ext uri="{BB962C8B-B14F-4D97-AF65-F5344CB8AC3E}">
        <p14:creationId xmlns:p14="http://schemas.microsoft.com/office/powerpoint/2010/main" val="24134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 Marcador de contenido"/>
          <p:cNvSpPr txBox="1">
            <a:spLocks/>
          </p:cNvSpPr>
          <p:nvPr/>
        </p:nvSpPr>
        <p:spPr>
          <a:xfrm>
            <a:off x="2748809" y="1232756"/>
            <a:ext cx="7427168" cy="43924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C8102E"/>
              </a:buClr>
              <a:buNone/>
            </a:pPr>
            <a:r>
              <a:rPr lang="fr-FR" sz="2800" dirty="0"/>
              <a:t>Impacts totaux sur les nombre d’emplois</a:t>
            </a:r>
          </a:p>
          <a:p>
            <a:pPr marL="0" indent="0">
              <a:buClr>
                <a:srgbClr val="C8102E"/>
              </a:buClr>
              <a:buNone/>
            </a:pPr>
            <a:endParaRPr lang="fr-FR" sz="2800" dirty="0"/>
          </a:p>
          <a:p>
            <a:pPr marL="0" indent="0">
              <a:buClr>
                <a:srgbClr val="C8102E"/>
              </a:buClr>
              <a:buNone/>
            </a:pPr>
            <a:endParaRPr lang="ca-ES" sz="2800" dirty="0"/>
          </a:p>
        </p:txBody>
      </p:sp>
      <p:sp>
        <p:nvSpPr>
          <p:cNvPr id="2" name="1 Título"/>
          <p:cNvSpPr>
            <a:spLocks noGrp="1"/>
          </p:cNvSpPr>
          <p:nvPr>
            <p:ph type="title"/>
          </p:nvPr>
        </p:nvSpPr>
        <p:spPr>
          <a:xfrm>
            <a:off x="2279576" y="260648"/>
            <a:ext cx="8229600" cy="1008112"/>
          </a:xfrm>
        </p:spPr>
        <p:txBody>
          <a:bodyPr>
            <a:normAutofit/>
          </a:bodyPr>
          <a:lstStyle/>
          <a:p>
            <a:r>
              <a:rPr lang="fr-FR" dirty="0">
                <a:solidFill>
                  <a:srgbClr val="C8102E"/>
                </a:solidFill>
              </a:rPr>
              <a:t>Résultats comparatifs </a:t>
            </a:r>
            <a:endParaRPr lang="fr-FR" sz="3600" dirty="0"/>
          </a:p>
        </p:txBody>
      </p:sp>
      <p:cxnSp>
        <p:nvCxnSpPr>
          <p:cNvPr id="8" name="Straight Connector 4"/>
          <p:cNvCxnSpPr>
            <a:cxnSpLocks noChangeShapeType="1"/>
          </p:cNvCxnSpPr>
          <p:nvPr/>
        </p:nvCxnSpPr>
        <p:spPr bwMode="auto">
          <a:xfrm>
            <a:off x="2695575" y="0"/>
            <a:ext cx="0" cy="6858000"/>
          </a:xfrm>
          <a:prstGeom prst="line">
            <a:avLst/>
          </a:prstGeom>
          <a:noFill/>
          <a:ln w="19050">
            <a:solidFill>
              <a:srgbClr val="C8102E"/>
            </a:solidFill>
            <a:round/>
            <a:headEnd/>
            <a:tailEnd/>
          </a:ln>
          <a:effectLst>
            <a:outerShdw dist="20000" dir="5400000" rotWithShape="0">
              <a:srgbClr val="808080">
                <a:alpha val="37999"/>
              </a:srgbClr>
            </a:outerShdw>
          </a:effectLst>
        </p:spPr>
      </p:cxnSp>
      <p:graphicFrame>
        <p:nvGraphicFramePr>
          <p:cNvPr id="13" name="Gráfico 12"/>
          <p:cNvGraphicFramePr>
            <a:graphicFrameLocks/>
          </p:cNvGraphicFramePr>
          <p:nvPr>
            <p:extLst>
              <p:ext uri="{D42A27DB-BD31-4B8C-83A1-F6EECF244321}">
                <p14:modId xmlns:p14="http://schemas.microsoft.com/office/powerpoint/2010/main" val="2532128463"/>
              </p:ext>
            </p:extLst>
          </p:nvPr>
        </p:nvGraphicFramePr>
        <p:xfrm>
          <a:off x="3191564" y="1772816"/>
          <a:ext cx="7296925" cy="410383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0"/>
          <p:cNvSpPr txBox="1">
            <a:spLocks noChangeArrowheads="1"/>
          </p:cNvSpPr>
          <p:nvPr/>
        </p:nvSpPr>
        <p:spPr bwMode="auto">
          <a:xfrm>
            <a:off x="1415481" y="1844825"/>
            <a:ext cx="1333328" cy="2400657"/>
          </a:xfrm>
          <a:prstGeom prst="rect">
            <a:avLst/>
          </a:prstGeom>
          <a:noFill/>
          <a:ln w="9525">
            <a:noFill/>
            <a:miter lim="800000"/>
            <a:headEnd/>
            <a:tailEnd/>
          </a:ln>
        </p:spPr>
        <p:txBody>
          <a:bodyPr wrap="square">
            <a:spAutoFit/>
          </a:bodyPr>
          <a:lstStyle/>
          <a:p>
            <a:pPr lvl="0" algn="ctr"/>
            <a:r>
              <a:rPr lang="fr-FR" sz="1500" dirty="0">
                <a:solidFill>
                  <a:prstClr val="white">
                    <a:lumMod val="75000"/>
                  </a:prstClr>
                </a:solidFill>
              </a:rPr>
              <a:t>Introduction</a:t>
            </a:r>
          </a:p>
          <a:p>
            <a:pPr lvl="0" algn="ctr"/>
            <a:endParaRPr lang="fr-FR" sz="1500" dirty="0">
              <a:solidFill>
                <a:prstClr val="white">
                  <a:lumMod val="75000"/>
                </a:prstClr>
              </a:solidFill>
            </a:endParaRPr>
          </a:p>
          <a:p>
            <a:pPr lvl="0" algn="ctr"/>
            <a:r>
              <a:rPr lang="fr-FR" sz="1500" b="1" dirty="0">
                <a:solidFill>
                  <a:schemeClr val="bg1">
                    <a:lumMod val="85000"/>
                  </a:schemeClr>
                </a:solidFill>
              </a:rPr>
              <a:t>Méthodologie</a:t>
            </a:r>
          </a:p>
          <a:p>
            <a:pPr lvl="0" algn="ctr"/>
            <a:endParaRPr lang="fr-FR" sz="1500" dirty="0">
              <a:solidFill>
                <a:prstClr val="white">
                  <a:lumMod val="75000"/>
                </a:prstClr>
              </a:solidFill>
            </a:endParaRPr>
          </a:p>
          <a:p>
            <a:pPr lvl="0" algn="ctr"/>
            <a:r>
              <a:rPr lang="fr-FR" sz="1500" b="1" dirty="0">
                <a:solidFill>
                  <a:schemeClr val="bg1">
                    <a:lumMod val="85000"/>
                  </a:schemeClr>
                </a:solidFill>
              </a:rPr>
              <a:t>Données  base</a:t>
            </a:r>
          </a:p>
          <a:p>
            <a:pPr lvl="0" algn="ctr"/>
            <a:endParaRPr lang="fr-FR" sz="1500" dirty="0">
              <a:solidFill>
                <a:prstClr val="white">
                  <a:lumMod val="75000"/>
                </a:prstClr>
              </a:solidFill>
            </a:endParaRPr>
          </a:p>
          <a:p>
            <a:pPr lvl="0" algn="ctr"/>
            <a:r>
              <a:rPr lang="fr-FR" sz="1500" b="1" dirty="0"/>
              <a:t>Résultats</a:t>
            </a:r>
            <a:endParaRPr lang="fr-FR" sz="1500" dirty="0">
              <a:solidFill>
                <a:prstClr val="white">
                  <a:lumMod val="75000"/>
                </a:prstClr>
              </a:solidFill>
            </a:endParaRPr>
          </a:p>
          <a:p>
            <a:pPr lvl="0" algn="ctr"/>
            <a:endParaRPr lang="fr-FR" sz="1500" dirty="0">
              <a:solidFill>
                <a:prstClr val="white">
                  <a:lumMod val="75000"/>
                </a:prstClr>
              </a:solidFill>
            </a:endParaRPr>
          </a:p>
          <a:p>
            <a:pPr lvl="0" algn="ctr"/>
            <a:r>
              <a:rPr lang="fr-FR" sz="1500" dirty="0">
                <a:solidFill>
                  <a:prstClr val="white">
                    <a:lumMod val="75000"/>
                  </a:prstClr>
                </a:solidFill>
              </a:rPr>
              <a:t>Résumé</a:t>
            </a:r>
          </a:p>
          <a:p>
            <a:pPr algn="ctr"/>
            <a:endParaRPr lang="en-US" sz="1500" dirty="0">
              <a:solidFill>
                <a:srgbClr val="BFBFBF"/>
              </a:solidFill>
            </a:endParaRPr>
          </a:p>
        </p:txBody>
      </p:sp>
      <p:grpSp>
        <p:nvGrpSpPr>
          <p:cNvPr id="12" name="Agrupa 11"/>
          <p:cNvGrpSpPr/>
          <p:nvPr/>
        </p:nvGrpSpPr>
        <p:grpSpPr>
          <a:xfrm>
            <a:off x="2924052" y="5849185"/>
            <a:ext cx="4017871" cy="723900"/>
            <a:chOff x="1400051" y="5849185"/>
            <a:chExt cx="4017871" cy="723900"/>
          </a:xfrm>
        </p:grpSpPr>
        <p:pic>
          <p:nvPicPr>
            <p:cNvPr id="14" name="Imagen 8" descr="marca vermella sobre blanc"/>
            <p:cNvPicPr/>
            <p:nvPr/>
          </p:nvPicPr>
          <p:blipFill>
            <a:blip r:embed="rId4"/>
            <a:srcRect/>
            <a:stretch>
              <a:fillRect/>
            </a:stretch>
          </p:blipFill>
          <p:spPr bwMode="auto">
            <a:xfrm>
              <a:off x="1400051" y="5849185"/>
              <a:ext cx="2114550" cy="723900"/>
            </a:xfrm>
            <a:prstGeom prst="rect">
              <a:avLst/>
            </a:prstGeom>
            <a:noFill/>
            <a:ln w="9525">
              <a:noFill/>
              <a:miter lim="800000"/>
              <a:headEnd/>
              <a:tailEnd/>
            </a:ln>
          </p:spPr>
        </p:pic>
        <p:sp>
          <p:nvSpPr>
            <p:cNvPr id="15" name="Rectángulo 11"/>
            <p:cNvSpPr/>
            <p:nvPr/>
          </p:nvSpPr>
          <p:spPr>
            <a:xfrm>
              <a:off x="3635896" y="5887969"/>
              <a:ext cx="1782026" cy="646331"/>
            </a:xfrm>
            <a:prstGeom prst="rect">
              <a:avLst/>
            </a:prstGeom>
          </p:spPr>
          <p:txBody>
            <a:bodyPr wrap="none">
              <a:spAutoFit/>
            </a:bodyPr>
            <a:lstStyle/>
            <a:p>
              <a:r>
                <a:rPr lang="ca-ES" b="1" dirty="0">
                  <a:solidFill>
                    <a:srgbClr val="C8102E"/>
                  </a:solidFill>
                </a:rPr>
                <a:t>Centre d’Estudis </a:t>
              </a:r>
            </a:p>
            <a:p>
              <a:r>
                <a:rPr lang="ca-ES" b="1" dirty="0">
                  <a:solidFill>
                    <a:srgbClr val="C8102E"/>
                  </a:solidFill>
                </a:rPr>
                <a:t>UPF</a:t>
              </a:r>
              <a:r>
                <a:rPr lang="ca-ES" b="1" i="1" dirty="0">
                  <a:solidFill>
                    <a:srgbClr val="C8102E"/>
                  </a:solidFill>
                </a:rPr>
                <a:t> </a:t>
              </a:r>
              <a:r>
                <a:rPr lang="ca-ES" b="1" dirty="0">
                  <a:solidFill>
                    <a:srgbClr val="C8102E"/>
                  </a:solidFill>
                </a:rPr>
                <a:t>Sports Lab</a:t>
              </a:r>
              <a:endParaRPr lang="es-ES" dirty="0">
                <a:solidFill>
                  <a:srgbClr val="C8102E"/>
                </a:solidFill>
              </a:endParaRPr>
            </a:p>
          </p:txBody>
        </p:sp>
      </p:grpSp>
    </p:spTree>
    <p:extLst>
      <p:ext uri="{BB962C8B-B14F-4D97-AF65-F5344CB8AC3E}">
        <p14:creationId xmlns:p14="http://schemas.microsoft.com/office/powerpoint/2010/main" val="189111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 Marcador de contenido"/>
          <p:cNvSpPr txBox="1">
            <a:spLocks/>
          </p:cNvSpPr>
          <p:nvPr/>
        </p:nvSpPr>
        <p:spPr>
          <a:xfrm>
            <a:off x="2748809" y="1232756"/>
            <a:ext cx="7427168" cy="43924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C8102E"/>
              </a:buClr>
              <a:buNone/>
            </a:pPr>
            <a:r>
              <a:rPr lang="fr-FR" sz="2800" dirty="0"/>
              <a:t>Impacts fiscaux par types d’impôt</a:t>
            </a:r>
          </a:p>
          <a:p>
            <a:pPr marL="0" indent="0">
              <a:buClr>
                <a:srgbClr val="C8102E"/>
              </a:buClr>
              <a:buNone/>
            </a:pPr>
            <a:endParaRPr lang="fr-FR" sz="2800" dirty="0"/>
          </a:p>
          <a:p>
            <a:pPr marL="0" indent="0">
              <a:buClr>
                <a:srgbClr val="C8102E"/>
              </a:buClr>
              <a:buNone/>
            </a:pPr>
            <a:endParaRPr lang="ca-ES" sz="2800" dirty="0"/>
          </a:p>
        </p:txBody>
      </p:sp>
      <p:sp>
        <p:nvSpPr>
          <p:cNvPr id="2" name="1 Título"/>
          <p:cNvSpPr>
            <a:spLocks noGrp="1"/>
          </p:cNvSpPr>
          <p:nvPr>
            <p:ph type="title"/>
          </p:nvPr>
        </p:nvSpPr>
        <p:spPr>
          <a:xfrm>
            <a:off x="2279576" y="260648"/>
            <a:ext cx="8229600" cy="1008112"/>
          </a:xfrm>
        </p:spPr>
        <p:txBody>
          <a:bodyPr>
            <a:normAutofit/>
          </a:bodyPr>
          <a:lstStyle/>
          <a:p>
            <a:r>
              <a:rPr lang="fr-FR" dirty="0">
                <a:solidFill>
                  <a:srgbClr val="C8102E"/>
                </a:solidFill>
              </a:rPr>
              <a:t>Résultats comparatifs </a:t>
            </a:r>
            <a:endParaRPr lang="fr-FR" sz="3600" dirty="0"/>
          </a:p>
        </p:txBody>
      </p:sp>
      <p:cxnSp>
        <p:nvCxnSpPr>
          <p:cNvPr id="8" name="Straight Connector 4"/>
          <p:cNvCxnSpPr>
            <a:cxnSpLocks noChangeShapeType="1"/>
          </p:cNvCxnSpPr>
          <p:nvPr/>
        </p:nvCxnSpPr>
        <p:spPr bwMode="auto">
          <a:xfrm>
            <a:off x="2695575" y="0"/>
            <a:ext cx="0" cy="6858000"/>
          </a:xfrm>
          <a:prstGeom prst="line">
            <a:avLst/>
          </a:prstGeom>
          <a:noFill/>
          <a:ln w="19050">
            <a:solidFill>
              <a:srgbClr val="C8102E"/>
            </a:solidFill>
            <a:round/>
            <a:headEnd/>
            <a:tailEnd/>
          </a:ln>
          <a:effectLst>
            <a:outerShdw dist="20000" dir="5400000" rotWithShape="0">
              <a:srgbClr val="808080">
                <a:alpha val="37999"/>
              </a:srgbClr>
            </a:outerShdw>
          </a:effectLst>
        </p:spPr>
      </p:cxnSp>
      <p:graphicFrame>
        <p:nvGraphicFramePr>
          <p:cNvPr id="14" name="Gráfico 13"/>
          <p:cNvGraphicFramePr>
            <a:graphicFrameLocks/>
          </p:cNvGraphicFramePr>
          <p:nvPr>
            <p:extLst>
              <p:ext uri="{D42A27DB-BD31-4B8C-83A1-F6EECF244321}">
                <p14:modId xmlns:p14="http://schemas.microsoft.com/office/powerpoint/2010/main" val="3708048721"/>
              </p:ext>
            </p:extLst>
          </p:nvPr>
        </p:nvGraphicFramePr>
        <p:xfrm>
          <a:off x="2898031" y="1816868"/>
          <a:ext cx="7632848"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0"/>
          <p:cNvSpPr txBox="1">
            <a:spLocks noChangeArrowheads="1"/>
          </p:cNvSpPr>
          <p:nvPr/>
        </p:nvSpPr>
        <p:spPr bwMode="auto">
          <a:xfrm>
            <a:off x="1415481" y="1844825"/>
            <a:ext cx="1333328" cy="2400657"/>
          </a:xfrm>
          <a:prstGeom prst="rect">
            <a:avLst/>
          </a:prstGeom>
          <a:noFill/>
          <a:ln w="9525">
            <a:noFill/>
            <a:miter lim="800000"/>
            <a:headEnd/>
            <a:tailEnd/>
          </a:ln>
        </p:spPr>
        <p:txBody>
          <a:bodyPr wrap="square">
            <a:spAutoFit/>
          </a:bodyPr>
          <a:lstStyle/>
          <a:p>
            <a:pPr lvl="0" algn="ctr"/>
            <a:r>
              <a:rPr lang="fr-FR" sz="1500" dirty="0">
                <a:solidFill>
                  <a:prstClr val="white">
                    <a:lumMod val="75000"/>
                  </a:prstClr>
                </a:solidFill>
              </a:rPr>
              <a:t>Introduction</a:t>
            </a:r>
          </a:p>
          <a:p>
            <a:pPr lvl="0" algn="ctr"/>
            <a:endParaRPr lang="fr-FR" sz="1500" dirty="0">
              <a:solidFill>
                <a:prstClr val="white">
                  <a:lumMod val="75000"/>
                </a:prstClr>
              </a:solidFill>
            </a:endParaRPr>
          </a:p>
          <a:p>
            <a:pPr lvl="0" algn="ctr"/>
            <a:r>
              <a:rPr lang="fr-FR" sz="1500" b="1" dirty="0">
                <a:solidFill>
                  <a:schemeClr val="bg1">
                    <a:lumMod val="85000"/>
                  </a:schemeClr>
                </a:solidFill>
              </a:rPr>
              <a:t>Méthodologie</a:t>
            </a:r>
          </a:p>
          <a:p>
            <a:pPr lvl="0" algn="ctr"/>
            <a:endParaRPr lang="fr-FR" sz="1500" dirty="0">
              <a:solidFill>
                <a:prstClr val="white">
                  <a:lumMod val="75000"/>
                </a:prstClr>
              </a:solidFill>
            </a:endParaRPr>
          </a:p>
          <a:p>
            <a:pPr lvl="0" algn="ctr"/>
            <a:r>
              <a:rPr lang="fr-FR" sz="1500" b="1" dirty="0">
                <a:solidFill>
                  <a:schemeClr val="bg1">
                    <a:lumMod val="85000"/>
                  </a:schemeClr>
                </a:solidFill>
              </a:rPr>
              <a:t>Données  base</a:t>
            </a:r>
          </a:p>
          <a:p>
            <a:pPr lvl="0" algn="ctr"/>
            <a:endParaRPr lang="fr-FR" sz="1500" dirty="0">
              <a:solidFill>
                <a:prstClr val="white">
                  <a:lumMod val="75000"/>
                </a:prstClr>
              </a:solidFill>
            </a:endParaRPr>
          </a:p>
          <a:p>
            <a:pPr lvl="0" algn="ctr"/>
            <a:r>
              <a:rPr lang="fr-FR" sz="1500" b="1" dirty="0"/>
              <a:t>Résultats</a:t>
            </a:r>
            <a:endParaRPr lang="fr-FR" sz="1500" dirty="0">
              <a:solidFill>
                <a:prstClr val="white">
                  <a:lumMod val="75000"/>
                </a:prstClr>
              </a:solidFill>
            </a:endParaRPr>
          </a:p>
          <a:p>
            <a:pPr lvl="0" algn="ctr"/>
            <a:endParaRPr lang="fr-FR" sz="1500" dirty="0">
              <a:solidFill>
                <a:prstClr val="white">
                  <a:lumMod val="75000"/>
                </a:prstClr>
              </a:solidFill>
            </a:endParaRPr>
          </a:p>
          <a:p>
            <a:pPr lvl="0" algn="ctr"/>
            <a:r>
              <a:rPr lang="fr-FR" sz="1500" dirty="0">
                <a:solidFill>
                  <a:prstClr val="white">
                    <a:lumMod val="75000"/>
                  </a:prstClr>
                </a:solidFill>
              </a:rPr>
              <a:t>Résumé</a:t>
            </a:r>
          </a:p>
          <a:p>
            <a:pPr algn="ctr"/>
            <a:endParaRPr lang="en-US" sz="1500" dirty="0">
              <a:solidFill>
                <a:srgbClr val="BFBFBF"/>
              </a:solidFill>
            </a:endParaRPr>
          </a:p>
        </p:txBody>
      </p:sp>
      <p:grpSp>
        <p:nvGrpSpPr>
          <p:cNvPr id="12" name="Agrupa 11"/>
          <p:cNvGrpSpPr/>
          <p:nvPr/>
        </p:nvGrpSpPr>
        <p:grpSpPr>
          <a:xfrm>
            <a:off x="2924052" y="5849185"/>
            <a:ext cx="4017871" cy="723900"/>
            <a:chOff x="1400051" y="5849185"/>
            <a:chExt cx="4017871" cy="723900"/>
          </a:xfrm>
        </p:grpSpPr>
        <p:pic>
          <p:nvPicPr>
            <p:cNvPr id="13" name="Imagen 8" descr="marca vermella sobre blanc"/>
            <p:cNvPicPr/>
            <p:nvPr/>
          </p:nvPicPr>
          <p:blipFill>
            <a:blip r:embed="rId4"/>
            <a:srcRect/>
            <a:stretch>
              <a:fillRect/>
            </a:stretch>
          </p:blipFill>
          <p:spPr bwMode="auto">
            <a:xfrm>
              <a:off x="1400051" y="5849185"/>
              <a:ext cx="2114550" cy="723900"/>
            </a:xfrm>
            <a:prstGeom prst="rect">
              <a:avLst/>
            </a:prstGeom>
            <a:noFill/>
            <a:ln w="9525">
              <a:noFill/>
              <a:miter lim="800000"/>
              <a:headEnd/>
              <a:tailEnd/>
            </a:ln>
          </p:spPr>
        </p:pic>
        <p:sp>
          <p:nvSpPr>
            <p:cNvPr id="15" name="Rectángulo 11"/>
            <p:cNvSpPr/>
            <p:nvPr/>
          </p:nvSpPr>
          <p:spPr>
            <a:xfrm>
              <a:off x="3635896" y="5887969"/>
              <a:ext cx="1782026" cy="646331"/>
            </a:xfrm>
            <a:prstGeom prst="rect">
              <a:avLst/>
            </a:prstGeom>
          </p:spPr>
          <p:txBody>
            <a:bodyPr wrap="none">
              <a:spAutoFit/>
            </a:bodyPr>
            <a:lstStyle/>
            <a:p>
              <a:r>
                <a:rPr lang="ca-ES" b="1" dirty="0">
                  <a:solidFill>
                    <a:srgbClr val="C8102E"/>
                  </a:solidFill>
                </a:rPr>
                <a:t>Centre d’Estudis </a:t>
              </a:r>
            </a:p>
            <a:p>
              <a:r>
                <a:rPr lang="ca-ES" b="1" dirty="0">
                  <a:solidFill>
                    <a:srgbClr val="C8102E"/>
                  </a:solidFill>
                </a:rPr>
                <a:t>UPF</a:t>
              </a:r>
              <a:r>
                <a:rPr lang="ca-ES" b="1" i="1" dirty="0">
                  <a:solidFill>
                    <a:srgbClr val="C8102E"/>
                  </a:solidFill>
                </a:rPr>
                <a:t> </a:t>
              </a:r>
              <a:r>
                <a:rPr lang="ca-ES" b="1" dirty="0">
                  <a:solidFill>
                    <a:srgbClr val="C8102E"/>
                  </a:solidFill>
                </a:rPr>
                <a:t>Sports Lab</a:t>
              </a:r>
              <a:endParaRPr lang="es-ES" dirty="0">
                <a:solidFill>
                  <a:srgbClr val="C8102E"/>
                </a:solidFill>
              </a:endParaRPr>
            </a:p>
          </p:txBody>
        </p:sp>
      </p:grpSp>
    </p:spTree>
    <p:extLst>
      <p:ext uri="{BB962C8B-B14F-4D97-AF65-F5344CB8AC3E}">
        <p14:creationId xmlns:p14="http://schemas.microsoft.com/office/powerpoint/2010/main" val="3792223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fr-FR" dirty="0">
                <a:solidFill>
                  <a:srgbClr val="C8102E"/>
                </a:solidFill>
              </a:rPr>
              <a:t>Multiplicateurs</a:t>
            </a:r>
            <a:endParaRPr lang="fr-FR" dirty="0"/>
          </a:p>
        </p:txBody>
      </p:sp>
      <p:sp>
        <p:nvSpPr>
          <p:cNvPr id="3" name="2 Marcador de contenido"/>
          <p:cNvSpPr>
            <a:spLocks noGrp="1"/>
          </p:cNvSpPr>
          <p:nvPr>
            <p:ph idx="1"/>
          </p:nvPr>
        </p:nvSpPr>
        <p:spPr>
          <a:xfrm>
            <a:off x="2783632" y="1412776"/>
            <a:ext cx="7427168" cy="4176464"/>
          </a:xfrm>
        </p:spPr>
        <p:txBody>
          <a:bodyPr>
            <a:normAutofit/>
          </a:bodyPr>
          <a:lstStyle/>
          <a:p>
            <a:pPr marL="514350" lvl="1" indent="-514350">
              <a:buClr>
                <a:srgbClr val="C8102E"/>
              </a:buClr>
              <a:buAutoNum type="arabicPeriod"/>
            </a:pPr>
            <a:r>
              <a:rPr lang="fr-FR" sz="2500" dirty="0"/>
              <a:t>Pour chaque euro d'impact direct, combien d’euros d'impact  total sont générés ? </a:t>
            </a:r>
          </a:p>
          <a:p>
            <a:pPr marL="514350" lvl="1" indent="-514350">
              <a:buClr>
                <a:srgbClr val="C8102E"/>
              </a:buClr>
              <a:buAutoNum type="arabicPeriod"/>
            </a:pPr>
            <a:r>
              <a:rPr lang="fr-FR" sz="2500" dirty="0"/>
              <a:t>Pour chaque poste de travail direct, combien d’emplois sont générés? </a:t>
            </a:r>
          </a:p>
          <a:p>
            <a:pPr marL="400050" lvl="1" indent="0" algn="ctr">
              <a:buClr>
                <a:srgbClr val="C8102E"/>
              </a:buClr>
              <a:buNone/>
            </a:pPr>
            <a:endParaRPr lang="ca-ES" sz="2000" i="1" dirty="0"/>
          </a:p>
          <a:p>
            <a:pPr marL="400050" lvl="1" indent="0" algn="ctr">
              <a:buClr>
                <a:srgbClr val="C8102E"/>
              </a:buClr>
              <a:buNone/>
            </a:pPr>
            <a:endParaRPr lang="ca-ES" sz="2000" i="1" dirty="0"/>
          </a:p>
        </p:txBody>
      </p:sp>
      <p:cxnSp>
        <p:nvCxnSpPr>
          <p:cNvPr id="8" name="Straight Connector 4"/>
          <p:cNvCxnSpPr>
            <a:cxnSpLocks noChangeShapeType="1"/>
          </p:cNvCxnSpPr>
          <p:nvPr/>
        </p:nvCxnSpPr>
        <p:spPr bwMode="auto">
          <a:xfrm>
            <a:off x="2695575" y="0"/>
            <a:ext cx="0" cy="6858000"/>
          </a:xfrm>
          <a:prstGeom prst="line">
            <a:avLst/>
          </a:prstGeom>
          <a:noFill/>
          <a:ln w="19050">
            <a:solidFill>
              <a:srgbClr val="C8102E"/>
            </a:solidFill>
            <a:round/>
            <a:headEnd/>
            <a:tailEnd/>
          </a:ln>
          <a:effectLst>
            <a:outerShdw dist="20000" dir="5400000" rotWithShape="0">
              <a:srgbClr val="808080">
                <a:alpha val="37999"/>
              </a:srgbClr>
            </a:outerShdw>
          </a:effectLst>
        </p:spPr>
      </p:cxnSp>
      <p:graphicFrame>
        <p:nvGraphicFramePr>
          <p:cNvPr id="4" name="Tabla 3"/>
          <p:cNvGraphicFramePr>
            <a:graphicFrameLocks noGrp="1"/>
          </p:cNvGraphicFramePr>
          <p:nvPr>
            <p:extLst>
              <p:ext uri="{D42A27DB-BD31-4B8C-83A1-F6EECF244321}">
                <p14:modId xmlns:p14="http://schemas.microsoft.com/office/powerpoint/2010/main" val="2860605790"/>
              </p:ext>
            </p:extLst>
          </p:nvPr>
        </p:nvGraphicFramePr>
        <p:xfrm>
          <a:off x="3215680" y="3160569"/>
          <a:ext cx="6552728" cy="2164972"/>
        </p:xfrm>
        <a:graphic>
          <a:graphicData uri="http://schemas.openxmlformats.org/drawingml/2006/table">
            <a:tbl>
              <a:tblPr firstRow="1" bandRow="1">
                <a:tableStyleId>{5C22544A-7EE6-4342-B048-85BDC9FD1C3A}</a:tableStyleId>
              </a:tblPr>
              <a:tblGrid>
                <a:gridCol w="1638182">
                  <a:extLst>
                    <a:ext uri="{9D8B030D-6E8A-4147-A177-3AD203B41FA5}">
                      <a16:colId xmlns:a16="http://schemas.microsoft.com/office/drawing/2014/main" val="20000"/>
                    </a:ext>
                  </a:extLst>
                </a:gridCol>
                <a:gridCol w="1638182">
                  <a:extLst>
                    <a:ext uri="{9D8B030D-6E8A-4147-A177-3AD203B41FA5}">
                      <a16:colId xmlns:a16="http://schemas.microsoft.com/office/drawing/2014/main" val="20001"/>
                    </a:ext>
                  </a:extLst>
                </a:gridCol>
                <a:gridCol w="1638182">
                  <a:extLst>
                    <a:ext uri="{9D8B030D-6E8A-4147-A177-3AD203B41FA5}">
                      <a16:colId xmlns:a16="http://schemas.microsoft.com/office/drawing/2014/main" val="20002"/>
                    </a:ext>
                  </a:extLst>
                </a:gridCol>
                <a:gridCol w="1638182">
                  <a:extLst>
                    <a:ext uri="{9D8B030D-6E8A-4147-A177-3AD203B41FA5}">
                      <a16:colId xmlns:a16="http://schemas.microsoft.com/office/drawing/2014/main" val="20003"/>
                    </a:ext>
                  </a:extLst>
                </a:gridCol>
              </a:tblGrid>
              <a:tr h="388843">
                <a:tc>
                  <a:txBody>
                    <a:bodyPr/>
                    <a:lstStyle/>
                    <a:p>
                      <a:pPr>
                        <a:spcAft>
                          <a:spcPts val="0"/>
                        </a:spcAft>
                      </a:pPr>
                      <a:r>
                        <a:rPr lang="fr-FR" sz="2000" baseline="0" noProof="0" dirty="0">
                          <a:effectLst/>
                        </a:rPr>
                        <a:t> Station</a:t>
                      </a:r>
                      <a:endParaRPr lang="fr-FR" sz="2000" baseline="0" noProof="0" dirty="0">
                        <a:effectLst/>
                        <a:latin typeface="Cambria"/>
                        <a:ea typeface="ＭＳ 明朝"/>
                        <a:cs typeface="Times New Roman"/>
                      </a:endParaRPr>
                    </a:p>
                  </a:txBody>
                  <a:tcPr marL="68580" marR="68580" marT="0" marB="0" anchor="ctr"/>
                </a:tc>
                <a:tc>
                  <a:txBody>
                    <a:bodyPr/>
                    <a:lstStyle/>
                    <a:p>
                      <a:pPr algn="ctr">
                        <a:spcAft>
                          <a:spcPts val="0"/>
                        </a:spcAft>
                      </a:pPr>
                      <a:r>
                        <a:rPr lang="fr-FR" sz="2000" baseline="0" noProof="0" dirty="0">
                          <a:effectLst/>
                        </a:rPr>
                        <a:t>Production</a:t>
                      </a:r>
                      <a:endParaRPr lang="fr-FR" sz="2000" baseline="0" noProof="0" dirty="0">
                        <a:effectLst/>
                        <a:latin typeface="Cambria"/>
                        <a:ea typeface="ＭＳ 明朝"/>
                        <a:cs typeface="Times New Roman"/>
                      </a:endParaRPr>
                    </a:p>
                  </a:txBody>
                  <a:tcPr marL="68580" marR="68580" marT="0" marB="0" anchor="ctr"/>
                </a:tc>
                <a:tc>
                  <a:txBody>
                    <a:bodyPr/>
                    <a:lstStyle/>
                    <a:p>
                      <a:pPr algn="ctr">
                        <a:spcAft>
                          <a:spcPts val="0"/>
                        </a:spcAft>
                      </a:pPr>
                      <a:r>
                        <a:rPr lang="fr-FR" sz="2000" baseline="0" noProof="0" dirty="0">
                          <a:effectLst/>
                        </a:rPr>
                        <a:t>Valeur ajoutée</a:t>
                      </a:r>
                      <a:endParaRPr lang="fr-FR" sz="2000" baseline="0" noProof="0" dirty="0">
                        <a:effectLst/>
                        <a:latin typeface="Cambria"/>
                        <a:ea typeface="ＭＳ 明朝"/>
                        <a:cs typeface="Times New Roman"/>
                      </a:endParaRPr>
                    </a:p>
                  </a:txBody>
                  <a:tcPr marL="68580" marR="68580" marT="0" marB="0"/>
                </a:tc>
                <a:tc>
                  <a:txBody>
                    <a:bodyPr/>
                    <a:lstStyle/>
                    <a:p>
                      <a:pPr algn="ctr">
                        <a:spcAft>
                          <a:spcPts val="0"/>
                        </a:spcAft>
                      </a:pPr>
                      <a:r>
                        <a:rPr lang="fr-FR" sz="2000" baseline="0" noProof="0" dirty="0">
                          <a:effectLst/>
                        </a:rPr>
                        <a:t>Nombre emplois</a:t>
                      </a:r>
                      <a:endParaRPr lang="fr-FR" sz="2000" baseline="0" noProof="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0"/>
                  </a:ext>
                </a:extLst>
              </a:tr>
              <a:tr h="388843">
                <a:tc>
                  <a:txBody>
                    <a:bodyPr/>
                    <a:lstStyle/>
                    <a:p>
                      <a:pPr>
                        <a:spcAft>
                          <a:spcPts val="0"/>
                        </a:spcAft>
                      </a:pPr>
                      <a:r>
                        <a:rPr lang="ca-ES" sz="2000" baseline="0" dirty="0">
                          <a:effectLst/>
                        </a:rPr>
                        <a:t>La Molina</a:t>
                      </a:r>
                      <a:endParaRPr lang="es-ES" sz="2000" baseline="0" dirty="0">
                        <a:effectLst/>
                        <a:latin typeface="Cambria"/>
                        <a:ea typeface="ＭＳ 明朝"/>
                        <a:cs typeface="Times New Roman"/>
                      </a:endParaRPr>
                    </a:p>
                  </a:txBody>
                  <a:tcPr marL="68580" marR="68580" marT="0" marB="0" anchor="ctr"/>
                </a:tc>
                <a:tc>
                  <a:txBody>
                    <a:bodyPr/>
                    <a:lstStyle/>
                    <a:p>
                      <a:pPr algn="ctr">
                        <a:spcAft>
                          <a:spcPts val="0"/>
                        </a:spcAft>
                      </a:pPr>
                      <a:r>
                        <a:rPr lang="ca-ES" sz="2000" baseline="0" dirty="0">
                          <a:effectLst/>
                        </a:rPr>
                        <a:t>2,20</a:t>
                      </a:r>
                      <a:endParaRPr lang="es-ES" sz="2000" baseline="0" dirty="0">
                        <a:effectLst/>
                        <a:latin typeface="Cambria"/>
                        <a:ea typeface="ＭＳ 明朝"/>
                        <a:cs typeface="Times New Roman"/>
                      </a:endParaRPr>
                    </a:p>
                  </a:txBody>
                  <a:tcPr marL="68580" marR="68580" marT="0" marB="0" anchor="ctr"/>
                </a:tc>
                <a:tc>
                  <a:txBody>
                    <a:bodyPr/>
                    <a:lstStyle/>
                    <a:p>
                      <a:pPr algn="ctr">
                        <a:spcAft>
                          <a:spcPts val="0"/>
                        </a:spcAft>
                      </a:pPr>
                      <a:r>
                        <a:rPr lang="ca-ES" sz="2000" baseline="0" dirty="0">
                          <a:effectLst/>
                        </a:rPr>
                        <a:t>2,18</a:t>
                      </a:r>
                      <a:endParaRPr lang="es-ES" sz="2000" baseline="0" dirty="0">
                        <a:effectLst/>
                        <a:latin typeface="Cambria"/>
                        <a:ea typeface="ＭＳ 明朝"/>
                        <a:cs typeface="Times New Roman"/>
                      </a:endParaRPr>
                    </a:p>
                  </a:txBody>
                  <a:tcPr marL="68580" marR="68580" marT="0" marB="0"/>
                </a:tc>
                <a:tc>
                  <a:txBody>
                    <a:bodyPr/>
                    <a:lstStyle/>
                    <a:p>
                      <a:pPr algn="ctr">
                        <a:spcAft>
                          <a:spcPts val="0"/>
                        </a:spcAft>
                      </a:pPr>
                      <a:r>
                        <a:rPr lang="ca-ES" sz="2000" baseline="0" dirty="0">
                          <a:effectLst/>
                        </a:rPr>
                        <a:t>1,78</a:t>
                      </a:r>
                      <a:endParaRPr lang="es-ES" sz="2000" baseline="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1"/>
                  </a:ext>
                </a:extLst>
              </a:tr>
              <a:tr h="388843">
                <a:tc>
                  <a:txBody>
                    <a:bodyPr/>
                    <a:lstStyle/>
                    <a:p>
                      <a:pPr>
                        <a:spcAft>
                          <a:spcPts val="0"/>
                        </a:spcAft>
                      </a:pPr>
                      <a:r>
                        <a:rPr lang="ca-ES" sz="2000" baseline="0" dirty="0">
                          <a:effectLst/>
                        </a:rPr>
                        <a:t>Vall de Núria</a:t>
                      </a:r>
                      <a:endParaRPr lang="es-ES" sz="2000" baseline="0" dirty="0">
                        <a:effectLst/>
                        <a:latin typeface="Cambria"/>
                        <a:ea typeface="ＭＳ 明朝"/>
                        <a:cs typeface="Times New Roman"/>
                      </a:endParaRPr>
                    </a:p>
                  </a:txBody>
                  <a:tcPr marL="68580" marR="68580" marT="0" marB="0" anchor="ctr"/>
                </a:tc>
                <a:tc>
                  <a:txBody>
                    <a:bodyPr/>
                    <a:lstStyle/>
                    <a:p>
                      <a:pPr algn="ctr">
                        <a:spcAft>
                          <a:spcPts val="0"/>
                        </a:spcAft>
                      </a:pPr>
                      <a:r>
                        <a:rPr lang="ca-ES" sz="2000" baseline="0" dirty="0">
                          <a:effectLst/>
                        </a:rPr>
                        <a:t>2,29</a:t>
                      </a:r>
                      <a:endParaRPr lang="es-ES" sz="2000" baseline="0" dirty="0">
                        <a:effectLst/>
                        <a:latin typeface="Cambria"/>
                        <a:ea typeface="ＭＳ 明朝"/>
                        <a:cs typeface="Times New Roman"/>
                      </a:endParaRPr>
                    </a:p>
                  </a:txBody>
                  <a:tcPr marL="68580" marR="68580" marT="0" marB="0" anchor="ctr"/>
                </a:tc>
                <a:tc>
                  <a:txBody>
                    <a:bodyPr/>
                    <a:lstStyle/>
                    <a:p>
                      <a:pPr algn="ctr">
                        <a:spcAft>
                          <a:spcPts val="0"/>
                        </a:spcAft>
                      </a:pPr>
                      <a:r>
                        <a:rPr lang="ca-ES" sz="2000" baseline="0" dirty="0">
                          <a:effectLst/>
                        </a:rPr>
                        <a:t>2,28</a:t>
                      </a:r>
                      <a:endParaRPr lang="es-ES" sz="2000" baseline="0" dirty="0">
                        <a:effectLst/>
                        <a:latin typeface="Cambria"/>
                        <a:ea typeface="ＭＳ 明朝"/>
                        <a:cs typeface="Times New Roman"/>
                      </a:endParaRPr>
                    </a:p>
                  </a:txBody>
                  <a:tcPr marL="68580" marR="68580" marT="0" marB="0"/>
                </a:tc>
                <a:tc>
                  <a:txBody>
                    <a:bodyPr/>
                    <a:lstStyle/>
                    <a:p>
                      <a:pPr algn="ctr">
                        <a:spcAft>
                          <a:spcPts val="0"/>
                        </a:spcAft>
                      </a:pPr>
                      <a:r>
                        <a:rPr lang="ca-ES" sz="2000" baseline="0" dirty="0">
                          <a:effectLst/>
                        </a:rPr>
                        <a:t>1,87</a:t>
                      </a:r>
                      <a:endParaRPr lang="es-ES" sz="2000" baseline="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2"/>
                  </a:ext>
                </a:extLst>
              </a:tr>
              <a:tr h="388843">
                <a:tc>
                  <a:txBody>
                    <a:bodyPr/>
                    <a:lstStyle/>
                    <a:p>
                      <a:pPr>
                        <a:spcAft>
                          <a:spcPts val="0"/>
                        </a:spcAft>
                      </a:pPr>
                      <a:r>
                        <a:rPr lang="ca-ES" sz="2000" baseline="0" dirty="0">
                          <a:effectLst/>
                        </a:rPr>
                        <a:t>Pallars (E+PA)</a:t>
                      </a:r>
                      <a:endParaRPr lang="es-ES" sz="2000" baseline="0" dirty="0">
                        <a:effectLst/>
                        <a:latin typeface="Cambria"/>
                        <a:ea typeface="ＭＳ 明朝"/>
                        <a:cs typeface="Times New Roman"/>
                      </a:endParaRPr>
                    </a:p>
                  </a:txBody>
                  <a:tcPr marL="68580" marR="68580" marT="0" marB="0" anchor="ctr"/>
                </a:tc>
                <a:tc>
                  <a:txBody>
                    <a:bodyPr/>
                    <a:lstStyle/>
                    <a:p>
                      <a:pPr algn="ctr">
                        <a:spcAft>
                          <a:spcPts val="0"/>
                        </a:spcAft>
                      </a:pPr>
                      <a:r>
                        <a:rPr lang="ca-ES" sz="2000" baseline="0" dirty="0">
                          <a:effectLst/>
                        </a:rPr>
                        <a:t>2,18</a:t>
                      </a:r>
                      <a:endParaRPr lang="es-ES" sz="2000" baseline="0" dirty="0">
                        <a:effectLst/>
                        <a:latin typeface="Cambria"/>
                        <a:ea typeface="ＭＳ 明朝"/>
                        <a:cs typeface="Times New Roman"/>
                      </a:endParaRPr>
                    </a:p>
                  </a:txBody>
                  <a:tcPr marL="68580" marR="68580" marT="0" marB="0" anchor="ctr"/>
                </a:tc>
                <a:tc>
                  <a:txBody>
                    <a:bodyPr/>
                    <a:lstStyle/>
                    <a:p>
                      <a:pPr algn="ctr">
                        <a:spcAft>
                          <a:spcPts val="0"/>
                        </a:spcAft>
                      </a:pPr>
                      <a:r>
                        <a:rPr lang="ca-ES" sz="2000" baseline="0" dirty="0">
                          <a:effectLst/>
                        </a:rPr>
                        <a:t>2,15</a:t>
                      </a:r>
                      <a:endParaRPr lang="es-ES" sz="2000" baseline="0" dirty="0">
                        <a:effectLst/>
                        <a:latin typeface="Cambria"/>
                        <a:ea typeface="ＭＳ 明朝"/>
                        <a:cs typeface="Times New Roman"/>
                      </a:endParaRPr>
                    </a:p>
                  </a:txBody>
                  <a:tcPr marL="68580" marR="68580" marT="0" marB="0"/>
                </a:tc>
                <a:tc>
                  <a:txBody>
                    <a:bodyPr/>
                    <a:lstStyle/>
                    <a:p>
                      <a:pPr algn="ctr">
                        <a:spcAft>
                          <a:spcPts val="0"/>
                        </a:spcAft>
                      </a:pPr>
                      <a:r>
                        <a:rPr lang="ca-ES" sz="2000" baseline="0" dirty="0">
                          <a:effectLst/>
                        </a:rPr>
                        <a:t>1,99</a:t>
                      </a:r>
                      <a:endParaRPr lang="es-ES" sz="2000" baseline="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3"/>
                  </a:ext>
                </a:extLst>
              </a:tr>
              <a:tr h="388843">
                <a:tc>
                  <a:txBody>
                    <a:bodyPr/>
                    <a:lstStyle/>
                    <a:p>
                      <a:pPr>
                        <a:spcAft>
                          <a:spcPts val="0"/>
                        </a:spcAft>
                      </a:pPr>
                      <a:r>
                        <a:rPr lang="ca-ES" sz="2000" baseline="0" dirty="0">
                          <a:effectLst/>
                        </a:rPr>
                        <a:t>Vallter 2000</a:t>
                      </a:r>
                      <a:endParaRPr lang="es-ES" sz="2000" baseline="0" dirty="0">
                        <a:effectLst/>
                        <a:latin typeface="Cambria"/>
                        <a:ea typeface="ＭＳ 明朝"/>
                        <a:cs typeface="Times New Roman"/>
                      </a:endParaRPr>
                    </a:p>
                  </a:txBody>
                  <a:tcPr marL="68580" marR="68580" marT="0" marB="0" anchor="ctr"/>
                </a:tc>
                <a:tc>
                  <a:txBody>
                    <a:bodyPr/>
                    <a:lstStyle/>
                    <a:p>
                      <a:pPr algn="ctr">
                        <a:spcAft>
                          <a:spcPts val="0"/>
                        </a:spcAft>
                      </a:pPr>
                      <a:r>
                        <a:rPr lang="ca-ES" sz="2000" baseline="0" dirty="0">
                          <a:effectLst/>
                        </a:rPr>
                        <a:t>2,26</a:t>
                      </a:r>
                      <a:endParaRPr lang="es-ES" sz="2000" baseline="0" dirty="0">
                        <a:effectLst/>
                        <a:latin typeface="Cambria"/>
                        <a:ea typeface="ＭＳ 明朝"/>
                        <a:cs typeface="Times New Roman"/>
                      </a:endParaRPr>
                    </a:p>
                  </a:txBody>
                  <a:tcPr marL="68580" marR="68580" marT="0" marB="0" anchor="ctr"/>
                </a:tc>
                <a:tc>
                  <a:txBody>
                    <a:bodyPr/>
                    <a:lstStyle/>
                    <a:p>
                      <a:pPr algn="ctr">
                        <a:spcAft>
                          <a:spcPts val="0"/>
                        </a:spcAft>
                      </a:pPr>
                      <a:r>
                        <a:rPr lang="ca-ES" sz="2000" baseline="0" dirty="0">
                          <a:effectLst/>
                        </a:rPr>
                        <a:t>2,23</a:t>
                      </a:r>
                      <a:endParaRPr lang="es-ES" sz="2000" baseline="0" dirty="0">
                        <a:effectLst/>
                        <a:latin typeface="Cambria"/>
                        <a:ea typeface="ＭＳ 明朝"/>
                        <a:cs typeface="Times New Roman"/>
                      </a:endParaRPr>
                    </a:p>
                  </a:txBody>
                  <a:tcPr marL="68580" marR="68580" marT="0" marB="0"/>
                </a:tc>
                <a:tc>
                  <a:txBody>
                    <a:bodyPr/>
                    <a:lstStyle/>
                    <a:p>
                      <a:pPr algn="ctr">
                        <a:spcAft>
                          <a:spcPts val="0"/>
                        </a:spcAft>
                      </a:pPr>
                      <a:r>
                        <a:rPr lang="ca-ES" sz="2000" baseline="0" dirty="0">
                          <a:effectLst/>
                        </a:rPr>
                        <a:t>2,07</a:t>
                      </a:r>
                      <a:endParaRPr lang="es-ES" sz="2000" baseline="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11" name="TextBox 10"/>
          <p:cNvSpPr txBox="1">
            <a:spLocks noChangeArrowheads="1"/>
          </p:cNvSpPr>
          <p:nvPr/>
        </p:nvSpPr>
        <p:spPr bwMode="auto">
          <a:xfrm>
            <a:off x="1415481" y="1844824"/>
            <a:ext cx="1333328" cy="2631490"/>
          </a:xfrm>
          <a:prstGeom prst="rect">
            <a:avLst/>
          </a:prstGeom>
          <a:noFill/>
          <a:ln w="9525">
            <a:noFill/>
            <a:miter lim="800000"/>
            <a:headEnd/>
            <a:tailEnd/>
          </a:ln>
        </p:spPr>
        <p:txBody>
          <a:bodyPr wrap="square">
            <a:spAutoFit/>
          </a:bodyPr>
          <a:lstStyle/>
          <a:p>
            <a:pPr algn="ctr"/>
            <a:r>
              <a:rPr lang="fr-FR" sz="1500" dirty="0">
                <a:solidFill>
                  <a:schemeClr val="bg1">
                    <a:lumMod val="75000"/>
                  </a:schemeClr>
                </a:solidFill>
              </a:rPr>
              <a:t>Introduction</a:t>
            </a:r>
          </a:p>
          <a:p>
            <a:pPr algn="ctr"/>
            <a:endParaRPr lang="fr-FR" sz="1500" dirty="0">
              <a:solidFill>
                <a:schemeClr val="bg1">
                  <a:lumMod val="75000"/>
                </a:schemeClr>
              </a:solidFill>
            </a:endParaRPr>
          </a:p>
          <a:p>
            <a:pPr algn="ctr"/>
            <a:r>
              <a:rPr lang="fr-FR" sz="1500" dirty="0">
                <a:solidFill>
                  <a:schemeClr val="bg1">
                    <a:lumMod val="75000"/>
                  </a:schemeClr>
                </a:solidFill>
              </a:rPr>
              <a:t>Méthodologie</a:t>
            </a:r>
          </a:p>
          <a:p>
            <a:pPr algn="ctr"/>
            <a:endParaRPr lang="fr-FR" sz="1500" dirty="0">
              <a:solidFill>
                <a:schemeClr val="bg1">
                  <a:lumMod val="75000"/>
                </a:schemeClr>
              </a:solidFill>
            </a:endParaRPr>
          </a:p>
          <a:p>
            <a:pPr algn="ctr"/>
            <a:r>
              <a:rPr lang="fr-FR" sz="1500" dirty="0">
                <a:solidFill>
                  <a:schemeClr val="bg1">
                    <a:lumMod val="75000"/>
                  </a:schemeClr>
                </a:solidFill>
              </a:rPr>
              <a:t>Données  base</a:t>
            </a:r>
          </a:p>
          <a:p>
            <a:pPr algn="ctr"/>
            <a:endParaRPr lang="fr-FR" sz="1500" dirty="0">
              <a:solidFill>
                <a:schemeClr val="bg1">
                  <a:lumMod val="75000"/>
                </a:schemeClr>
              </a:solidFill>
            </a:endParaRPr>
          </a:p>
          <a:p>
            <a:pPr algn="ctr"/>
            <a:r>
              <a:rPr lang="fr-FR" sz="1500" b="1" dirty="0"/>
              <a:t>Résultats</a:t>
            </a:r>
          </a:p>
          <a:p>
            <a:pPr algn="ctr"/>
            <a:endParaRPr lang="fr-FR" sz="1500" dirty="0">
              <a:solidFill>
                <a:schemeClr val="bg1">
                  <a:lumMod val="75000"/>
                </a:schemeClr>
              </a:solidFill>
            </a:endParaRPr>
          </a:p>
          <a:p>
            <a:pPr algn="ctr"/>
            <a:r>
              <a:rPr lang="fr-FR" sz="1500" b="1" dirty="0">
                <a:solidFill>
                  <a:schemeClr val="bg1">
                    <a:lumMod val="75000"/>
                  </a:schemeClr>
                </a:solidFill>
              </a:rPr>
              <a:t>Résumé</a:t>
            </a:r>
          </a:p>
          <a:p>
            <a:pPr algn="ctr"/>
            <a:endParaRPr lang="ca-ES" sz="1500" b="1" dirty="0"/>
          </a:p>
          <a:p>
            <a:pPr algn="ctr"/>
            <a:endParaRPr lang="en-US" sz="1500" dirty="0">
              <a:solidFill>
                <a:srgbClr val="BFBFBF"/>
              </a:solidFill>
            </a:endParaRPr>
          </a:p>
        </p:txBody>
      </p:sp>
      <p:grpSp>
        <p:nvGrpSpPr>
          <p:cNvPr id="10" name="Agrupa 9"/>
          <p:cNvGrpSpPr/>
          <p:nvPr/>
        </p:nvGrpSpPr>
        <p:grpSpPr>
          <a:xfrm>
            <a:off x="2924052" y="5849185"/>
            <a:ext cx="4017871" cy="723900"/>
            <a:chOff x="1400051" y="5849185"/>
            <a:chExt cx="4017871" cy="723900"/>
          </a:xfrm>
        </p:grpSpPr>
        <p:pic>
          <p:nvPicPr>
            <p:cNvPr id="12" name="Imagen 8" descr="marca vermella sobre blanc"/>
            <p:cNvPicPr/>
            <p:nvPr/>
          </p:nvPicPr>
          <p:blipFill>
            <a:blip r:embed="rId3"/>
            <a:srcRect/>
            <a:stretch>
              <a:fillRect/>
            </a:stretch>
          </p:blipFill>
          <p:spPr bwMode="auto">
            <a:xfrm>
              <a:off x="1400051" y="5849185"/>
              <a:ext cx="2114550" cy="723900"/>
            </a:xfrm>
            <a:prstGeom prst="rect">
              <a:avLst/>
            </a:prstGeom>
            <a:noFill/>
            <a:ln w="9525">
              <a:noFill/>
              <a:miter lim="800000"/>
              <a:headEnd/>
              <a:tailEnd/>
            </a:ln>
          </p:spPr>
        </p:pic>
        <p:sp>
          <p:nvSpPr>
            <p:cNvPr id="13" name="Rectángulo 11"/>
            <p:cNvSpPr/>
            <p:nvPr/>
          </p:nvSpPr>
          <p:spPr>
            <a:xfrm>
              <a:off x="3635896" y="5887969"/>
              <a:ext cx="1782026" cy="646331"/>
            </a:xfrm>
            <a:prstGeom prst="rect">
              <a:avLst/>
            </a:prstGeom>
          </p:spPr>
          <p:txBody>
            <a:bodyPr wrap="none">
              <a:spAutoFit/>
            </a:bodyPr>
            <a:lstStyle/>
            <a:p>
              <a:r>
                <a:rPr lang="ca-ES" b="1" dirty="0">
                  <a:solidFill>
                    <a:srgbClr val="C8102E"/>
                  </a:solidFill>
                </a:rPr>
                <a:t>Centre d’Estudis </a:t>
              </a:r>
            </a:p>
            <a:p>
              <a:r>
                <a:rPr lang="ca-ES" b="1" dirty="0">
                  <a:solidFill>
                    <a:srgbClr val="C8102E"/>
                  </a:solidFill>
                </a:rPr>
                <a:t>UPF</a:t>
              </a:r>
              <a:r>
                <a:rPr lang="ca-ES" b="1" i="1" dirty="0">
                  <a:solidFill>
                    <a:srgbClr val="C8102E"/>
                  </a:solidFill>
                </a:rPr>
                <a:t> </a:t>
              </a:r>
              <a:r>
                <a:rPr lang="ca-ES" b="1" dirty="0">
                  <a:solidFill>
                    <a:srgbClr val="C8102E"/>
                  </a:solidFill>
                </a:rPr>
                <a:t>Sports Lab</a:t>
              </a:r>
              <a:endParaRPr lang="es-ES" dirty="0">
                <a:solidFill>
                  <a:srgbClr val="C8102E"/>
                </a:solidFill>
              </a:endParaRPr>
            </a:p>
          </p:txBody>
        </p:sp>
      </p:grpSp>
    </p:spTree>
    <p:extLst>
      <p:ext uri="{BB962C8B-B14F-4D97-AF65-F5344CB8AC3E}">
        <p14:creationId xmlns:p14="http://schemas.microsoft.com/office/powerpoint/2010/main" val="831543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fr-FR" sz="4900" dirty="0">
                <a:solidFill>
                  <a:srgbClr val="C8102E"/>
                </a:solidFill>
              </a:rPr>
              <a:t>Résultats</a:t>
            </a:r>
            <a:br>
              <a:rPr lang="fr-FR" dirty="0">
                <a:solidFill>
                  <a:srgbClr val="C8102E"/>
                </a:solidFill>
              </a:rPr>
            </a:br>
            <a:r>
              <a:rPr lang="fr-FR" sz="4000" dirty="0"/>
              <a:t>Toutes les stations</a:t>
            </a:r>
            <a:endParaRPr lang="fr-FR" sz="4000" dirty="0">
              <a:solidFill>
                <a:srgbClr val="C8102E"/>
              </a:solidFill>
            </a:endParaRPr>
          </a:p>
        </p:txBody>
      </p:sp>
      <p:sp>
        <p:nvSpPr>
          <p:cNvPr id="3" name="2 Marcador de contenido"/>
          <p:cNvSpPr>
            <a:spLocks noGrp="1"/>
          </p:cNvSpPr>
          <p:nvPr>
            <p:ph idx="1"/>
          </p:nvPr>
        </p:nvSpPr>
        <p:spPr>
          <a:xfrm>
            <a:off x="2783632" y="1556793"/>
            <a:ext cx="7427168" cy="4392488"/>
          </a:xfrm>
        </p:spPr>
        <p:txBody>
          <a:bodyPr>
            <a:normAutofit fontScale="77500" lnSpcReduction="20000"/>
          </a:bodyPr>
          <a:lstStyle/>
          <a:p>
            <a:pPr>
              <a:buClr>
                <a:srgbClr val="C8102E"/>
              </a:buClr>
            </a:pPr>
            <a:r>
              <a:rPr lang="fr-FR" sz="3600" dirty="0"/>
              <a:t>Données de base (en millions d’euros):</a:t>
            </a:r>
          </a:p>
          <a:p>
            <a:pPr>
              <a:buClr>
                <a:srgbClr val="C8102E"/>
              </a:buClr>
            </a:pPr>
            <a:endParaRPr lang="fr-FR" sz="3500" i="1" dirty="0"/>
          </a:p>
          <a:p>
            <a:pPr>
              <a:buClr>
                <a:srgbClr val="C8102E"/>
              </a:buClr>
            </a:pPr>
            <a:endParaRPr lang="fr-FR" sz="3500" i="1" dirty="0"/>
          </a:p>
          <a:p>
            <a:pPr>
              <a:lnSpc>
                <a:spcPct val="220000"/>
              </a:lnSpc>
              <a:buClr>
                <a:srgbClr val="C8102E"/>
              </a:buClr>
            </a:pPr>
            <a:r>
              <a:rPr lang="fr-FR" sz="3600" dirty="0"/>
              <a:t>Impacts totaux (en millions d’euros)</a:t>
            </a:r>
          </a:p>
          <a:p>
            <a:pPr marL="0" indent="0">
              <a:buClr>
                <a:srgbClr val="C8102E"/>
              </a:buClr>
              <a:buNone/>
            </a:pPr>
            <a:endParaRPr lang="fr-FR" sz="3500" i="1" dirty="0"/>
          </a:p>
          <a:p>
            <a:pPr marL="514350" indent="-514350">
              <a:buClr>
                <a:srgbClr val="C8102E"/>
              </a:buClr>
            </a:pPr>
            <a:endParaRPr lang="fr-FR" sz="3500" dirty="0"/>
          </a:p>
          <a:p>
            <a:pPr marL="514350" indent="-514350">
              <a:buClr>
                <a:srgbClr val="C8102E"/>
              </a:buClr>
            </a:pPr>
            <a:endParaRPr lang="fr-FR" sz="3500" dirty="0"/>
          </a:p>
          <a:p>
            <a:pPr marL="514350" indent="-514350">
              <a:buClr>
                <a:srgbClr val="C8102E"/>
              </a:buClr>
            </a:pPr>
            <a:r>
              <a:rPr lang="fr-FR" dirty="0"/>
              <a:t>La partie la plus importante des impacts calculés provient des dépenses des visiteurs</a:t>
            </a:r>
          </a:p>
        </p:txBody>
      </p:sp>
      <p:cxnSp>
        <p:nvCxnSpPr>
          <p:cNvPr id="8" name="Straight Connector 4"/>
          <p:cNvCxnSpPr>
            <a:cxnSpLocks noChangeShapeType="1"/>
          </p:cNvCxnSpPr>
          <p:nvPr/>
        </p:nvCxnSpPr>
        <p:spPr bwMode="auto">
          <a:xfrm>
            <a:off x="2695575" y="0"/>
            <a:ext cx="0" cy="6858000"/>
          </a:xfrm>
          <a:prstGeom prst="line">
            <a:avLst/>
          </a:prstGeom>
          <a:noFill/>
          <a:ln w="19050">
            <a:solidFill>
              <a:srgbClr val="C8102E"/>
            </a:solidFill>
            <a:round/>
            <a:headEnd/>
            <a:tailEnd/>
          </a:ln>
          <a:effectLst>
            <a:outerShdw dist="20000" dir="5400000" rotWithShape="0">
              <a:srgbClr val="808080">
                <a:alpha val="37999"/>
              </a:srgbClr>
            </a:outerShdw>
          </a:effectLst>
        </p:spPr>
      </p:cxnSp>
      <p:sp>
        <p:nvSpPr>
          <p:cNvPr id="11" name="TextBox 10"/>
          <p:cNvSpPr txBox="1">
            <a:spLocks noChangeArrowheads="1"/>
          </p:cNvSpPr>
          <p:nvPr/>
        </p:nvSpPr>
        <p:spPr bwMode="auto">
          <a:xfrm>
            <a:off x="1415481" y="1844825"/>
            <a:ext cx="1333328" cy="2400657"/>
          </a:xfrm>
          <a:prstGeom prst="rect">
            <a:avLst/>
          </a:prstGeom>
          <a:noFill/>
          <a:ln w="9525">
            <a:noFill/>
            <a:miter lim="800000"/>
            <a:headEnd/>
            <a:tailEnd/>
          </a:ln>
        </p:spPr>
        <p:txBody>
          <a:bodyPr wrap="square">
            <a:spAutoFit/>
          </a:bodyPr>
          <a:lstStyle/>
          <a:p>
            <a:pPr lvl="0" algn="ctr"/>
            <a:r>
              <a:rPr lang="fr-FR" sz="1500" dirty="0">
                <a:solidFill>
                  <a:prstClr val="white">
                    <a:lumMod val="75000"/>
                  </a:prstClr>
                </a:solidFill>
              </a:rPr>
              <a:t>Introduction</a:t>
            </a:r>
          </a:p>
          <a:p>
            <a:pPr lvl="0" algn="ctr"/>
            <a:endParaRPr lang="fr-FR" sz="1500" dirty="0">
              <a:solidFill>
                <a:prstClr val="white">
                  <a:lumMod val="75000"/>
                </a:prstClr>
              </a:solidFill>
            </a:endParaRPr>
          </a:p>
          <a:p>
            <a:pPr lvl="0" algn="ctr"/>
            <a:r>
              <a:rPr lang="fr-FR" sz="1500" b="1" dirty="0">
                <a:solidFill>
                  <a:schemeClr val="bg1">
                    <a:lumMod val="85000"/>
                  </a:schemeClr>
                </a:solidFill>
              </a:rPr>
              <a:t>Méthodologie</a:t>
            </a:r>
          </a:p>
          <a:p>
            <a:pPr lvl="0" algn="ctr"/>
            <a:endParaRPr lang="fr-FR" sz="1500" dirty="0">
              <a:solidFill>
                <a:prstClr val="white">
                  <a:lumMod val="75000"/>
                </a:prstClr>
              </a:solidFill>
            </a:endParaRPr>
          </a:p>
          <a:p>
            <a:pPr lvl="0" algn="ctr"/>
            <a:r>
              <a:rPr lang="fr-FR" sz="1500" b="1" dirty="0">
                <a:solidFill>
                  <a:schemeClr val="bg1">
                    <a:lumMod val="85000"/>
                  </a:schemeClr>
                </a:solidFill>
              </a:rPr>
              <a:t>Données  base</a:t>
            </a:r>
          </a:p>
          <a:p>
            <a:pPr lvl="0" algn="ctr"/>
            <a:endParaRPr lang="fr-FR" sz="1500" dirty="0">
              <a:solidFill>
                <a:prstClr val="white">
                  <a:lumMod val="75000"/>
                </a:prstClr>
              </a:solidFill>
            </a:endParaRPr>
          </a:p>
          <a:p>
            <a:pPr lvl="0" algn="ctr"/>
            <a:r>
              <a:rPr lang="fr-FR" sz="1500" b="1" dirty="0"/>
              <a:t>Résultats</a:t>
            </a:r>
            <a:endParaRPr lang="fr-FR" sz="1500" dirty="0">
              <a:solidFill>
                <a:prstClr val="white">
                  <a:lumMod val="75000"/>
                </a:prstClr>
              </a:solidFill>
            </a:endParaRPr>
          </a:p>
          <a:p>
            <a:pPr lvl="0" algn="ctr"/>
            <a:endParaRPr lang="fr-FR" sz="1500" dirty="0">
              <a:solidFill>
                <a:prstClr val="white">
                  <a:lumMod val="75000"/>
                </a:prstClr>
              </a:solidFill>
            </a:endParaRPr>
          </a:p>
          <a:p>
            <a:pPr lvl="0" algn="ctr"/>
            <a:r>
              <a:rPr lang="fr-FR" sz="1500" dirty="0">
                <a:solidFill>
                  <a:prstClr val="white">
                    <a:lumMod val="75000"/>
                  </a:prstClr>
                </a:solidFill>
              </a:rPr>
              <a:t>Résumé</a:t>
            </a:r>
          </a:p>
          <a:p>
            <a:pPr algn="ctr"/>
            <a:endParaRPr lang="en-US" sz="1500" dirty="0">
              <a:solidFill>
                <a:srgbClr val="BFBFBF"/>
              </a:solidFill>
            </a:endParaRPr>
          </a:p>
        </p:txBody>
      </p:sp>
      <p:graphicFrame>
        <p:nvGraphicFramePr>
          <p:cNvPr id="4" name="Taula 3"/>
          <p:cNvGraphicFramePr>
            <a:graphicFrameLocks noGrp="1"/>
          </p:cNvGraphicFramePr>
          <p:nvPr>
            <p:extLst>
              <p:ext uri="{D42A27DB-BD31-4B8C-83A1-F6EECF244321}">
                <p14:modId xmlns:p14="http://schemas.microsoft.com/office/powerpoint/2010/main" val="746408430"/>
              </p:ext>
            </p:extLst>
          </p:nvPr>
        </p:nvGraphicFramePr>
        <p:xfrm>
          <a:off x="3143672" y="3696841"/>
          <a:ext cx="6912768" cy="1097280"/>
        </p:xfrm>
        <a:graphic>
          <a:graphicData uri="http://schemas.openxmlformats.org/drawingml/2006/table">
            <a:tbl>
              <a:tblPr firstRow="1" bandRow="1">
                <a:tableStyleId>{5C22544A-7EE6-4342-B048-85BDC9FD1C3A}</a:tableStyleId>
              </a:tblPr>
              <a:tblGrid>
                <a:gridCol w="1816090">
                  <a:extLst>
                    <a:ext uri="{9D8B030D-6E8A-4147-A177-3AD203B41FA5}">
                      <a16:colId xmlns:a16="http://schemas.microsoft.com/office/drawing/2014/main" val="20000"/>
                    </a:ext>
                  </a:extLst>
                </a:gridCol>
                <a:gridCol w="1873701">
                  <a:extLst>
                    <a:ext uri="{9D8B030D-6E8A-4147-A177-3AD203B41FA5}">
                      <a16:colId xmlns:a16="http://schemas.microsoft.com/office/drawing/2014/main" val="20001"/>
                    </a:ext>
                  </a:extLst>
                </a:gridCol>
                <a:gridCol w="1974185">
                  <a:extLst>
                    <a:ext uri="{9D8B030D-6E8A-4147-A177-3AD203B41FA5}">
                      <a16:colId xmlns:a16="http://schemas.microsoft.com/office/drawing/2014/main" val="20002"/>
                    </a:ext>
                  </a:extLst>
                </a:gridCol>
                <a:gridCol w="1248792">
                  <a:extLst>
                    <a:ext uri="{9D8B030D-6E8A-4147-A177-3AD203B41FA5}">
                      <a16:colId xmlns:a16="http://schemas.microsoft.com/office/drawing/2014/main" val="20003"/>
                    </a:ext>
                  </a:extLst>
                </a:gridCol>
              </a:tblGrid>
              <a:tr h="370840">
                <a:tc>
                  <a:txBody>
                    <a:bodyPr/>
                    <a:lstStyle/>
                    <a:p>
                      <a:r>
                        <a:rPr lang="fr-FR" noProof="0" dirty="0"/>
                        <a:t>Production (PIB)</a:t>
                      </a:r>
                    </a:p>
                  </a:txBody>
                  <a:tcPr/>
                </a:tc>
                <a:tc>
                  <a:txBody>
                    <a:bodyPr/>
                    <a:lstStyle/>
                    <a:p>
                      <a:r>
                        <a:rPr lang="fr-FR" noProof="0" dirty="0"/>
                        <a:t>Valeur ajoutée</a:t>
                      </a:r>
                      <a:r>
                        <a:rPr lang="fr-FR" baseline="0" noProof="0" dirty="0"/>
                        <a:t> </a:t>
                      </a:r>
                      <a:r>
                        <a:rPr lang="fr-FR" noProof="0" dirty="0"/>
                        <a:t>(VAB)</a:t>
                      </a:r>
                    </a:p>
                  </a:txBody>
                  <a:tcPr/>
                </a:tc>
                <a:tc>
                  <a:txBody>
                    <a:bodyPr/>
                    <a:lstStyle/>
                    <a:p>
                      <a:r>
                        <a:rPr lang="fr-FR" noProof="0" dirty="0"/>
                        <a:t>Nombre</a:t>
                      </a:r>
                      <a:r>
                        <a:rPr lang="fr-FR" baseline="0" noProof="0" dirty="0"/>
                        <a:t> </a:t>
                      </a:r>
                      <a:r>
                        <a:rPr lang="fr-FR" noProof="0" dirty="0"/>
                        <a:t>emplois  générés </a:t>
                      </a:r>
                    </a:p>
                  </a:txBody>
                  <a:tcPr/>
                </a:tc>
                <a:tc>
                  <a:txBody>
                    <a:bodyPr/>
                    <a:lstStyle/>
                    <a:p>
                      <a:r>
                        <a:rPr lang="fr-FR" noProof="0" dirty="0"/>
                        <a:t>Recettes</a:t>
                      </a:r>
                    </a:p>
                    <a:p>
                      <a:r>
                        <a:rPr lang="fr-FR" noProof="0" dirty="0"/>
                        <a:t>fiscales </a:t>
                      </a:r>
                    </a:p>
                  </a:txBody>
                  <a:tcPr/>
                </a:tc>
                <a:extLst>
                  <a:ext uri="{0D108BD9-81ED-4DB2-BD59-A6C34878D82A}">
                    <a16:rowId xmlns:a16="http://schemas.microsoft.com/office/drawing/2014/main" val="10000"/>
                  </a:ext>
                </a:extLst>
              </a:tr>
              <a:tr h="370840">
                <a:tc>
                  <a:txBody>
                    <a:bodyPr/>
                    <a:lstStyle/>
                    <a:p>
                      <a:pPr algn="ctr"/>
                      <a:r>
                        <a:rPr lang="fr-FR" sz="2400" noProof="0" dirty="0"/>
                        <a:t>235</a:t>
                      </a:r>
                    </a:p>
                  </a:txBody>
                  <a:tcPr/>
                </a:tc>
                <a:tc>
                  <a:txBody>
                    <a:bodyPr/>
                    <a:lstStyle/>
                    <a:p>
                      <a:pPr algn="ctr"/>
                      <a:r>
                        <a:rPr lang="fr-FR" sz="2400" noProof="0" dirty="0"/>
                        <a:t>130</a:t>
                      </a:r>
                    </a:p>
                  </a:txBody>
                  <a:tcPr/>
                </a:tc>
                <a:tc>
                  <a:txBody>
                    <a:bodyPr/>
                    <a:lstStyle/>
                    <a:p>
                      <a:pPr algn="ctr"/>
                      <a:r>
                        <a:rPr lang="fr-FR" sz="2400" noProof="0" dirty="0"/>
                        <a:t>2.392</a:t>
                      </a:r>
                    </a:p>
                  </a:txBody>
                  <a:tcPr/>
                </a:tc>
                <a:tc>
                  <a:txBody>
                    <a:bodyPr/>
                    <a:lstStyle/>
                    <a:p>
                      <a:pPr algn="ctr"/>
                      <a:r>
                        <a:rPr lang="fr-FR" sz="2400" noProof="0" dirty="0"/>
                        <a:t>35</a:t>
                      </a:r>
                    </a:p>
                  </a:txBody>
                  <a:tcPr/>
                </a:tc>
                <a:extLst>
                  <a:ext uri="{0D108BD9-81ED-4DB2-BD59-A6C34878D82A}">
                    <a16:rowId xmlns:a16="http://schemas.microsoft.com/office/drawing/2014/main" val="10001"/>
                  </a:ext>
                </a:extLst>
              </a:tr>
            </a:tbl>
          </a:graphicData>
        </a:graphic>
      </p:graphicFrame>
      <p:graphicFrame>
        <p:nvGraphicFramePr>
          <p:cNvPr id="5" name="Taula 4"/>
          <p:cNvGraphicFramePr>
            <a:graphicFrameLocks noGrp="1"/>
          </p:cNvGraphicFramePr>
          <p:nvPr>
            <p:extLst>
              <p:ext uri="{D42A27DB-BD31-4B8C-83A1-F6EECF244321}">
                <p14:modId xmlns:p14="http://schemas.microsoft.com/office/powerpoint/2010/main" val="51981337"/>
              </p:ext>
            </p:extLst>
          </p:nvPr>
        </p:nvGraphicFramePr>
        <p:xfrm>
          <a:off x="3215680" y="2060848"/>
          <a:ext cx="6901840" cy="1044064"/>
        </p:xfrm>
        <a:graphic>
          <a:graphicData uri="http://schemas.openxmlformats.org/drawingml/2006/table">
            <a:tbl>
              <a:tblPr firstRow="1" bandRow="1">
                <a:tableStyleId>{5C22544A-7EE6-4342-B048-85BDC9FD1C3A}</a:tableStyleId>
              </a:tblPr>
              <a:tblGrid>
                <a:gridCol w="1698104">
                  <a:extLst>
                    <a:ext uri="{9D8B030D-6E8A-4147-A177-3AD203B41FA5}">
                      <a16:colId xmlns:a16="http://schemas.microsoft.com/office/drawing/2014/main" val="20000"/>
                    </a:ext>
                  </a:extLst>
                </a:gridCol>
                <a:gridCol w="1698104">
                  <a:extLst>
                    <a:ext uri="{9D8B030D-6E8A-4147-A177-3AD203B41FA5}">
                      <a16:colId xmlns:a16="http://schemas.microsoft.com/office/drawing/2014/main" val="20001"/>
                    </a:ext>
                  </a:extLst>
                </a:gridCol>
                <a:gridCol w="1807528">
                  <a:extLst>
                    <a:ext uri="{9D8B030D-6E8A-4147-A177-3AD203B41FA5}">
                      <a16:colId xmlns:a16="http://schemas.microsoft.com/office/drawing/2014/main" val="20002"/>
                    </a:ext>
                  </a:extLst>
                </a:gridCol>
                <a:gridCol w="1698104">
                  <a:extLst>
                    <a:ext uri="{9D8B030D-6E8A-4147-A177-3AD203B41FA5}">
                      <a16:colId xmlns:a16="http://schemas.microsoft.com/office/drawing/2014/main" val="20003"/>
                    </a:ext>
                  </a:extLst>
                </a:gridCol>
              </a:tblGrid>
              <a:tr h="467587">
                <a:tc>
                  <a:txBody>
                    <a:bodyPr/>
                    <a:lstStyle/>
                    <a:p>
                      <a:r>
                        <a:rPr lang="fr-FR" noProof="0" dirty="0"/>
                        <a:t>Exploitation</a:t>
                      </a:r>
                    </a:p>
                  </a:txBody>
                  <a:tcPr/>
                </a:tc>
                <a:tc>
                  <a:txBody>
                    <a:bodyPr/>
                    <a:lstStyle/>
                    <a:p>
                      <a:r>
                        <a:rPr lang="fr-FR" noProof="0" dirty="0"/>
                        <a:t>Investissements</a:t>
                      </a:r>
                    </a:p>
                  </a:txBody>
                  <a:tcPr/>
                </a:tc>
                <a:tc>
                  <a:txBody>
                    <a:bodyPr/>
                    <a:lstStyle/>
                    <a:p>
                      <a:r>
                        <a:rPr lang="fr-FR" noProof="0" dirty="0"/>
                        <a:t>Nombre emplois</a:t>
                      </a:r>
                    </a:p>
                  </a:txBody>
                  <a:tcPr/>
                </a:tc>
                <a:tc>
                  <a:txBody>
                    <a:bodyPr/>
                    <a:lstStyle/>
                    <a:p>
                      <a:r>
                        <a:rPr lang="fr-FR" noProof="0" dirty="0"/>
                        <a:t>Visiteurs </a:t>
                      </a:r>
                    </a:p>
                  </a:txBody>
                  <a:tcPr/>
                </a:tc>
                <a:extLst>
                  <a:ext uri="{0D108BD9-81ED-4DB2-BD59-A6C34878D82A}">
                    <a16:rowId xmlns:a16="http://schemas.microsoft.com/office/drawing/2014/main" val="10000"/>
                  </a:ext>
                </a:extLst>
              </a:tr>
              <a:tr h="576477">
                <a:tc>
                  <a:txBody>
                    <a:bodyPr/>
                    <a:lstStyle/>
                    <a:p>
                      <a:pPr algn="ctr"/>
                      <a:r>
                        <a:rPr lang="fr-FR" sz="2400" noProof="0" dirty="0"/>
                        <a:t>20,2</a:t>
                      </a:r>
                    </a:p>
                  </a:txBody>
                  <a:tcPr/>
                </a:tc>
                <a:tc>
                  <a:txBody>
                    <a:bodyPr/>
                    <a:lstStyle/>
                    <a:p>
                      <a:pPr algn="ctr"/>
                      <a:r>
                        <a:rPr lang="fr-FR" sz="2400" noProof="0" dirty="0"/>
                        <a:t>6</a:t>
                      </a:r>
                    </a:p>
                  </a:txBody>
                  <a:tcPr/>
                </a:tc>
                <a:tc>
                  <a:txBody>
                    <a:bodyPr/>
                    <a:lstStyle/>
                    <a:p>
                      <a:pPr algn="ctr"/>
                      <a:r>
                        <a:rPr lang="fr-FR" sz="2400" noProof="0" dirty="0"/>
                        <a:t>327</a:t>
                      </a:r>
                    </a:p>
                  </a:txBody>
                  <a:tcPr/>
                </a:tc>
                <a:tc>
                  <a:txBody>
                    <a:bodyPr/>
                    <a:lstStyle/>
                    <a:p>
                      <a:pPr algn="ctr"/>
                      <a:r>
                        <a:rPr lang="fr-FR" sz="2400" noProof="0" dirty="0"/>
                        <a:t>753.810</a:t>
                      </a:r>
                    </a:p>
                  </a:txBody>
                  <a:tcPr/>
                </a:tc>
                <a:extLst>
                  <a:ext uri="{0D108BD9-81ED-4DB2-BD59-A6C34878D82A}">
                    <a16:rowId xmlns:a16="http://schemas.microsoft.com/office/drawing/2014/main" val="10001"/>
                  </a:ext>
                </a:extLst>
              </a:tr>
            </a:tbl>
          </a:graphicData>
        </a:graphic>
      </p:graphicFrame>
      <p:grpSp>
        <p:nvGrpSpPr>
          <p:cNvPr id="12" name="Agrupa 11"/>
          <p:cNvGrpSpPr/>
          <p:nvPr/>
        </p:nvGrpSpPr>
        <p:grpSpPr>
          <a:xfrm>
            <a:off x="2924052" y="5849185"/>
            <a:ext cx="7520413" cy="723900"/>
            <a:chOff x="1400051" y="5849185"/>
            <a:chExt cx="7520413" cy="723900"/>
          </a:xfrm>
        </p:grpSpPr>
        <p:pic>
          <p:nvPicPr>
            <p:cNvPr id="13" name="Imagen 8" descr="marca vermella sobre blanc"/>
            <p:cNvPicPr/>
            <p:nvPr/>
          </p:nvPicPr>
          <p:blipFill>
            <a:blip r:embed="rId3"/>
            <a:srcRect/>
            <a:stretch>
              <a:fillRect/>
            </a:stretch>
          </p:blipFill>
          <p:spPr bwMode="auto">
            <a:xfrm>
              <a:off x="1400051" y="5849185"/>
              <a:ext cx="2114550" cy="723900"/>
            </a:xfrm>
            <a:prstGeom prst="rect">
              <a:avLst/>
            </a:prstGeom>
            <a:noFill/>
            <a:ln w="9525">
              <a:noFill/>
              <a:miter lim="800000"/>
              <a:headEnd/>
              <a:tailEnd/>
            </a:ln>
          </p:spPr>
        </p:pic>
        <p:sp>
          <p:nvSpPr>
            <p:cNvPr id="14" name="Rectángulo 11"/>
            <p:cNvSpPr/>
            <p:nvPr/>
          </p:nvSpPr>
          <p:spPr>
            <a:xfrm>
              <a:off x="3635896" y="5887969"/>
              <a:ext cx="1782026" cy="646331"/>
            </a:xfrm>
            <a:prstGeom prst="rect">
              <a:avLst/>
            </a:prstGeom>
          </p:spPr>
          <p:txBody>
            <a:bodyPr wrap="none">
              <a:spAutoFit/>
            </a:bodyPr>
            <a:lstStyle/>
            <a:p>
              <a:r>
                <a:rPr lang="ca-ES" b="1" dirty="0">
                  <a:solidFill>
                    <a:srgbClr val="C8102E"/>
                  </a:solidFill>
                </a:rPr>
                <a:t>Centre d’Estudis </a:t>
              </a:r>
            </a:p>
            <a:p>
              <a:r>
                <a:rPr lang="ca-ES" b="1" dirty="0">
                  <a:solidFill>
                    <a:srgbClr val="C8102E"/>
                  </a:solidFill>
                </a:rPr>
                <a:t>UPF</a:t>
              </a:r>
              <a:r>
                <a:rPr lang="ca-ES" b="1" i="1" dirty="0">
                  <a:solidFill>
                    <a:srgbClr val="C8102E"/>
                  </a:solidFill>
                </a:rPr>
                <a:t> </a:t>
              </a:r>
              <a:r>
                <a:rPr lang="ca-ES" b="1" dirty="0">
                  <a:solidFill>
                    <a:srgbClr val="C8102E"/>
                  </a:solidFill>
                </a:rPr>
                <a:t>Sports Lab</a:t>
              </a:r>
              <a:endParaRPr lang="es-ES" dirty="0">
                <a:solidFill>
                  <a:srgbClr val="C8102E"/>
                </a:solidFill>
              </a:endParaRPr>
            </a:p>
          </p:txBody>
        </p:sp>
        <p:pic>
          <p:nvPicPr>
            <p:cNvPr id="15"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40603" y="5885160"/>
              <a:ext cx="2379861" cy="58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840928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341784"/>
            <a:ext cx="8229600" cy="1143000"/>
          </a:xfrm>
        </p:spPr>
        <p:txBody>
          <a:bodyPr>
            <a:normAutofit fontScale="90000"/>
          </a:bodyPr>
          <a:lstStyle/>
          <a:p>
            <a:r>
              <a:rPr lang="fr-FR" sz="4900" dirty="0">
                <a:solidFill>
                  <a:srgbClr val="C8102E"/>
                </a:solidFill>
              </a:rPr>
              <a:t>Résultats</a:t>
            </a:r>
            <a:br>
              <a:rPr lang="fr-FR" dirty="0">
                <a:solidFill>
                  <a:srgbClr val="C8102E"/>
                </a:solidFill>
              </a:rPr>
            </a:br>
            <a:r>
              <a:rPr lang="fr-FR" dirty="0"/>
              <a:t>Poids sur le VAB local</a:t>
            </a:r>
            <a:endParaRPr lang="fr-FR" dirty="0">
              <a:solidFill>
                <a:srgbClr val="C8102E"/>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10549118"/>
              </p:ext>
            </p:extLst>
          </p:nvPr>
        </p:nvGraphicFramePr>
        <p:xfrm>
          <a:off x="3024376" y="1844824"/>
          <a:ext cx="7128792" cy="2682240"/>
        </p:xfrm>
        <a:graphic>
          <a:graphicData uri="http://schemas.openxmlformats.org/drawingml/2006/table">
            <a:tbl>
              <a:tblPr firstRow="1" bandRow="1">
                <a:tableStyleId>{5C22544A-7EE6-4342-B048-85BDC9FD1C3A}</a:tableStyleId>
              </a:tblPr>
              <a:tblGrid>
                <a:gridCol w="1947863">
                  <a:extLst>
                    <a:ext uri="{9D8B030D-6E8A-4147-A177-3AD203B41FA5}">
                      <a16:colId xmlns:a16="http://schemas.microsoft.com/office/drawing/2014/main" val="20000"/>
                    </a:ext>
                  </a:extLst>
                </a:gridCol>
                <a:gridCol w="2475971">
                  <a:extLst>
                    <a:ext uri="{9D8B030D-6E8A-4147-A177-3AD203B41FA5}">
                      <a16:colId xmlns:a16="http://schemas.microsoft.com/office/drawing/2014/main" val="20001"/>
                    </a:ext>
                  </a:extLst>
                </a:gridCol>
                <a:gridCol w="2704958">
                  <a:extLst>
                    <a:ext uri="{9D8B030D-6E8A-4147-A177-3AD203B41FA5}">
                      <a16:colId xmlns:a16="http://schemas.microsoft.com/office/drawing/2014/main" val="20002"/>
                    </a:ext>
                  </a:extLst>
                </a:gridCol>
              </a:tblGrid>
              <a:tr h="370840">
                <a:tc>
                  <a:txBody>
                    <a:bodyPr/>
                    <a:lstStyle/>
                    <a:p>
                      <a:pPr algn="l"/>
                      <a:r>
                        <a:rPr lang="fr-FR" sz="2000" noProof="0" dirty="0">
                          <a:latin typeface="+mn-lt"/>
                        </a:rPr>
                        <a:t>Station ski et </a:t>
                      </a:r>
                    </a:p>
                    <a:p>
                      <a:pPr algn="l"/>
                      <a:r>
                        <a:rPr lang="fr-FR" sz="2000" noProof="0" dirty="0">
                          <a:latin typeface="+mn-lt"/>
                        </a:rPr>
                        <a:t>montagne</a:t>
                      </a:r>
                    </a:p>
                  </a:txBody>
                  <a:tcPr/>
                </a:tc>
                <a:tc>
                  <a:txBody>
                    <a:bodyPr/>
                    <a:lstStyle/>
                    <a:p>
                      <a:r>
                        <a:rPr lang="fr-FR" sz="2000" noProof="0" dirty="0">
                          <a:latin typeface="+mn-lt"/>
                        </a:rPr>
                        <a:t>Impact direct </a:t>
                      </a:r>
                    </a:p>
                    <a:p>
                      <a:r>
                        <a:rPr lang="fr-FR" sz="2000" noProof="0" dirty="0">
                          <a:latin typeface="+mn-lt"/>
                        </a:rPr>
                        <a:t>sur le VAB local</a:t>
                      </a:r>
                    </a:p>
                  </a:txBody>
                  <a:tcPr/>
                </a:tc>
                <a:tc>
                  <a:txBody>
                    <a:bodyPr/>
                    <a:lstStyle/>
                    <a:p>
                      <a:r>
                        <a:rPr lang="fr-FR" sz="2000" baseline="0" noProof="0" dirty="0">
                          <a:latin typeface="+mn-lt"/>
                        </a:rPr>
                        <a:t>Impact direct + indirect </a:t>
                      </a:r>
                    </a:p>
                    <a:p>
                      <a:r>
                        <a:rPr lang="fr-FR" sz="2000" baseline="0" noProof="0" dirty="0">
                          <a:latin typeface="+mn-lt"/>
                        </a:rPr>
                        <a:t>sur le VAB local</a:t>
                      </a:r>
                      <a:endParaRPr lang="fr-FR" sz="2000" noProof="0" dirty="0">
                        <a:latin typeface="+mn-lt"/>
                      </a:endParaRPr>
                    </a:p>
                  </a:txBody>
                  <a:tcPr/>
                </a:tc>
                <a:extLst>
                  <a:ext uri="{0D108BD9-81ED-4DB2-BD59-A6C34878D82A}">
                    <a16:rowId xmlns:a16="http://schemas.microsoft.com/office/drawing/2014/main" val="10000"/>
                  </a:ext>
                </a:extLst>
              </a:tr>
              <a:tr h="370840">
                <a:tc>
                  <a:txBody>
                    <a:bodyPr/>
                    <a:lstStyle/>
                    <a:p>
                      <a:r>
                        <a:rPr lang="fr-FR" sz="2000" noProof="0" dirty="0">
                          <a:latin typeface="+mn-lt"/>
                        </a:rPr>
                        <a:t>La Molina</a:t>
                      </a:r>
                    </a:p>
                  </a:txBody>
                  <a:tcPr/>
                </a:tc>
                <a:tc>
                  <a:txBody>
                    <a:bodyPr/>
                    <a:lstStyle/>
                    <a:p>
                      <a:pPr algn="ctr">
                        <a:spcAft>
                          <a:spcPts val="0"/>
                        </a:spcAft>
                      </a:pPr>
                      <a:r>
                        <a:rPr lang="fr-FR" sz="2000" noProof="0" dirty="0">
                          <a:solidFill>
                            <a:srgbClr val="000000"/>
                          </a:solidFill>
                          <a:effectLst/>
                          <a:latin typeface="+mn-lt"/>
                          <a:ea typeface="Times New Roman"/>
                          <a:cs typeface="Times New Roman"/>
                        </a:rPr>
                        <a:t>5,5%</a:t>
                      </a:r>
                      <a:endParaRPr lang="fr-FR" sz="2000" noProof="0" dirty="0">
                        <a:effectLst/>
                        <a:latin typeface="+mn-lt"/>
                        <a:ea typeface="ＭＳ 明朝"/>
                        <a:cs typeface="Times New Roman"/>
                      </a:endParaRPr>
                    </a:p>
                  </a:txBody>
                  <a:tcPr marL="44450" marR="44450" marT="0" marB="0" anchor="b"/>
                </a:tc>
                <a:tc>
                  <a:txBody>
                    <a:bodyPr/>
                    <a:lstStyle/>
                    <a:p>
                      <a:pPr algn="ctr">
                        <a:spcAft>
                          <a:spcPts val="0"/>
                        </a:spcAft>
                      </a:pPr>
                      <a:r>
                        <a:rPr lang="fr-FR" sz="2000" noProof="0" dirty="0">
                          <a:solidFill>
                            <a:srgbClr val="000000"/>
                          </a:solidFill>
                          <a:effectLst/>
                          <a:latin typeface="+mn-lt"/>
                          <a:ea typeface="Times New Roman"/>
                          <a:cs typeface="Times New Roman"/>
                        </a:rPr>
                        <a:t>7,9%</a:t>
                      </a:r>
                      <a:endParaRPr lang="fr-FR" sz="2000" noProof="0" dirty="0">
                        <a:effectLst/>
                        <a:latin typeface="+mn-lt"/>
                        <a:ea typeface="ＭＳ 明朝"/>
                        <a:cs typeface="Times New Roman"/>
                      </a:endParaRPr>
                    </a:p>
                  </a:txBody>
                  <a:tcPr marL="44450" marR="44450" marT="0" marB="0" anchor="b"/>
                </a:tc>
                <a:extLst>
                  <a:ext uri="{0D108BD9-81ED-4DB2-BD59-A6C34878D82A}">
                    <a16:rowId xmlns:a16="http://schemas.microsoft.com/office/drawing/2014/main" val="10001"/>
                  </a:ext>
                </a:extLst>
              </a:tr>
              <a:tr h="370840">
                <a:tc>
                  <a:txBody>
                    <a:bodyPr/>
                    <a:lstStyle/>
                    <a:p>
                      <a:r>
                        <a:rPr lang="fr-FR" sz="2000" noProof="0" dirty="0">
                          <a:latin typeface="+mn-lt"/>
                        </a:rPr>
                        <a:t>Vall de Núria</a:t>
                      </a:r>
                    </a:p>
                  </a:txBody>
                  <a:tcPr/>
                </a:tc>
                <a:tc>
                  <a:txBody>
                    <a:bodyPr/>
                    <a:lstStyle/>
                    <a:p>
                      <a:pPr algn="ctr">
                        <a:spcAft>
                          <a:spcPts val="0"/>
                        </a:spcAft>
                      </a:pPr>
                      <a:r>
                        <a:rPr lang="fr-FR" sz="2000" noProof="0" dirty="0">
                          <a:solidFill>
                            <a:srgbClr val="000000"/>
                          </a:solidFill>
                          <a:effectLst/>
                          <a:latin typeface="+mn-lt"/>
                          <a:ea typeface="Times New Roman"/>
                          <a:cs typeface="Times New Roman"/>
                        </a:rPr>
                        <a:t>3,0%</a:t>
                      </a:r>
                      <a:endParaRPr lang="fr-FR" sz="2000" noProof="0" dirty="0">
                        <a:effectLst/>
                        <a:latin typeface="+mn-lt"/>
                        <a:ea typeface="ＭＳ 明朝"/>
                        <a:cs typeface="Times New Roman"/>
                      </a:endParaRPr>
                    </a:p>
                  </a:txBody>
                  <a:tcPr marL="44450" marR="44450" marT="0" marB="0" anchor="b"/>
                </a:tc>
                <a:tc>
                  <a:txBody>
                    <a:bodyPr/>
                    <a:lstStyle/>
                    <a:p>
                      <a:pPr algn="ctr">
                        <a:spcAft>
                          <a:spcPts val="0"/>
                        </a:spcAft>
                      </a:pPr>
                      <a:r>
                        <a:rPr lang="fr-FR" sz="2000" noProof="0" dirty="0">
                          <a:solidFill>
                            <a:srgbClr val="000000"/>
                          </a:solidFill>
                          <a:effectLst/>
                          <a:latin typeface="+mn-lt"/>
                          <a:ea typeface="Times New Roman"/>
                          <a:cs typeface="Times New Roman"/>
                        </a:rPr>
                        <a:t>4,4%</a:t>
                      </a:r>
                      <a:endParaRPr lang="fr-FR" sz="2000" noProof="0" dirty="0">
                        <a:effectLst/>
                        <a:latin typeface="+mn-lt"/>
                        <a:ea typeface="ＭＳ 明朝"/>
                        <a:cs typeface="Times New Roman"/>
                      </a:endParaRPr>
                    </a:p>
                  </a:txBody>
                  <a:tcPr marL="44450" marR="44450" marT="0" marB="0" anchor="b"/>
                </a:tc>
                <a:extLst>
                  <a:ext uri="{0D108BD9-81ED-4DB2-BD59-A6C34878D82A}">
                    <a16:rowId xmlns:a16="http://schemas.microsoft.com/office/drawing/2014/main" val="10002"/>
                  </a:ext>
                </a:extLst>
              </a:tr>
              <a:tr h="370840">
                <a:tc>
                  <a:txBody>
                    <a:bodyPr/>
                    <a:lstStyle/>
                    <a:p>
                      <a:r>
                        <a:rPr lang="fr-FR" sz="2000" noProof="0" dirty="0">
                          <a:latin typeface="+mn-lt"/>
                        </a:rPr>
                        <a:t>Espot i Port Ainé</a:t>
                      </a:r>
                    </a:p>
                  </a:txBody>
                  <a:tcPr/>
                </a:tc>
                <a:tc>
                  <a:txBody>
                    <a:bodyPr/>
                    <a:lstStyle/>
                    <a:p>
                      <a:pPr algn="ctr">
                        <a:spcAft>
                          <a:spcPts val="0"/>
                        </a:spcAft>
                      </a:pPr>
                      <a:r>
                        <a:rPr lang="fr-FR" sz="2000" noProof="0" dirty="0">
                          <a:solidFill>
                            <a:srgbClr val="000000"/>
                          </a:solidFill>
                          <a:effectLst/>
                          <a:latin typeface="+mn-lt"/>
                          <a:ea typeface="Times New Roman"/>
                          <a:cs typeface="Times New Roman"/>
                        </a:rPr>
                        <a:t>12,2%</a:t>
                      </a:r>
                      <a:endParaRPr lang="fr-FR" sz="2000" noProof="0" dirty="0">
                        <a:effectLst/>
                        <a:latin typeface="+mn-lt"/>
                        <a:ea typeface="ＭＳ 明朝"/>
                        <a:cs typeface="Times New Roman"/>
                      </a:endParaRPr>
                    </a:p>
                  </a:txBody>
                  <a:tcPr marL="44450" marR="44450" marT="0" marB="0" anchor="b"/>
                </a:tc>
                <a:tc>
                  <a:txBody>
                    <a:bodyPr/>
                    <a:lstStyle/>
                    <a:p>
                      <a:pPr algn="ctr">
                        <a:spcAft>
                          <a:spcPts val="0"/>
                        </a:spcAft>
                      </a:pPr>
                      <a:r>
                        <a:rPr lang="fr-FR" sz="2000" noProof="0" dirty="0">
                          <a:solidFill>
                            <a:srgbClr val="000000"/>
                          </a:solidFill>
                          <a:effectLst/>
                          <a:latin typeface="+mn-lt"/>
                          <a:ea typeface="Times New Roman"/>
                          <a:cs typeface="Times New Roman"/>
                        </a:rPr>
                        <a:t>17,5%</a:t>
                      </a:r>
                      <a:endParaRPr lang="fr-FR" sz="2000" noProof="0" dirty="0">
                        <a:effectLst/>
                        <a:latin typeface="+mn-lt"/>
                        <a:ea typeface="ＭＳ 明朝"/>
                        <a:cs typeface="Times New Roman"/>
                      </a:endParaRPr>
                    </a:p>
                  </a:txBody>
                  <a:tcPr marL="44450" marR="44450" marT="0" marB="0" anchor="b"/>
                </a:tc>
                <a:extLst>
                  <a:ext uri="{0D108BD9-81ED-4DB2-BD59-A6C34878D82A}">
                    <a16:rowId xmlns:a16="http://schemas.microsoft.com/office/drawing/2014/main" val="10003"/>
                  </a:ext>
                </a:extLst>
              </a:tr>
              <a:tr h="370840">
                <a:tc>
                  <a:txBody>
                    <a:bodyPr/>
                    <a:lstStyle/>
                    <a:p>
                      <a:r>
                        <a:rPr lang="fr-FR" sz="2000" noProof="0" dirty="0">
                          <a:latin typeface="+mn-lt"/>
                        </a:rPr>
                        <a:t>Vallter 2000</a:t>
                      </a:r>
                    </a:p>
                  </a:txBody>
                  <a:tcPr/>
                </a:tc>
                <a:tc>
                  <a:txBody>
                    <a:bodyPr/>
                    <a:lstStyle/>
                    <a:p>
                      <a:pPr algn="ctr">
                        <a:spcAft>
                          <a:spcPts val="0"/>
                        </a:spcAft>
                      </a:pPr>
                      <a:r>
                        <a:rPr lang="fr-FR" sz="2000" noProof="0" dirty="0">
                          <a:solidFill>
                            <a:srgbClr val="000000"/>
                          </a:solidFill>
                          <a:effectLst/>
                          <a:latin typeface="+mn-lt"/>
                          <a:ea typeface="Times New Roman"/>
                          <a:cs typeface="Times New Roman"/>
                        </a:rPr>
                        <a:t>0,5%</a:t>
                      </a:r>
                      <a:endParaRPr lang="fr-FR" sz="2000" noProof="0" dirty="0">
                        <a:effectLst/>
                        <a:latin typeface="+mn-lt"/>
                        <a:ea typeface="ＭＳ 明朝"/>
                        <a:cs typeface="Times New Roman"/>
                      </a:endParaRPr>
                    </a:p>
                  </a:txBody>
                  <a:tcPr marL="44450" marR="44450" marT="0" marB="0" anchor="b"/>
                </a:tc>
                <a:tc>
                  <a:txBody>
                    <a:bodyPr/>
                    <a:lstStyle/>
                    <a:p>
                      <a:pPr algn="ctr">
                        <a:spcAft>
                          <a:spcPts val="0"/>
                        </a:spcAft>
                      </a:pPr>
                      <a:r>
                        <a:rPr lang="fr-FR" sz="2000" noProof="0" dirty="0">
                          <a:solidFill>
                            <a:srgbClr val="000000"/>
                          </a:solidFill>
                          <a:effectLst/>
                          <a:latin typeface="+mn-lt"/>
                          <a:ea typeface="Times New Roman"/>
                          <a:cs typeface="Times New Roman"/>
                        </a:rPr>
                        <a:t>0,7%</a:t>
                      </a:r>
                      <a:endParaRPr lang="fr-FR" sz="2000" noProof="0" dirty="0">
                        <a:effectLst/>
                        <a:latin typeface="+mn-lt"/>
                        <a:ea typeface="ＭＳ 明朝"/>
                        <a:cs typeface="Times New Roman"/>
                      </a:endParaRPr>
                    </a:p>
                  </a:txBody>
                  <a:tcPr marL="44450" marR="44450" marT="0" marB="0" anchor="b"/>
                </a:tc>
                <a:extLst>
                  <a:ext uri="{0D108BD9-81ED-4DB2-BD59-A6C34878D82A}">
                    <a16:rowId xmlns:a16="http://schemas.microsoft.com/office/drawing/2014/main" val="10004"/>
                  </a:ext>
                </a:extLst>
              </a:tr>
              <a:tr h="370840">
                <a:tc>
                  <a:txBody>
                    <a:bodyPr/>
                    <a:lstStyle/>
                    <a:p>
                      <a:r>
                        <a:rPr lang="fr-FR" sz="2000" noProof="0" dirty="0">
                          <a:latin typeface="+mn-lt"/>
                        </a:rPr>
                        <a:t>Boí Taüll</a:t>
                      </a:r>
                    </a:p>
                  </a:txBody>
                  <a:tcPr/>
                </a:tc>
                <a:tc>
                  <a:txBody>
                    <a:bodyPr/>
                    <a:lstStyle/>
                    <a:p>
                      <a:pPr algn="ctr">
                        <a:spcAft>
                          <a:spcPts val="0"/>
                        </a:spcAft>
                      </a:pPr>
                      <a:r>
                        <a:rPr lang="fr-FR" sz="2000" noProof="0" dirty="0">
                          <a:effectLst/>
                          <a:latin typeface="+mn-lt"/>
                          <a:ea typeface="ＭＳ 明朝"/>
                          <a:cs typeface="Times New Roman"/>
                        </a:rPr>
                        <a:t>5,4%</a:t>
                      </a:r>
                    </a:p>
                  </a:txBody>
                  <a:tcPr marL="44450" marR="44450" marT="0" marB="0" anchor="b"/>
                </a:tc>
                <a:tc>
                  <a:txBody>
                    <a:bodyPr/>
                    <a:lstStyle/>
                    <a:p>
                      <a:pPr algn="ctr">
                        <a:spcAft>
                          <a:spcPts val="0"/>
                        </a:spcAft>
                      </a:pPr>
                      <a:r>
                        <a:rPr lang="fr-FR" sz="2000" noProof="0" dirty="0">
                          <a:effectLst/>
                          <a:latin typeface="+mn-lt"/>
                          <a:ea typeface="ＭＳ 明朝"/>
                          <a:cs typeface="Times New Roman"/>
                        </a:rPr>
                        <a:t>11,3%</a:t>
                      </a:r>
                    </a:p>
                  </a:txBody>
                  <a:tcPr marL="44450" marR="44450" marT="0" marB="0" anchor="b"/>
                </a:tc>
                <a:extLst>
                  <a:ext uri="{0D108BD9-81ED-4DB2-BD59-A6C34878D82A}">
                    <a16:rowId xmlns:a16="http://schemas.microsoft.com/office/drawing/2014/main" val="10005"/>
                  </a:ext>
                </a:extLst>
              </a:tr>
            </a:tbl>
          </a:graphicData>
        </a:graphic>
      </p:graphicFrame>
      <p:cxnSp>
        <p:nvCxnSpPr>
          <p:cNvPr id="8" name="Straight Connector 4"/>
          <p:cNvCxnSpPr>
            <a:cxnSpLocks noChangeShapeType="1"/>
          </p:cNvCxnSpPr>
          <p:nvPr/>
        </p:nvCxnSpPr>
        <p:spPr bwMode="auto">
          <a:xfrm>
            <a:off x="2695575" y="0"/>
            <a:ext cx="0" cy="6858000"/>
          </a:xfrm>
          <a:prstGeom prst="line">
            <a:avLst/>
          </a:prstGeom>
          <a:noFill/>
          <a:ln w="19050">
            <a:solidFill>
              <a:srgbClr val="C8102E"/>
            </a:solidFill>
            <a:round/>
            <a:headEnd/>
            <a:tailEnd/>
          </a:ln>
          <a:effectLst>
            <a:outerShdw dist="20000" dir="5400000" rotWithShape="0">
              <a:srgbClr val="808080">
                <a:alpha val="37999"/>
              </a:srgbClr>
            </a:outerShdw>
          </a:effectLst>
        </p:spPr>
      </p:cxnSp>
      <p:sp>
        <p:nvSpPr>
          <p:cNvPr id="11" name="TextBox 10"/>
          <p:cNvSpPr txBox="1">
            <a:spLocks noChangeArrowheads="1"/>
          </p:cNvSpPr>
          <p:nvPr/>
        </p:nvSpPr>
        <p:spPr bwMode="auto">
          <a:xfrm>
            <a:off x="1415481" y="1844825"/>
            <a:ext cx="1333328" cy="2400657"/>
          </a:xfrm>
          <a:prstGeom prst="rect">
            <a:avLst/>
          </a:prstGeom>
          <a:noFill/>
          <a:ln w="9525">
            <a:noFill/>
            <a:miter lim="800000"/>
            <a:headEnd/>
            <a:tailEnd/>
          </a:ln>
        </p:spPr>
        <p:txBody>
          <a:bodyPr wrap="square">
            <a:spAutoFit/>
          </a:bodyPr>
          <a:lstStyle/>
          <a:p>
            <a:pPr lvl="0" algn="ctr"/>
            <a:r>
              <a:rPr lang="fr-FR" sz="1500" dirty="0">
                <a:solidFill>
                  <a:prstClr val="white">
                    <a:lumMod val="75000"/>
                  </a:prstClr>
                </a:solidFill>
              </a:rPr>
              <a:t>Introduction</a:t>
            </a:r>
          </a:p>
          <a:p>
            <a:pPr lvl="0" algn="ctr"/>
            <a:endParaRPr lang="fr-FR" sz="1500" dirty="0">
              <a:solidFill>
                <a:prstClr val="white">
                  <a:lumMod val="75000"/>
                </a:prstClr>
              </a:solidFill>
            </a:endParaRPr>
          </a:p>
          <a:p>
            <a:pPr lvl="0" algn="ctr"/>
            <a:r>
              <a:rPr lang="fr-FR" sz="1500" b="1" dirty="0">
                <a:solidFill>
                  <a:schemeClr val="bg1">
                    <a:lumMod val="85000"/>
                  </a:schemeClr>
                </a:solidFill>
              </a:rPr>
              <a:t>Méthodologie</a:t>
            </a:r>
          </a:p>
          <a:p>
            <a:pPr lvl="0" algn="ctr"/>
            <a:endParaRPr lang="fr-FR" sz="1500" dirty="0">
              <a:solidFill>
                <a:prstClr val="white">
                  <a:lumMod val="75000"/>
                </a:prstClr>
              </a:solidFill>
            </a:endParaRPr>
          </a:p>
          <a:p>
            <a:pPr lvl="0" algn="ctr"/>
            <a:r>
              <a:rPr lang="fr-FR" sz="1500" b="1" dirty="0">
                <a:solidFill>
                  <a:schemeClr val="bg1">
                    <a:lumMod val="85000"/>
                  </a:schemeClr>
                </a:solidFill>
              </a:rPr>
              <a:t>Données  base</a:t>
            </a:r>
          </a:p>
          <a:p>
            <a:pPr lvl="0" algn="ctr"/>
            <a:endParaRPr lang="fr-FR" sz="1500" dirty="0">
              <a:solidFill>
                <a:prstClr val="white">
                  <a:lumMod val="75000"/>
                </a:prstClr>
              </a:solidFill>
            </a:endParaRPr>
          </a:p>
          <a:p>
            <a:pPr lvl="0" algn="ctr"/>
            <a:r>
              <a:rPr lang="fr-FR" sz="1500" b="1" dirty="0"/>
              <a:t>Résultats</a:t>
            </a:r>
          </a:p>
          <a:p>
            <a:pPr lvl="0" algn="ctr"/>
            <a:endParaRPr lang="fr-FR" sz="1500" dirty="0">
              <a:solidFill>
                <a:prstClr val="white">
                  <a:lumMod val="75000"/>
                </a:prstClr>
              </a:solidFill>
            </a:endParaRPr>
          </a:p>
          <a:p>
            <a:pPr lvl="0" algn="ctr"/>
            <a:r>
              <a:rPr lang="fr-FR" sz="1500" dirty="0">
                <a:solidFill>
                  <a:prstClr val="white">
                    <a:lumMod val="75000"/>
                  </a:prstClr>
                </a:solidFill>
              </a:rPr>
              <a:t>Résumé</a:t>
            </a:r>
          </a:p>
          <a:p>
            <a:pPr algn="ctr"/>
            <a:endParaRPr lang="en-US" sz="1500" dirty="0">
              <a:solidFill>
                <a:srgbClr val="BFBFBF"/>
              </a:solidFill>
            </a:endParaRPr>
          </a:p>
        </p:txBody>
      </p:sp>
      <p:sp>
        <p:nvSpPr>
          <p:cNvPr id="3" name="QuadreDeText 2"/>
          <p:cNvSpPr txBox="1"/>
          <p:nvPr/>
        </p:nvSpPr>
        <p:spPr>
          <a:xfrm>
            <a:off x="2927648" y="4881021"/>
            <a:ext cx="7560840" cy="477054"/>
          </a:xfrm>
          <a:prstGeom prst="rect">
            <a:avLst/>
          </a:prstGeom>
          <a:noFill/>
        </p:spPr>
        <p:txBody>
          <a:bodyPr wrap="square" rtlCol="0">
            <a:spAutoFit/>
          </a:bodyPr>
          <a:lstStyle/>
          <a:p>
            <a:r>
              <a:rPr lang="fr-FR" sz="2500" dirty="0"/>
              <a:t>Cependant, en saison de ski, cela représente le 94%</a:t>
            </a:r>
            <a:endParaRPr lang="ca-ES" sz="2500" dirty="0"/>
          </a:p>
        </p:txBody>
      </p:sp>
      <p:grpSp>
        <p:nvGrpSpPr>
          <p:cNvPr id="10" name="Agrupa 9"/>
          <p:cNvGrpSpPr/>
          <p:nvPr/>
        </p:nvGrpSpPr>
        <p:grpSpPr>
          <a:xfrm>
            <a:off x="2924052" y="5849185"/>
            <a:ext cx="7520413" cy="723900"/>
            <a:chOff x="1400051" y="5849185"/>
            <a:chExt cx="7520413" cy="723900"/>
          </a:xfrm>
        </p:grpSpPr>
        <p:pic>
          <p:nvPicPr>
            <p:cNvPr id="12" name="Imagen 8" descr="marca vermella sobre blanc"/>
            <p:cNvPicPr/>
            <p:nvPr/>
          </p:nvPicPr>
          <p:blipFill>
            <a:blip r:embed="rId3"/>
            <a:srcRect/>
            <a:stretch>
              <a:fillRect/>
            </a:stretch>
          </p:blipFill>
          <p:spPr bwMode="auto">
            <a:xfrm>
              <a:off x="1400051" y="5849185"/>
              <a:ext cx="2114550" cy="723900"/>
            </a:xfrm>
            <a:prstGeom prst="rect">
              <a:avLst/>
            </a:prstGeom>
            <a:noFill/>
            <a:ln w="9525">
              <a:noFill/>
              <a:miter lim="800000"/>
              <a:headEnd/>
              <a:tailEnd/>
            </a:ln>
          </p:spPr>
        </p:pic>
        <p:sp>
          <p:nvSpPr>
            <p:cNvPr id="13" name="Rectángulo 11"/>
            <p:cNvSpPr/>
            <p:nvPr/>
          </p:nvSpPr>
          <p:spPr>
            <a:xfrm>
              <a:off x="3635896" y="5887969"/>
              <a:ext cx="1782026" cy="646331"/>
            </a:xfrm>
            <a:prstGeom prst="rect">
              <a:avLst/>
            </a:prstGeom>
          </p:spPr>
          <p:txBody>
            <a:bodyPr wrap="none">
              <a:spAutoFit/>
            </a:bodyPr>
            <a:lstStyle/>
            <a:p>
              <a:r>
                <a:rPr lang="ca-ES" b="1" dirty="0">
                  <a:solidFill>
                    <a:srgbClr val="C8102E"/>
                  </a:solidFill>
                </a:rPr>
                <a:t>Centre d’Estudis </a:t>
              </a:r>
            </a:p>
            <a:p>
              <a:r>
                <a:rPr lang="ca-ES" b="1" dirty="0">
                  <a:solidFill>
                    <a:srgbClr val="C8102E"/>
                  </a:solidFill>
                </a:rPr>
                <a:t>UPF</a:t>
              </a:r>
              <a:r>
                <a:rPr lang="ca-ES" b="1" i="1" dirty="0">
                  <a:solidFill>
                    <a:srgbClr val="C8102E"/>
                  </a:solidFill>
                </a:rPr>
                <a:t> </a:t>
              </a:r>
              <a:r>
                <a:rPr lang="ca-ES" b="1" dirty="0">
                  <a:solidFill>
                    <a:srgbClr val="C8102E"/>
                  </a:solidFill>
                </a:rPr>
                <a:t>Sports Lab</a:t>
              </a:r>
              <a:endParaRPr lang="es-ES" dirty="0">
                <a:solidFill>
                  <a:srgbClr val="C8102E"/>
                </a:solidFill>
              </a:endParaRPr>
            </a:p>
          </p:txBody>
        </p:sp>
        <p:pic>
          <p:nvPicPr>
            <p:cNvPr id="14"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40603" y="5885160"/>
              <a:ext cx="2379861" cy="58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81480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48809" y="274638"/>
            <a:ext cx="7461991" cy="922114"/>
          </a:xfrm>
        </p:spPr>
        <p:txBody>
          <a:bodyPr>
            <a:normAutofit/>
          </a:bodyPr>
          <a:lstStyle/>
          <a:p>
            <a:r>
              <a:rPr lang="fr-FR" dirty="0">
                <a:solidFill>
                  <a:srgbClr val="C8102E"/>
                </a:solidFill>
              </a:rPr>
              <a:t>Résumé des conclusions</a:t>
            </a:r>
          </a:p>
        </p:txBody>
      </p:sp>
      <p:sp>
        <p:nvSpPr>
          <p:cNvPr id="3" name="2 Marcador de contenido"/>
          <p:cNvSpPr>
            <a:spLocks noGrp="1"/>
          </p:cNvSpPr>
          <p:nvPr>
            <p:ph idx="1"/>
          </p:nvPr>
        </p:nvSpPr>
        <p:spPr>
          <a:xfrm>
            <a:off x="2748246" y="848846"/>
            <a:ext cx="7919754" cy="5160309"/>
          </a:xfrm>
        </p:spPr>
        <p:txBody>
          <a:bodyPr>
            <a:noAutofit/>
          </a:bodyPr>
          <a:lstStyle/>
          <a:p>
            <a:pPr marL="0" indent="0" algn="ctr">
              <a:buClr>
                <a:srgbClr val="C8102E"/>
              </a:buClr>
              <a:buNone/>
            </a:pPr>
            <a:endParaRPr lang="fr-FR" sz="2300" dirty="0"/>
          </a:p>
          <a:p>
            <a:pPr marL="457200" indent="-457200">
              <a:buClr>
                <a:srgbClr val="C8102E"/>
              </a:buClr>
            </a:pPr>
            <a:r>
              <a:rPr lang="fr-FR" sz="2300" dirty="0"/>
              <a:t>Pour chaque euro dépensé sur un forfait, ils sont générées entre </a:t>
            </a:r>
            <a:r>
              <a:rPr lang="fr-FR" sz="2300" b="1" dirty="0"/>
              <a:t>5,48 et 7,4 euros </a:t>
            </a:r>
            <a:r>
              <a:rPr lang="fr-FR" sz="2300" dirty="0"/>
              <a:t>de la valeur ajoutée brute.</a:t>
            </a:r>
          </a:p>
          <a:p>
            <a:pPr marL="0" indent="0">
              <a:buClr>
                <a:srgbClr val="C8102E"/>
              </a:buClr>
              <a:buNone/>
            </a:pPr>
            <a:endParaRPr lang="fr-FR" sz="1100" dirty="0"/>
          </a:p>
          <a:p>
            <a:pPr marL="457200" indent="-457200">
              <a:buClr>
                <a:srgbClr val="C8102E"/>
              </a:buClr>
            </a:pPr>
            <a:r>
              <a:rPr lang="fr-FR" sz="2300" dirty="0"/>
              <a:t>Pour chaque emploi directe en station, </a:t>
            </a:r>
            <a:r>
              <a:rPr lang="fr-FR" sz="2300" b="1" dirty="0"/>
              <a:t> </a:t>
            </a:r>
            <a:r>
              <a:rPr lang="fr-FR" sz="2300" dirty="0"/>
              <a:t>il y a environ              </a:t>
            </a:r>
            <a:r>
              <a:rPr lang="fr-FR" sz="2300" b="1" dirty="0"/>
              <a:t>7 emplois locaux </a:t>
            </a:r>
            <a:r>
              <a:rPr lang="fr-FR" sz="2300" dirty="0"/>
              <a:t>pour l’activité économique générée</a:t>
            </a:r>
            <a:endParaRPr lang="fr-FR" sz="2300" b="1" dirty="0"/>
          </a:p>
          <a:p>
            <a:pPr marL="0" indent="0">
              <a:lnSpc>
                <a:spcPct val="120000"/>
              </a:lnSpc>
              <a:buClr>
                <a:srgbClr val="C8102E"/>
              </a:buClr>
              <a:buNone/>
            </a:pPr>
            <a:endParaRPr lang="fr-FR" sz="1100" b="1" dirty="0"/>
          </a:p>
          <a:p>
            <a:pPr marL="457200" indent="-457200">
              <a:buClr>
                <a:srgbClr val="C8102E"/>
              </a:buClr>
            </a:pPr>
            <a:r>
              <a:rPr lang="fr-FR" sz="2300" dirty="0"/>
              <a:t>Pour chaque euro de dépenses supplémentaires, génère   </a:t>
            </a:r>
            <a:r>
              <a:rPr lang="fr-FR" sz="2300" b="1" dirty="0"/>
              <a:t>une production d'environ 2 euros </a:t>
            </a:r>
            <a:r>
              <a:rPr lang="fr-FR" sz="2300" dirty="0"/>
              <a:t>et une valeur ajoutée supérieure à 1 euro.</a:t>
            </a:r>
          </a:p>
          <a:p>
            <a:pPr marL="457200" indent="-457200">
              <a:buClr>
                <a:srgbClr val="C8102E"/>
              </a:buClr>
            </a:pPr>
            <a:endParaRPr lang="fr-FR" sz="1100" dirty="0"/>
          </a:p>
          <a:p>
            <a:pPr marL="457200" indent="-457200">
              <a:buClr>
                <a:srgbClr val="C8102E"/>
              </a:buClr>
            </a:pPr>
            <a:r>
              <a:rPr lang="fr-FR" sz="2300" dirty="0"/>
              <a:t>Une dépense supplémentaire d’un million d’euros, quelle que soit la dépense, </a:t>
            </a:r>
            <a:r>
              <a:rPr lang="fr-FR" sz="2300" b="1" dirty="0"/>
              <a:t>génère environ 20 emplois</a:t>
            </a:r>
          </a:p>
          <a:p>
            <a:pPr marL="457200" indent="-457200">
              <a:buClr>
                <a:srgbClr val="C8102E"/>
              </a:buClr>
            </a:pPr>
            <a:endParaRPr lang="fr-FR" sz="2300" dirty="0"/>
          </a:p>
          <a:p>
            <a:pPr marL="457200" indent="-457200">
              <a:buClr>
                <a:srgbClr val="C8102E"/>
              </a:buClr>
            </a:pPr>
            <a:endParaRPr lang="fr-FR" sz="2300" dirty="0"/>
          </a:p>
          <a:p>
            <a:pPr marL="457200" indent="-457200">
              <a:buClr>
                <a:srgbClr val="C8102E"/>
              </a:buClr>
            </a:pPr>
            <a:endParaRPr lang="fr-FR" sz="2300" dirty="0"/>
          </a:p>
          <a:p>
            <a:pPr marL="457200" indent="-457200">
              <a:buClr>
                <a:srgbClr val="C8102E"/>
              </a:buClr>
            </a:pPr>
            <a:endParaRPr lang="ca-ES" sz="2300" dirty="0"/>
          </a:p>
          <a:p>
            <a:pPr marL="914400" lvl="1" indent="-514350">
              <a:buClr>
                <a:srgbClr val="C8102E"/>
              </a:buClr>
            </a:pPr>
            <a:endParaRPr lang="ca-ES" sz="2300" dirty="0"/>
          </a:p>
          <a:p>
            <a:pPr marL="0" indent="0">
              <a:buClr>
                <a:srgbClr val="C8102E"/>
              </a:buClr>
              <a:buNone/>
            </a:pPr>
            <a:endParaRPr lang="ca-ES" sz="2300" dirty="0"/>
          </a:p>
        </p:txBody>
      </p:sp>
      <p:cxnSp>
        <p:nvCxnSpPr>
          <p:cNvPr id="8" name="Straight Connector 4"/>
          <p:cNvCxnSpPr>
            <a:cxnSpLocks noChangeShapeType="1"/>
          </p:cNvCxnSpPr>
          <p:nvPr/>
        </p:nvCxnSpPr>
        <p:spPr bwMode="auto">
          <a:xfrm>
            <a:off x="2695575" y="0"/>
            <a:ext cx="0" cy="6858000"/>
          </a:xfrm>
          <a:prstGeom prst="line">
            <a:avLst/>
          </a:prstGeom>
          <a:noFill/>
          <a:ln w="19050">
            <a:solidFill>
              <a:srgbClr val="C8102E"/>
            </a:solidFill>
            <a:round/>
            <a:headEnd/>
            <a:tailEnd/>
          </a:ln>
          <a:effectLst>
            <a:outerShdw dist="20000" dir="5400000" rotWithShape="0">
              <a:srgbClr val="808080">
                <a:alpha val="37999"/>
              </a:srgbClr>
            </a:outerShdw>
          </a:effectLst>
        </p:spPr>
      </p:cxnSp>
      <p:sp>
        <p:nvSpPr>
          <p:cNvPr id="11" name="TextBox 10"/>
          <p:cNvSpPr txBox="1">
            <a:spLocks noChangeArrowheads="1"/>
          </p:cNvSpPr>
          <p:nvPr/>
        </p:nvSpPr>
        <p:spPr bwMode="auto">
          <a:xfrm>
            <a:off x="1415481" y="1844824"/>
            <a:ext cx="1333328" cy="2631490"/>
          </a:xfrm>
          <a:prstGeom prst="rect">
            <a:avLst/>
          </a:prstGeom>
          <a:noFill/>
          <a:ln w="9525">
            <a:noFill/>
            <a:miter lim="800000"/>
            <a:headEnd/>
            <a:tailEnd/>
          </a:ln>
        </p:spPr>
        <p:txBody>
          <a:bodyPr wrap="square">
            <a:spAutoFit/>
          </a:bodyPr>
          <a:lstStyle/>
          <a:p>
            <a:pPr algn="ctr"/>
            <a:r>
              <a:rPr lang="fr-FR" sz="1500" dirty="0">
                <a:solidFill>
                  <a:schemeClr val="bg1">
                    <a:lumMod val="75000"/>
                  </a:schemeClr>
                </a:solidFill>
              </a:rPr>
              <a:t>Introduction</a:t>
            </a:r>
          </a:p>
          <a:p>
            <a:pPr algn="ctr"/>
            <a:endParaRPr lang="fr-FR" sz="1500" dirty="0">
              <a:solidFill>
                <a:schemeClr val="bg1">
                  <a:lumMod val="75000"/>
                </a:schemeClr>
              </a:solidFill>
            </a:endParaRPr>
          </a:p>
          <a:p>
            <a:pPr algn="ctr"/>
            <a:r>
              <a:rPr lang="fr-FR" sz="1500" dirty="0">
                <a:solidFill>
                  <a:schemeClr val="bg1">
                    <a:lumMod val="75000"/>
                  </a:schemeClr>
                </a:solidFill>
              </a:rPr>
              <a:t>Méthodologie</a:t>
            </a:r>
          </a:p>
          <a:p>
            <a:pPr algn="ctr"/>
            <a:endParaRPr lang="fr-FR" sz="1500" dirty="0">
              <a:solidFill>
                <a:schemeClr val="bg1">
                  <a:lumMod val="75000"/>
                </a:schemeClr>
              </a:solidFill>
            </a:endParaRPr>
          </a:p>
          <a:p>
            <a:pPr algn="ctr"/>
            <a:r>
              <a:rPr lang="fr-FR" sz="1500" dirty="0">
                <a:solidFill>
                  <a:schemeClr val="bg1">
                    <a:lumMod val="75000"/>
                  </a:schemeClr>
                </a:solidFill>
              </a:rPr>
              <a:t>Données  base</a:t>
            </a:r>
          </a:p>
          <a:p>
            <a:pPr algn="ctr"/>
            <a:endParaRPr lang="fr-FR" sz="1500" dirty="0">
              <a:solidFill>
                <a:schemeClr val="bg1">
                  <a:lumMod val="75000"/>
                </a:schemeClr>
              </a:solidFill>
            </a:endParaRPr>
          </a:p>
          <a:p>
            <a:pPr algn="ctr"/>
            <a:r>
              <a:rPr lang="fr-FR" sz="1500" dirty="0">
                <a:solidFill>
                  <a:schemeClr val="bg1">
                    <a:lumMod val="75000"/>
                  </a:schemeClr>
                </a:solidFill>
              </a:rPr>
              <a:t>Résultats</a:t>
            </a:r>
          </a:p>
          <a:p>
            <a:pPr algn="ctr"/>
            <a:endParaRPr lang="fr-FR" sz="1500" dirty="0">
              <a:solidFill>
                <a:schemeClr val="bg1">
                  <a:lumMod val="75000"/>
                </a:schemeClr>
              </a:solidFill>
            </a:endParaRPr>
          </a:p>
          <a:p>
            <a:pPr algn="ctr"/>
            <a:r>
              <a:rPr lang="fr-FR" sz="1500" b="1" dirty="0"/>
              <a:t>Résumé</a:t>
            </a:r>
          </a:p>
          <a:p>
            <a:pPr algn="ctr"/>
            <a:endParaRPr lang="ca-ES" sz="1500" b="1" dirty="0"/>
          </a:p>
          <a:p>
            <a:pPr algn="ctr"/>
            <a:endParaRPr lang="en-US" sz="1500" dirty="0">
              <a:solidFill>
                <a:srgbClr val="BFBFBF"/>
              </a:solidFill>
            </a:endParaRPr>
          </a:p>
        </p:txBody>
      </p:sp>
      <p:grpSp>
        <p:nvGrpSpPr>
          <p:cNvPr id="10" name="Agrupa 9"/>
          <p:cNvGrpSpPr/>
          <p:nvPr/>
        </p:nvGrpSpPr>
        <p:grpSpPr>
          <a:xfrm>
            <a:off x="2924052" y="5849185"/>
            <a:ext cx="7520413" cy="723900"/>
            <a:chOff x="1400051" y="5849185"/>
            <a:chExt cx="7520413" cy="723900"/>
          </a:xfrm>
        </p:grpSpPr>
        <p:pic>
          <p:nvPicPr>
            <p:cNvPr id="12" name="Imagen 8" descr="marca vermella sobre blanc"/>
            <p:cNvPicPr/>
            <p:nvPr/>
          </p:nvPicPr>
          <p:blipFill>
            <a:blip r:embed="rId3"/>
            <a:srcRect/>
            <a:stretch>
              <a:fillRect/>
            </a:stretch>
          </p:blipFill>
          <p:spPr bwMode="auto">
            <a:xfrm>
              <a:off x="1400051" y="5849185"/>
              <a:ext cx="2114550" cy="723900"/>
            </a:xfrm>
            <a:prstGeom prst="rect">
              <a:avLst/>
            </a:prstGeom>
            <a:noFill/>
            <a:ln w="9525">
              <a:noFill/>
              <a:miter lim="800000"/>
              <a:headEnd/>
              <a:tailEnd/>
            </a:ln>
          </p:spPr>
        </p:pic>
        <p:sp>
          <p:nvSpPr>
            <p:cNvPr id="13" name="Rectángulo 11"/>
            <p:cNvSpPr/>
            <p:nvPr/>
          </p:nvSpPr>
          <p:spPr>
            <a:xfrm>
              <a:off x="3635896" y="5887969"/>
              <a:ext cx="1782026" cy="646331"/>
            </a:xfrm>
            <a:prstGeom prst="rect">
              <a:avLst/>
            </a:prstGeom>
          </p:spPr>
          <p:txBody>
            <a:bodyPr wrap="none">
              <a:spAutoFit/>
            </a:bodyPr>
            <a:lstStyle/>
            <a:p>
              <a:r>
                <a:rPr lang="ca-ES" b="1" dirty="0">
                  <a:solidFill>
                    <a:srgbClr val="C8102E"/>
                  </a:solidFill>
                </a:rPr>
                <a:t>Centre d’Estudis </a:t>
              </a:r>
            </a:p>
            <a:p>
              <a:r>
                <a:rPr lang="ca-ES" b="1" dirty="0">
                  <a:solidFill>
                    <a:srgbClr val="C8102E"/>
                  </a:solidFill>
                </a:rPr>
                <a:t>UPF</a:t>
              </a:r>
              <a:r>
                <a:rPr lang="ca-ES" b="1" i="1" dirty="0">
                  <a:solidFill>
                    <a:srgbClr val="C8102E"/>
                  </a:solidFill>
                </a:rPr>
                <a:t> </a:t>
              </a:r>
              <a:r>
                <a:rPr lang="ca-ES" b="1" dirty="0">
                  <a:solidFill>
                    <a:srgbClr val="C8102E"/>
                  </a:solidFill>
                </a:rPr>
                <a:t>Sports Lab</a:t>
              </a:r>
              <a:endParaRPr lang="es-ES" dirty="0">
                <a:solidFill>
                  <a:srgbClr val="C8102E"/>
                </a:solidFill>
              </a:endParaRPr>
            </a:p>
          </p:txBody>
        </p:sp>
        <p:pic>
          <p:nvPicPr>
            <p:cNvPr id="14"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40603" y="5885160"/>
              <a:ext cx="2379861" cy="58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48036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endParaRPr lang="ca-ES"/>
          </a:p>
        </p:txBody>
      </p:sp>
      <p:sp>
        <p:nvSpPr>
          <p:cNvPr id="3" name="Contenidor de contingut 2"/>
          <p:cNvSpPr>
            <a:spLocks noGrp="1"/>
          </p:cNvSpPr>
          <p:nvPr>
            <p:ph idx="1"/>
          </p:nvPr>
        </p:nvSpPr>
        <p:spPr/>
        <p:txBody>
          <a:bodyPr/>
          <a:lstStyle/>
          <a:p>
            <a:endParaRPr lang="ca-ES"/>
          </a:p>
        </p:txBody>
      </p:sp>
      <p:sp>
        <p:nvSpPr>
          <p:cNvPr id="4" name="Contenidor de número de diapositiva 3"/>
          <p:cNvSpPr>
            <a:spLocks noGrp="1"/>
          </p:cNvSpPr>
          <p:nvPr>
            <p:ph type="sldNum" sz="quarter" idx="12"/>
          </p:nvPr>
        </p:nvSpPr>
        <p:spPr/>
        <p:txBody>
          <a:bodyPr/>
          <a:lstStyle/>
          <a:p>
            <a:fld id="{373CAD9D-5E9B-43D0-BAAA-C92C68F217AB}" type="slidenum">
              <a:rPr lang="es-ES" smtClean="0"/>
              <a:t>2</a:t>
            </a:fld>
            <a:endParaRPr lang="es-E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978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48809" y="274638"/>
            <a:ext cx="7461991" cy="922114"/>
          </a:xfrm>
        </p:spPr>
        <p:txBody>
          <a:bodyPr>
            <a:normAutofit/>
          </a:bodyPr>
          <a:lstStyle/>
          <a:p>
            <a:r>
              <a:rPr lang="fr-FR" dirty="0">
                <a:solidFill>
                  <a:srgbClr val="C8102E"/>
                </a:solidFill>
              </a:rPr>
              <a:t>Résumé des conclusions</a:t>
            </a:r>
          </a:p>
        </p:txBody>
      </p:sp>
      <p:sp>
        <p:nvSpPr>
          <p:cNvPr id="3" name="2 Marcador de contenido"/>
          <p:cNvSpPr>
            <a:spLocks noGrp="1"/>
          </p:cNvSpPr>
          <p:nvPr>
            <p:ph idx="1"/>
          </p:nvPr>
        </p:nvSpPr>
        <p:spPr>
          <a:xfrm>
            <a:off x="2748809" y="1385392"/>
            <a:ext cx="7704856" cy="5283968"/>
          </a:xfrm>
        </p:spPr>
        <p:txBody>
          <a:bodyPr>
            <a:noAutofit/>
          </a:bodyPr>
          <a:lstStyle/>
          <a:p>
            <a:pPr marL="457200" indent="-457200">
              <a:spcBef>
                <a:spcPts val="0"/>
              </a:spcBef>
              <a:buClr>
                <a:srgbClr val="C8102E"/>
              </a:buClr>
            </a:pPr>
            <a:r>
              <a:rPr lang="fr-FR" sz="2300" dirty="0"/>
              <a:t>Le tourisme de neige a contribué à </a:t>
            </a:r>
            <a:r>
              <a:rPr lang="fr-FR" sz="2300" b="1" dirty="0"/>
              <a:t>inverser le processus de dépopulation</a:t>
            </a:r>
            <a:r>
              <a:rPr lang="fr-FR" sz="2300" dirty="0"/>
              <a:t> dans les régions montagneuses.</a:t>
            </a:r>
          </a:p>
          <a:p>
            <a:pPr marL="457200" indent="-457200">
              <a:spcBef>
                <a:spcPts val="0"/>
              </a:spcBef>
              <a:buClr>
                <a:srgbClr val="C8102E"/>
              </a:buClr>
            </a:pPr>
            <a:endParaRPr lang="fr-FR" sz="2300" dirty="0"/>
          </a:p>
          <a:p>
            <a:pPr marL="457200" indent="-457200">
              <a:spcBef>
                <a:spcPts val="0"/>
              </a:spcBef>
              <a:buClr>
                <a:srgbClr val="C8102E"/>
              </a:buClr>
            </a:pPr>
            <a:r>
              <a:rPr lang="fr-FR" sz="2300" dirty="0"/>
              <a:t>La tertiarisation des économies de montagne a permis un </a:t>
            </a:r>
            <a:r>
              <a:rPr lang="fr-FR" sz="2300" b="1" dirty="0"/>
              <a:t>meilleur comportement du taux de chômage </a:t>
            </a:r>
            <a:r>
              <a:rPr lang="fr-FR" sz="2300" dirty="0"/>
              <a:t>et du revenu disponible que la moyenne.</a:t>
            </a:r>
          </a:p>
          <a:p>
            <a:pPr marL="457200" indent="-457200">
              <a:spcBef>
                <a:spcPts val="0"/>
              </a:spcBef>
              <a:buClr>
                <a:srgbClr val="C8102E"/>
              </a:buClr>
            </a:pPr>
            <a:endParaRPr lang="fr-FR" sz="2300" dirty="0"/>
          </a:p>
          <a:p>
            <a:pPr marL="457200" indent="-457200">
              <a:spcBef>
                <a:spcPts val="0"/>
              </a:spcBef>
              <a:buClr>
                <a:srgbClr val="C8102E"/>
              </a:buClr>
            </a:pPr>
            <a:r>
              <a:rPr lang="fr-FR" sz="2300" dirty="0"/>
              <a:t>Les opportunités économiques se sont traduites par une </a:t>
            </a:r>
            <a:r>
              <a:rPr lang="fr-FR" sz="2300" b="1" dirty="0"/>
              <a:t>augmentation et un rajeunissement de la population </a:t>
            </a:r>
            <a:r>
              <a:rPr lang="fr-FR" sz="2300" dirty="0"/>
              <a:t>de la zone d’influence des stations.</a:t>
            </a:r>
          </a:p>
          <a:p>
            <a:pPr marL="457200" indent="-457200">
              <a:spcBef>
                <a:spcPts val="0"/>
              </a:spcBef>
              <a:buClr>
                <a:srgbClr val="C8102E"/>
              </a:buClr>
            </a:pPr>
            <a:endParaRPr lang="fr-FR" sz="2300" dirty="0"/>
          </a:p>
          <a:p>
            <a:pPr marL="457200" indent="-457200">
              <a:spcBef>
                <a:spcPts val="0"/>
              </a:spcBef>
              <a:buClr>
                <a:srgbClr val="C8102E"/>
              </a:buClr>
            </a:pPr>
            <a:r>
              <a:rPr lang="fr-FR" sz="2300" dirty="0"/>
              <a:t>Le </a:t>
            </a:r>
            <a:r>
              <a:rPr lang="fr-FR" sz="2300" b="1" dirty="0"/>
              <a:t>tourisme de neige </a:t>
            </a:r>
            <a:r>
              <a:rPr lang="fr-FR" sz="2300" dirty="0"/>
              <a:t>est une activité de base en hiver pour les populations de la région, qui peut </a:t>
            </a:r>
            <a:r>
              <a:rPr lang="fr-FR" sz="2300" b="1" dirty="0"/>
              <a:t>difficilement être remplacée</a:t>
            </a:r>
            <a:r>
              <a:rPr lang="fr-FR" sz="2300" dirty="0"/>
              <a:t> par d'autres secteurs.</a:t>
            </a:r>
            <a:endParaRPr lang="ca-ES" sz="2300" dirty="0"/>
          </a:p>
        </p:txBody>
      </p:sp>
      <p:cxnSp>
        <p:nvCxnSpPr>
          <p:cNvPr id="8" name="Straight Connector 4"/>
          <p:cNvCxnSpPr>
            <a:cxnSpLocks noChangeShapeType="1"/>
          </p:cNvCxnSpPr>
          <p:nvPr/>
        </p:nvCxnSpPr>
        <p:spPr bwMode="auto">
          <a:xfrm>
            <a:off x="2695575" y="0"/>
            <a:ext cx="0" cy="6858000"/>
          </a:xfrm>
          <a:prstGeom prst="line">
            <a:avLst/>
          </a:prstGeom>
          <a:noFill/>
          <a:ln w="19050">
            <a:solidFill>
              <a:srgbClr val="C8102E"/>
            </a:solidFill>
            <a:round/>
            <a:headEnd/>
            <a:tailEnd/>
          </a:ln>
          <a:effectLst>
            <a:outerShdw dist="20000" dir="5400000" rotWithShape="0">
              <a:srgbClr val="808080">
                <a:alpha val="37999"/>
              </a:srgbClr>
            </a:outerShdw>
          </a:effectLst>
        </p:spPr>
      </p:cxnSp>
      <p:sp>
        <p:nvSpPr>
          <p:cNvPr id="11" name="TextBox 10"/>
          <p:cNvSpPr txBox="1">
            <a:spLocks noChangeArrowheads="1"/>
          </p:cNvSpPr>
          <p:nvPr/>
        </p:nvSpPr>
        <p:spPr bwMode="auto">
          <a:xfrm>
            <a:off x="1415481" y="1844824"/>
            <a:ext cx="1333328" cy="2631490"/>
          </a:xfrm>
          <a:prstGeom prst="rect">
            <a:avLst/>
          </a:prstGeom>
          <a:noFill/>
          <a:ln w="9525">
            <a:noFill/>
            <a:miter lim="800000"/>
            <a:headEnd/>
            <a:tailEnd/>
          </a:ln>
        </p:spPr>
        <p:txBody>
          <a:bodyPr wrap="square">
            <a:spAutoFit/>
          </a:bodyPr>
          <a:lstStyle/>
          <a:p>
            <a:pPr algn="ctr"/>
            <a:r>
              <a:rPr lang="fr-FR" sz="1500" dirty="0">
                <a:solidFill>
                  <a:schemeClr val="bg1">
                    <a:lumMod val="75000"/>
                  </a:schemeClr>
                </a:solidFill>
              </a:rPr>
              <a:t>Introduction</a:t>
            </a:r>
          </a:p>
          <a:p>
            <a:pPr algn="ctr"/>
            <a:endParaRPr lang="fr-FR" sz="1500" dirty="0">
              <a:solidFill>
                <a:schemeClr val="bg1">
                  <a:lumMod val="75000"/>
                </a:schemeClr>
              </a:solidFill>
            </a:endParaRPr>
          </a:p>
          <a:p>
            <a:pPr algn="ctr"/>
            <a:r>
              <a:rPr lang="fr-FR" sz="1500" dirty="0">
                <a:solidFill>
                  <a:schemeClr val="bg1">
                    <a:lumMod val="75000"/>
                  </a:schemeClr>
                </a:solidFill>
              </a:rPr>
              <a:t>Méthodologie</a:t>
            </a:r>
          </a:p>
          <a:p>
            <a:pPr algn="ctr"/>
            <a:endParaRPr lang="fr-FR" sz="1500" dirty="0">
              <a:solidFill>
                <a:schemeClr val="bg1">
                  <a:lumMod val="75000"/>
                </a:schemeClr>
              </a:solidFill>
            </a:endParaRPr>
          </a:p>
          <a:p>
            <a:pPr algn="ctr"/>
            <a:r>
              <a:rPr lang="fr-FR" sz="1500" dirty="0">
                <a:solidFill>
                  <a:schemeClr val="bg1">
                    <a:lumMod val="75000"/>
                  </a:schemeClr>
                </a:solidFill>
              </a:rPr>
              <a:t>Données  base</a:t>
            </a:r>
          </a:p>
          <a:p>
            <a:pPr algn="ctr"/>
            <a:endParaRPr lang="fr-FR" sz="1500" dirty="0">
              <a:solidFill>
                <a:schemeClr val="bg1">
                  <a:lumMod val="75000"/>
                </a:schemeClr>
              </a:solidFill>
            </a:endParaRPr>
          </a:p>
          <a:p>
            <a:pPr algn="ctr"/>
            <a:r>
              <a:rPr lang="fr-FR" sz="1500" dirty="0">
                <a:solidFill>
                  <a:schemeClr val="bg1">
                    <a:lumMod val="75000"/>
                  </a:schemeClr>
                </a:solidFill>
              </a:rPr>
              <a:t>Résultats</a:t>
            </a:r>
          </a:p>
          <a:p>
            <a:pPr algn="ctr"/>
            <a:endParaRPr lang="fr-FR" sz="1500" dirty="0">
              <a:solidFill>
                <a:schemeClr val="bg1">
                  <a:lumMod val="75000"/>
                </a:schemeClr>
              </a:solidFill>
            </a:endParaRPr>
          </a:p>
          <a:p>
            <a:pPr algn="ctr"/>
            <a:r>
              <a:rPr lang="fr-FR" sz="1500" b="1" dirty="0"/>
              <a:t>Résumé</a:t>
            </a:r>
          </a:p>
          <a:p>
            <a:pPr algn="ctr"/>
            <a:endParaRPr lang="ca-ES" sz="1500" b="1" dirty="0"/>
          </a:p>
          <a:p>
            <a:pPr algn="ctr"/>
            <a:endParaRPr lang="en-US" sz="1500" dirty="0">
              <a:solidFill>
                <a:srgbClr val="BFBFBF"/>
              </a:solidFill>
            </a:endParaRPr>
          </a:p>
        </p:txBody>
      </p:sp>
    </p:spTree>
    <p:extLst>
      <p:ext uri="{BB962C8B-B14F-4D97-AF65-F5344CB8AC3E}">
        <p14:creationId xmlns:p14="http://schemas.microsoft.com/office/powerpoint/2010/main" val="2643356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ol 1"/>
          <p:cNvSpPr>
            <a:spLocks noGrp="1"/>
          </p:cNvSpPr>
          <p:nvPr>
            <p:ph type="title"/>
          </p:nvPr>
        </p:nvSpPr>
        <p:spPr/>
        <p:txBody>
          <a:bodyPr/>
          <a:lstStyle/>
          <a:p>
            <a:endParaRPr lang="ca-ES" altLang="ca-ES"/>
          </a:p>
        </p:txBody>
      </p:sp>
      <p:sp>
        <p:nvSpPr>
          <p:cNvPr id="6147" name="Contenidor de contingut 2"/>
          <p:cNvSpPr>
            <a:spLocks noGrp="1"/>
          </p:cNvSpPr>
          <p:nvPr>
            <p:ph idx="1"/>
          </p:nvPr>
        </p:nvSpPr>
        <p:spPr/>
        <p:txBody>
          <a:bodyPr/>
          <a:lstStyle/>
          <a:p>
            <a:endParaRPr lang="ca-ES" altLang="ca-ES"/>
          </a:p>
        </p:txBody>
      </p:sp>
      <p:sp>
        <p:nvSpPr>
          <p:cNvPr id="4" name="Contenidor de número de diapositiva 3"/>
          <p:cNvSpPr>
            <a:spLocks noGrp="1"/>
          </p:cNvSpPr>
          <p:nvPr>
            <p:ph type="sldNum" sz="quarter" idx="12"/>
          </p:nvPr>
        </p:nvSpPr>
        <p:spPr/>
        <p:txBody>
          <a:bodyPr/>
          <a:lstStyle/>
          <a:p>
            <a:pPr>
              <a:defRPr/>
            </a:pPr>
            <a:fld id="{A1690B06-2FE0-4A22-982A-0C1A9D522F3B}" type="slidenum">
              <a:rPr lang="es-ES"/>
              <a:pPr>
                <a:defRPr/>
              </a:pPr>
              <a:t>21</a:t>
            </a:fld>
            <a:endParaRPr lang="es-ES"/>
          </a:p>
        </p:txBody>
      </p:sp>
      <p:pic>
        <p:nvPicPr>
          <p:cNvPr id="6149" name="Picture 2" descr="D:\37654742q\Documents\ACEM\OITAF\Seminari OITAF 2019\Presentacio\Fotografies FGC\1 natura i territori.t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3187" y="-28575"/>
            <a:ext cx="9763126"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35960" y="1988840"/>
            <a:ext cx="2974282" cy="471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73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37654742q\Documents\ACEM\OITAF\Seminari OITAF 2019\Presentacio\Fotografies FGC\180127_OML349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4175" y="-890588"/>
            <a:ext cx="12960350" cy="864076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063552" y="980728"/>
            <a:ext cx="8229600" cy="2016224"/>
          </a:xfrm>
        </p:spPr>
        <p:txBody>
          <a:bodyPr>
            <a:normAutofit fontScale="90000"/>
          </a:bodyPr>
          <a:lstStyle/>
          <a:p>
            <a:r>
              <a:rPr lang="ca-ES" sz="3600" dirty="0">
                <a:solidFill>
                  <a:schemeClr val="bg1"/>
                </a:solidFill>
              </a:rPr>
              <a:t>Gràcies!</a:t>
            </a:r>
            <a:br>
              <a:rPr lang="ca-ES" sz="3600" dirty="0">
                <a:solidFill>
                  <a:schemeClr val="bg1"/>
                </a:solidFill>
              </a:rPr>
            </a:br>
            <a:r>
              <a:rPr lang="ca-ES" sz="3600" dirty="0">
                <a:solidFill>
                  <a:schemeClr val="bg1"/>
                </a:solidFill>
              </a:rPr>
              <a:t>Merci!</a:t>
            </a:r>
            <a:br>
              <a:rPr lang="ca-ES" sz="3600" dirty="0">
                <a:solidFill>
                  <a:schemeClr val="bg1"/>
                </a:solidFill>
              </a:rPr>
            </a:br>
            <a:r>
              <a:rPr lang="de-DE" sz="3600" dirty="0">
                <a:solidFill>
                  <a:schemeClr val="bg1"/>
                </a:solidFill>
              </a:rPr>
              <a:t>Danke!</a:t>
            </a:r>
            <a:br>
              <a:rPr lang="ca-ES" sz="3600" dirty="0">
                <a:solidFill>
                  <a:schemeClr val="bg1"/>
                </a:solidFill>
              </a:rPr>
            </a:br>
            <a:r>
              <a:rPr lang="en-GB" sz="3600" dirty="0">
                <a:solidFill>
                  <a:schemeClr val="bg1"/>
                </a:solidFill>
              </a:rPr>
              <a:t>Thanks! </a:t>
            </a:r>
            <a:br>
              <a:rPr lang="ca-ES" sz="3600" dirty="0"/>
            </a:br>
            <a:r>
              <a:rPr lang="ca-ES" sz="2800" dirty="0">
                <a:solidFill>
                  <a:schemeClr val="bg1"/>
                </a:solidFill>
              </a:rPr>
              <a:t>xcivit@gencat.cat</a:t>
            </a:r>
            <a:br>
              <a:rPr lang="ca-ES" sz="2800" dirty="0">
                <a:solidFill>
                  <a:schemeClr val="bg1"/>
                </a:solidFill>
              </a:rPr>
            </a:br>
            <a:endParaRPr lang="ca-ES" sz="2800" dirty="0">
              <a:solidFill>
                <a:schemeClr val="bg1"/>
              </a:solidFill>
            </a:endParaRPr>
          </a:p>
        </p:txBody>
      </p:sp>
    </p:spTree>
    <p:extLst>
      <p:ext uri="{BB962C8B-B14F-4D97-AF65-F5344CB8AC3E}">
        <p14:creationId xmlns:p14="http://schemas.microsoft.com/office/powerpoint/2010/main" val="399168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a:solidFill>
                  <a:srgbClr val="C8102E"/>
                </a:solidFill>
              </a:rPr>
              <a:t>Introduction</a:t>
            </a:r>
          </a:p>
        </p:txBody>
      </p:sp>
      <p:sp>
        <p:nvSpPr>
          <p:cNvPr id="3" name="2 Marcador de contenido"/>
          <p:cNvSpPr>
            <a:spLocks noGrp="1"/>
          </p:cNvSpPr>
          <p:nvPr>
            <p:ph idx="1"/>
          </p:nvPr>
        </p:nvSpPr>
        <p:spPr>
          <a:xfrm>
            <a:off x="2783632" y="1600201"/>
            <a:ext cx="7427168" cy="4205064"/>
          </a:xfrm>
        </p:spPr>
        <p:txBody>
          <a:bodyPr/>
          <a:lstStyle/>
          <a:p>
            <a:pPr>
              <a:buClr>
                <a:srgbClr val="C8102E"/>
              </a:buClr>
            </a:pPr>
            <a:r>
              <a:rPr lang="fr-FR" sz="2500" dirty="0"/>
              <a:t>La présence d'un domaine skiable a des effets positifs importants sur sa zone d'influence géographique:</a:t>
            </a:r>
          </a:p>
          <a:p>
            <a:pPr lvl="1">
              <a:buClr>
                <a:srgbClr val="C8102E"/>
              </a:buClr>
            </a:pPr>
            <a:r>
              <a:rPr lang="fr-FR" sz="2500" dirty="0"/>
              <a:t>Génération d'activité économique</a:t>
            </a:r>
          </a:p>
          <a:p>
            <a:pPr lvl="1">
              <a:buClr>
                <a:srgbClr val="C8102E"/>
              </a:buClr>
            </a:pPr>
            <a:r>
              <a:rPr lang="fr-FR" sz="2500" dirty="0"/>
              <a:t>Création d'emploi</a:t>
            </a:r>
          </a:p>
          <a:p>
            <a:pPr marL="457200" lvl="1" indent="0">
              <a:buClr>
                <a:srgbClr val="C8102E"/>
              </a:buClr>
              <a:buNone/>
            </a:pPr>
            <a:endParaRPr lang="fr-FR" sz="2500" dirty="0"/>
          </a:p>
          <a:p>
            <a:pPr>
              <a:buClr>
                <a:srgbClr val="C8102E"/>
              </a:buClr>
            </a:pPr>
            <a:r>
              <a:rPr lang="fr-FR" sz="2500" dirty="0"/>
              <a:t>Les domaines skiables des Pyrénées catalanes ont été analysés par:</a:t>
            </a:r>
          </a:p>
          <a:p>
            <a:pPr>
              <a:buClr>
                <a:srgbClr val="C8102E"/>
              </a:buClr>
            </a:pPr>
            <a:endParaRPr lang="fr-FR" dirty="0"/>
          </a:p>
        </p:txBody>
      </p:sp>
      <p:cxnSp>
        <p:nvCxnSpPr>
          <p:cNvPr id="8" name="Straight Connector 4"/>
          <p:cNvCxnSpPr>
            <a:cxnSpLocks noChangeShapeType="1"/>
          </p:cNvCxnSpPr>
          <p:nvPr/>
        </p:nvCxnSpPr>
        <p:spPr bwMode="auto">
          <a:xfrm>
            <a:off x="2695575" y="0"/>
            <a:ext cx="0" cy="6858000"/>
          </a:xfrm>
          <a:prstGeom prst="line">
            <a:avLst/>
          </a:prstGeom>
          <a:noFill/>
          <a:ln w="19050">
            <a:solidFill>
              <a:srgbClr val="C8102E"/>
            </a:solidFill>
            <a:round/>
            <a:headEnd/>
            <a:tailEnd/>
          </a:ln>
          <a:effectLst>
            <a:outerShdw dist="20000" dir="5400000" rotWithShape="0">
              <a:srgbClr val="808080">
                <a:alpha val="37999"/>
              </a:srgbClr>
            </a:outerShdw>
          </a:effectLst>
        </p:spPr>
      </p:cxnSp>
      <p:grpSp>
        <p:nvGrpSpPr>
          <p:cNvPr id="11" name="Agrupa 10"/>
          <p:cNvGrpSpPr/>
          <p:nvPr/>
        </p:nvGrpSpPr>
        <p:grpSpPr>
          <a:xfrm>
            <a:off x="4460380" y="4830375"/>
            <a:ext cx="4017871" cy="1667339"/>
            <a:chOff x="1400051" y="5849185"/>
            <a:chExt cx="4017871" cy="1667339"/>
          </a:xfrm>
        </p:grpSpPr>
        <p:pic>
          <p:nvPicPr>
            <p:cNvPr id="13" name="Imagen 8" descr="marca vermella sobre blanc"/>
            <p:cNvPicPr/>
            <p:nvPr/>
          </p:nvPicPr>
          <p:blipFill>
            <a:blip r:embed="rId3"/>
            <a:srcRect/>
            <a:stretch>
              <a:fillRect/>
            </a:stretch>
          </p:blipFill>
          <p:spPr bwMode="auto">
            <a:xfrm>
              <a:off x="1400051" y="5849185"/>
              <a:ext cx="2114550" cy="723900"/>
            </a:xfrm>
            <a:prstGeom prst="rect">
              <a:avLst/>
            </a:prstGeom>
            <a:noFill/>
            <a:ln w="9525">
              <a:noFill/>
              <a:miter lim="800000"/>
              <a:headEnd/>
              <a:tailEnd/>
            </a:ln>
          </p:spPr>
        </p:pic>
        <p:sp>
          <p:nvSpPr>
            <p:cNvPr id="14" name="Rectángulo 11"/>
            <p:cNvSpPr/>
            <p:nvPr/>
          </p:nvSpPr>
          <p:spPr>
            <a:xfrm>
              <a:off x="3635896" y="5887969"/>
              <a:ext cx="1782026" cy="646331"/>
            </a:xfrm>
            <a:prstGeom prst="rect">
              <a:avLst/>
            </a:prstGeom>
          </p:spPr>
          <p:txBody>
            <a:bodyPr wrap="none">
              <a:spAutoFit/>
            </a:bodyPr>
            <a:lstStyle/>
            <a:p>
              <a:r>
                <a:rPr lang="ca-ES" b="1" dirty="0">
                  <a:solidFill>
                    <a:srgbClr val="C8102E"/>
                  </a:solidFill>
                </a:rPr>
                <a:t>Centre d’Estudis </a:t>
              </a:r>
            </a:p>
            <a:p>
              <a:r>
                <a:rPr lang="ca-ES" b="1" dirty="0">
                  <a:solidFill>
                    <a:srgbClr val="C8102E"/>
                  </a:solidFill>
                </a:rPr>
                <a:t>UPF</a:t>
              </a:r>
              <a:r>
                <a:rPr lang="ca-ES" b="1" i="1" dirty="0">
                  <a:solidFill>
                    <a:srgbClr val="C8102E"/>
                  </a:solidFill>
                </a:rPr>
                <a:t> </a:t>
              </a:r>
              <a:r>
                <a:rPr lang="ca-ES" b="1" dirty="0">
                  <a:solidFill>
                    <a:srgbClr val="C8102E"/>
                  </a:solidFill>
                </a:rPr>
                <a:t>Sports Lab</a:t>
              </a:r>
              <a:endParaRPr lang="es-ES" dirty="0">
                <a:solidFill>
                  <a:srgbClr val="C8102E"/>
                </a:solidFill>
              </a:endParaRPr>
            </a:p>
          </p:txBody>
        </p:sp>
        <p:pic>
          <p:nvPicPr>
            <p:cNvPr id="15"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133451" y="6934867"/>
              <a:ext cx="2379861" cy="58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TextBox 10"/>
          <p:cNvSpPr txBox="1">
            <a:spLocks noChangeArrowheads="1"/>
          </p:cNvSpPr>
          <p:nvPr/>
        </p:nvSpPr>
        <p:spPr bwMode="auto">
          <a:xfrm>
            <a:off x="1415480" y="1844825"/>
            <a:ext cx="1333328" cy="2400657"/>
          </a:xfrm>
          <a:prstGeom prst="rect">
            <a:avLst/>
          </a:prstGeom>
          <a:noFill/>
          <a:ln w="9525">
            <a:noFill/>
            <a:miter lim="800000"/>
            <a:headEnd/>
            <a:tailEnd/>
          </a:ln>
        </p:spPr>
        <p:txBody>
          <a:bodyPr wrap="square">
            <a:spAutoFit/>
          </a:bodyPr>
          <a:lstStyle/>
          <a:p>
            <a:pPr lvl="0" algn="ctr"/>
            <a:r>
              <a:rPr lang="fr-FR" sz="1500" b="1" dirty="0">
                <a:solidFill>
                  <a:prstClr val="black"/>
                </a:solidFill>
              </a:rPr>
              <a:t>Introduction</a:t>
            </a:r>
          </a:p>
          <a:p>
            <a:pPr lvl="0" algn="ctr"/>
            <a:endParaRPr lang="fr-FR" sz="1500" dirty="0">
              <a:solidFill>
                <a:prstClr val="white">
                  <a:lumMod val="75000"/>
                </a:prstClr>
              </a:solidFill>
            </a:endParaRPr>
          </a:p>
          <a:p>
            <a:pPr lvl="0" algn="ctr"/>
            <a:r>
              <a:rPr lang="fr-FR" sz="1500" dirty="0">
                <a:solidFill>
                  <a:prstClr val="white">
                    <a:lumMod val="75000"/>
                  </a:prstClr>
                </a:solidFill>
              </a:rPr>
              <a:t>Méthodologie</a:t>
            </a:r>
          </a:p>
          <a:p>
            <a:pPr lvl="0" algn="ctr"/>
            <a:endParaRPr lang="fr-FR" sz="1500" dirty="0">
              <a:solidFill>
                <a:prstClr val="white">
                  <a:lumMod val="75000"/>
                </a:prstClr>
              </a:solidFill>
            </a:endParaRPr>
          </a:p>
          <a:p>
            <a:pPr lvl="0" algn="ctr"/>
            <a:r>
              <a:rPr lang="fr-FR" sz="1500" dirty="0">
                <a:solidFill>
                  <a:prstClr val="white">
                    <a:lumMod val="75000"/>
                  </a:prstClr>
                </a:solidFill>
              </a:rPr>
              <a:t>Données  base</a:t>
            </a:r>
          </a:p>
          <a:p>
            <a:pPr lvl="0" algn="ctr"/>
            <a:endParaRPr lang="fr-FR" sz="1500" dirty="0">
              <a:solidFill>
                <a:prstClr val="white">
                  <a:lumMod val="75000"/>
                </a:prstClr>
              </a:solidFill>
            </a:endParaRPr>
          </a:p>
          <a:p>
            <a:pPr lvl="0" algn="ctr"/>
            <a:r>
              <a:rPr lang="fr-FR" sz="1500" dirty="0">
                <a:solidFill>
                  <a:prstClr val="white">
                    <a:lumMod val="75000"/>
                  </a:prstClr>
                </a:solidFill>
              </a:rPr>
              <a:t>Résultats</a:t>
            </a:r>
          </a:p>
          <a:p>
            <a:pPr lvl="0" algn="ctr"/>
            <a:endParaRPr lang="fr-FR" sz="1500" dirty="0">
              <a:solidFill>
                <a:prstClr val="white">
                  <a:lumMod val="75000"/>
                </a:prstClr>
              </a:solidFill>
            </a:endParaRPr>
          </a:p>
          <a:p>
            <a:pPr lvl="0" algn="ctr"/>
            <a:r>
              <a:rPr lang="fr-FR" sz="1500" dirty="0">
                <a:solidFill>
                  <a:prstClr val="white">
                    <a:lumMod val="75000"/>
                  </a:prstClr>
                </a:solidFill>
              </a:rPr>
              <a:t>Résumé</a:t>
            </a:r>
          </a:p>
          <a:p>
            <a:pPr algn="ctr"/>
            <a:endParaRPr lang="en-US" sz="1500" dirty="0">
              <a:solidFill>
                <a:srgbClr val="BFBFBF"/>
              </a:solidFill>
            </a:endParaRPr>
          </a:p>
        </p:txBody>
      </p:sp>
    </p:spTree>
    <p:extLst>
      <p:ext uri="{BB962C8B-B14F-4D97-AF65-F5344CB8AC3E}">
        <p14:creationId xmlns:p14="http://schemas.microsoft.com/office/powerpoint/2010/main" val="2466907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D:\37654742q\Downloads\1200px-Pyrenees_topographic_map-ca.svg.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95576" y="1240164"/>
            <a:ext cx="7972425" cy="542919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a:bodyPr>
          <a:lstStyle/>
          <a:p>
            <a:r>
              <a:rPr lang="fr-FR" dirty="0">
                <a:solidFill>
                  <a:srgbClr val="C8102E"/>
                </a:solidFill>
              </a:rPr>
              <a:t>Domaines skiables analysés</a:t>
            </a:r>
          </a:p>
        </p:txBody>
      </p:sp>
      <p:sp>
        <p:nvSpPr>
          <p:cNvPr id="3" name="2 Marcador de contenido"/>
          <p:cNvSpPr>
            <a:spLocks noGrp="1"/>
          </p:cNvSpPr>
          <p:nvPr>
            <p:ph idx="1"/>
          </p:nvPr>
        </p:nvSpPr>
        <p:spPr>
          <a:xfrm>
            <a:off x="2695575" y="1245461"/>
            <a:ext cx="7427168" cy="5063859"/>
          </a:xfrm>
        </p:spPr>
        <p:txBody>
          <a:bodyPr/>
          <a:lstStyle/>
          <a:p>
            <a:pPr marL="0" indent="0">
              <a:buClr>
                <a:srgbClr val="C8102E"/>
              </a:buClr>
              <a:buNone/>
            </a:pPr>
            <a:endParaRPr lang="fr-FR" dirty="0"/>
          </a:p>
          <a:p>
            <a:pPr marL="0" indent="0">
              <a:buClr>
                <a:srgbClr val="C8102E"/>
              </a:buClr>
              <a:buNone/>
            </a:pPr>
            <a:endParaRPr lang="fr-FR" dirty="0"/>
          </a:p>
        </p:txBody>
      </p:sp>
      <p:cxnSp>
        <p:nvCxnSpPr>
          <p:cNvPr id="8" name="Straight Connector 4"/>
          <p:cNvCxnSpPr>
            <a:cxnSpLocks noChangeShapeType="1"/>
          </p:cNvCxnSpPr>
          <p:nvPr/>
        </p:nvCxnSpPr>
        <p:spPr bwMode="auto">
          <a:xfrm>
            <a:off x="2695575" y="0"/>
            <a:ext cx="0" cy="6858000"/>
          </a:xfrm>
          <a:prstGeom prst="line">
            <a:avLst/>
          </a:prstGeom>
          <a:noFill/>
          <a:ln w="19050">
            <a:solidFill>
              <a:srgbClr val="C8102E"/>
            </a:solidFill>
            <a:round/>
            <a:headEnd/>
            <a:tailEnd/>
          </a:ln>
          <a:effectLst>
            <a:outerShdw dist="20000" dir="5400000" rotWithShape="0">
              <a:srgbClr val="808080">
                <a:alpha val="37999"/>
              </a:srgbClr>
            </a:outerShdw>
          </a:effectLst>
        </p:spPr>
      </p:cxnSp>
      <p:sp>
        <p:nvSpPr>
          <p:cNvPr id="11" name="Rectangle 10"/>
          <p:cNvSpPr/>
          <p:nvPr/>
        </p:nvSpPr>
        <p:spPr>
          <a:xfrm>
            <a:off x="6312024" y="3573016"/>
            <a:ext cx="3888432" cy="2088232"/>
          </a:xfrm>
          <a:prstGeom prst="rect">
            <a:avLst/>
          </a:pr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0" name="TextBox 10"/>
          <p:cNvSpPr txBox="1">
            <a:spLocks noChangeArrowheads="1"/>
          </p:cNvSpPr>
          <p:nvPr/>
        </p:nvSpPr>
        <p:spPr bwMode="auto">
          <a:xfrm>
            <a:off x="1415480" y="1844825"/>
            <a:ext cx="1333328" cy="2400657"/>
          </a:xfrm>
          <a:prstGeom prst="rect">
            <a:avLst/>
          </a:prstGeom>
          <a:noFill/>
          <a:ln w="9525">
            <a:noFill/>
            <a:miter lim="800000"/>
            <a:headEnd/>
            <a:tailEnd/>
          </a:ln>
        </p:spPr>
        <p:txBody>
          <a:bodyPr wrap="square">
            <a:spAutoFit/>
          </a:bodyPr>
          <a:lstStyle/>
          <a:p>
            <a:pPr lvl="0" algn="ctr"/>
            <a:r>
              <a:rPr lang="fr-FR" sz="1500" b="1" dirty="0">
                <a:solidFill>
                  <a:prstClr val="black"/>
                </a:solidFill>
              </a:rPr>
              <a:t>Introduction</a:t>
            </a:r>
          </a:p>
          <a:p>
            <a:pPr lvl="0" algn="ctr"/>
            <a:endParaRPr lang="fr-FR" sz="1500" dirty="0">
              <a:solidFill>
                <a:prstClr val="white">
                  <a:lumMod val="75000"/>
                </a:prstClr>
              </a:solidFill>
            </a:endParaRPr>
          </a:p>
          <a:p>
            <a:pPr lvl="0" algn="ctr"/>
            <a:r>
              <a:rPr lang="fr-FR" sz="1500" dirty="0">
                <a:solidFill>
                  <a:prstClr val="white">
                    <a:lumMod val="75000"/>
                  </a:prstClr>
                </a:solidFill>
              </a:rPr>
              <a:t>Méthodologie</a:t>
            </a:r>
          </a:p>
          <a:p>
            <a:pPr lvl="0" algn="ctr"/>
            <a:endParaRPr lang="fr-FR" sz="1500" dirty="0">
              <a:solidFill>
                <a:prstClr val="white">
                  <a:lumMod val="75000"/>
                </a:prstClr>
              </a:solidFill>
            </a:endParaRPr>
          </a:p>
          <a:p>
            <a:pPr lvl="0" algn="ctr"/>
            <a:r>
              <a:rPr lang="fr-FR" sz="1500" dirty="0">
                <a:solidFill>
                  <a:prstClr val="white">
                    <a:lumMod val="75000"/>
                  </a:prstClr>
                </a:solidFill>
              </a:rPr>
              <a:t>Données  base</a:t>
            </a:r>
          </a:p>
          <a:p>
            <a:pPr lvl="0" algn="ctr"/>
            <a:endParaRPr lang="fr-FR" sz="1500" dirty="0">
              <a:solidFill>
                <a:prstClr val="white">
                  <a:lumMod val="75000"/>
                </a:prstClr>
              </a:solidFill>
            </a:endParaRPr>
          </a:p>
          <a:p>
            <a:pPr lvl="0" algn="ctr"/>
            <a:r>
              <a:rPr lang="fr-FR" sz="1500" dirty="0">
                <a:solidFill>
                  <a:prstClr val="white">
                    <a:lumMod val="75000"/>
                  </a:prstClr>
                </a:solidFill>
              </a:rPr>
              <a:t>Résultats</a:t>
            </a:r>
          </a:p>
          <a:p>
            <a:pPr lvl="0" algn="ctr"/>
            <a:endParaRPr lang="fr-FR" sz="1500" dirty="0">
              <a:solidFill>
                <a:prstClr val="white">
                  <a:lumMod val="75000"/>
                </a:prstClr>
              </a:solidFill>
            </a:endParaRPr>
          </a:p>
          <a:p>
            <a:pPr lvl="0" algn="ctr"/>
            <a:r>
              <a:rPr lang="fr-FR" sz="1500" dirty="0">
                <a:solidFill>
                  <a:prstClr val="white">
                    <a:lumMod val="75000"/>
                  </a:prstClr>
                </a:solidFill>
              </a:rPr>
              <a:t>Résumé</a:t>
            </a:r>
          </a:p>
          <a:p>
            <a:pPr algn="ctr"/>
            <a:endParaRPr lang="en-US" sz="1500" dirty="0">
              <a:solidFill>
                <a:srgbClr val="BFBFBF"/>
              </a:solidFill>
            </a:endParaRPr>
          </a:p>
        </p:txBody>
      </p:sp>
    </p:spTree>
    <p:extLst>
      <p:ext uri="{BB962C8B-B14F-4D97-AF65-F5344CB8AC3E}">
        <p14:creationId xmlns:p14="http://schemas.microsoft.com/office/powerpoint/2010/main" val="1164764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fr-FR" dirty="0">
                <a:solidFill>
                  <a:srgbClr val="C8102E"/>
                </a:solidFill>
              </a:rPr>
              <a:t>Domaines skiables analysés</a:t>
            </a:r>
          </a:p>
        </p:txBody>
      </p:sp>
      <p:sp>
        <p:nvSpPr>
          <p:cNvPr id="3" name="2 Marcador de contenido"/>
          <p:cNvSpPr>
            <a:spLocks noGrp="1"/>
          </p:cNvSpPr>
          <p:nvPr>
            <p:ph idx="1"/>
          </p:nvPr>
        </p:nvSpPr>
        <p:spPr>
          <a:xfrm>
            <a:off x="2695575" y="1245461"/>
            <a:ext cx="7427168" cy="5063859"/>
          </a:xfrm>
        </p:spPr>
        <p:txBody>
          <a:bodyPr/>
          <a:lstStyle/>
          <a:p>
            <a:pPr marL="0" indent="0">
              <a:buClr>
                <a:srgbClr val="C8102E"/>
              </a:buClr>
              <a:buNone/>
            </a:pPr>
            <a:endParaRPr lang="fr-FR" dirty="0"/>
          </a:p>
          <a:p>
            <a:pPr marL="0" indent="0">
              <a:buClr>
                <a:srgbClr val="C8102E"/>
              </a:buClr>
              <a:buNone/>
            </a:pPr>
            <a:endParaRPr lang="fr-FR" dirty="0"/>
          </a:p>
        </p:txBody>
      </p:sp>
      <p:cxnSp>
        <p:nvCxnSpPr>
          <p:cNvPr id="8" name="Straight Connector 4"/>
          <p:cNvCxnSpPr>
            <a:cxnSpLocks noChangeShapeType="1"/>
          </p:cNvCxnSpPr>
          <p:nvPr/>
        </p:nvCxnSpPr>
        <p:spPr bwMode="auto">
          <a:xfrm>
            <a:off x="2695575" y="0"/>
            <a:ext cx="0" cy="6858000"/>
          </a:xfrm>
          <a:prstGeom prst="line">
            <a:avLst/>
          </a:prstGeom>
          <a:noFill/>
          <a:ln w="19050">
            <a:solidFill>
              <a:srgbClr val="C8102E"/>
            </a:solidFill>
            <a:round/>
            <a:headEnd/>
            <a:tailEnd/>
          </a:ln>
          <a:effectLst>
            <a:outerShdw dist="20000" dir="5400000" rotWithShape="0">
              <a:srgbClr val="808080">
                <a:alpha val="37999"/>
              </a:srgbClr>
            </a:outerShdw>
          </a:effectLst>
        </p:spPr>
      </p:cxnSp>
      <p:grpSp>
        <p:nvGrpSpPr>
          <p:cNvPr id="22" name="Agrupa 21"/>
          <p:cNvGrpSpPr/>
          <p:nvPr/>
        </p:nvGrpSpPr>
        <p:grpSpPr>
          <a:xfrm>
            <a:off x="2924052" y="5849185"/>
            <a:ext cx="7520413" cy="723900"/>
            <a:chOff x="1400051" y="5849185"/>
            <a:chExt cx="7520413" cy="723900"/>
          </a:xfrm>
        </p:grpSpPr>
        <p:pic>
          <p:nvPicPr>
            <p:cNvPr id="17" name="Imagen 8" descr="marca vermella sobre blanc"/>
            <p:cNvPicPr/>
            <p:nvPr/>
          </p:nvPicPr>
          <p:blipFill>
            <a:blip r:embed="rId3"/>
            <a:srcRect/>
            <a:stretch>
              <a:fillRect/>
            </a:stretch>
          </p:blipFill>
          <p:spPr bwMode="auto">
            <a:xfrm>
              <a:off x="1400051" y="5849185"/>
              <a:ext cx="2114550" cy="723900"/>
            </a:xfrm>
            <a:prstGeom prst="rect">
              <a:avLst/>
            </a:prstGeom>
            <a:noFill/>
            <a:ln w="9525">
              <a:noFill/>
              <a:miter lim="800000"/>
              <a:headEnd/>
              <a:tailEnd/>
            </a:ln>
          </p:spPr>
        </p:pic>
        <p:sp>
          <p:nvSpPr>
            <p:cNvPr id="18" name="Rectángulo 11"/>
            <p:cNvSpPr/>
            <p:nvPr/>
          </p:nvSpPr>
          <p:spPr>
            <a:xfrm>
              <a:off x="3635896" y="5887969"/>
              <a:ext cx="1782026" cy="646331"/>
            </a:xfrm>
            <a:prstGeom prst="rect">
              <a:avLst/>
            </a:prstGeom>
          </p:spPr>
          <p:txBody>
            <a:bodyPr wrap="none">
              <a:spAutoFit/>
            </a:bodyPr>
            <a:lstStyle/>
            <a:p>
              <a:r>
                <a:rPr lang="ca-ES" b="1" dirty="0">
                  <a:solidFill>
                    <a:srgbClr val="C8102E"/>
                  </a:solidFill>
                </a:rPr>
                <a:t>Centre d’Estudis </a:t>
              </a:r>
            </a:p>
            <a:p>
              <a:r>
                <a:rPr lang="ca-ES" b="1" dirty="0">
                  <a:solidFill>
                    <a:srgbClr val="C8102E"/>
                  </a:solidFill>
                </a:rPr>
                <a:t>UPF</a:t>
              </a:r>
              <a:r>
                <a:rPr lang="ca-ES" b="1" i="1" dirty="0">
                  <a:solidFill>
                    <a:srgbClr val="C8102E"/>
                  </a:solidFill>
                </a:rPr>
                <a:t> </a:t>
              </a:r>
              <a:r>
                <a:rPr lang="ca-ES" b="1" dirty="0">
                  <a:solidFill>
                    <a:srgbClr val="C8102E"/>
                  </a:solidFill>
                </a:rPr>
                <a:t>Sports Lab</a:t>
              </a:r>
              <a:endParaRPr lang="es-ES" dirty="0">
                <a:solidFill>
                  <a:srgbClr val="C8102E"/>
                </a:solidFill>
              </a:endParaRPr>
            </a:p>
          </p:txBody>
        </p:sp>
        <p:pic>
          <p:nvPicPr>
            <p:cNvPr id="19"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40603" y="5885160"/>
              <a:ext cx="2379861" cy="58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170" name="Picture 2" descr="D:\37654742q\Documents\ACEM\OITAF\Seminari OITAF 2019\Presentacio\Fotos Pirineus\MAPA_SENSE_TREN.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24052" y="1249363"/>
            <a:ext cx="7564437" cy="4357687"/>
          </a:xfrm>
          <a:prstGeom prst="rect">
            <a:avLst/>
          </a:prstGeom>
          <a:noFill/>
          <a:ln w="28575">
            <a:solidFill>
              <a:schemeClr val="accent2">
                <a:lumMod val="75000"/>
              </a:schemeClr>
            </a:solidFill>
            <a:prstDash val="lgDash"/>
          </a:ln>
          <a:extLst>
            <a:ext uri="{909E8E84-426E-40DD-AFC4-6F175D3DCCD1}">
              <a14:hiddenFill xmlns:a14="http://schemas.microsoft.com/office/drawing/2010/main">
                <a:solidFill>
                  <a:srgbClr val="FFFFFF"/>
                </a:solidFill>
              </a14:hiddenFill>
            </a:ext>
          </a:extLst>
        </p:spPr>
      </p:pic>
      <p:sp>
        <p:nvSpPr>
          <p:cNvPr id="24" name="TextBox 10"/>
          <p:cNvSpPr txBox="1">
            <a:spLocks noChangeArrowheads="1"/>
          </p:cNvSpPr>
          <p:nvPr/>
        </p:nvSpPr>
        <p:spPr bwMode="auto">
          <a:xfrm>
            <a:off x="1415480" y="1844825"/>
            <a:ext cx="1333328" cy="2400657"/>
          </a:xfrm>
          <a:prstGeom prst="rect">
            <a:avLst/>
          </a:prstGeom>
          <a:noFill/>
          <a:ln w="9525">
            <a:noFill/>
            <a:miter lim="800000"/>
            <a:headEnd/>
            <a:tailEnd/>
          </a:ln>
        </p:spPr>
        <p:txBody>
          <a:bodyPr wrap="square">
            <a:spAutoFit/>
          </a:bodyPr>
          <a:lstStyle/>
          <a:p>
            <a:pPr lvl="0" algn="ctr"/>
            <a:r>
              <a:rPr lang="fr-FR" sz="1500" b="1" dirty="0">
                <a:solidFill>
                  <a:prstClr val="black"/>
                </a:solidFill>
              </a:rPr>
              <a:t>Introduction</a:t>
            </a:r>
          </a:p>
          <a:p>
            <a:pPr lvl="0" algn="ctr"/>
            <a:endParaRPr lang="fr-FR" sz="1500" dirty="0">
              <a:solidFill>
                <a:prstClr val="white">
                  <a:lumMod val="75000"/>
                </a:prstClr>
              </a:solidFill>
            </a:endParaRPr>
          </a:p>
          <a:p>
            <a:pPr lvl="0" algn="ctr"/>
            <a:r>
              <a:rPr lang="fr-FR" sz="1500" dirty="0">
                <a:solidFill>
                  <a:prstClr val="white">
                    <a:lumMod val="75000"/>
                  </a:prstClr>
                </a:solidFill>
              </a:rPr>
              <a:t>Méthodologie</a:t>
            </a:r>
          </a:p>
          <a:p>
            <a:pPr lvl="0" algn="ctr"/>
            <a:endParaRPr lang="fr-FR" sz="1500" dirty="0">
              <a:solidFill>
                <a:prstClr val="white">
                  <a:lumMod val="75000"/>
                </a:prstClr>
              </a:solidFill>
            </a:endParaRPr>
          </a:p>
          <a:p>
            <a:pPr lvl="0" algn="ctr"/>
            <a:r>
              <a:rPr lang="fr-FR" sz="1500" dirty="0">
                <a:solidFill>
                  <a:prstClr val="white">
                    <a:lumMod val="75000"/>
                  </a:prstClr>
                </a:solidFill>
              </a:rPr>
              <a:t>Données  base</a:t>
            </a:r>
          </a:p>
          <a:p>
            <a:pPr lvl="0" algn="ctr"/>
            <a:endParaRPr lang="fr-FR" sz="1500" dirty="0">
              <a:solidFill>
                <a:prstClr val="white">
                  <a:lumMod val="75000"/>
                </a:prstClr>
              </a:solidFill>
            </a:endParaRPr>
          </a:p>
          <a:p>
            <a:pPr lvl="0" algn="ctr"/>
            <a:r>
              <a:rPr lang="fr-FR" sz="1500" dirty="0">
                <a:solidFill>
                  <a:prstClr val="white">
                    <a:lumMod val="75000"/>
                  </a:prstClr>
                </a:solidFill>
              </a:rPr>
              <a:t>Résultats</a:t>
            </a:r>
          </a:p>
          <a:p>
            <a:pPr lvl="0" algn="ctr"/>
            <a:endParaRPr lang="fr-FR" sz="1500" dirty="0">
              <a:solidFill>
                <a:prstClr val="white">
                  <a:lumMod val="75000"/>
                </a:prstClr>
              </a:solidFill>
            </a:endParaRPr>
          </a:p>
          <a:p>
            <a:pPr lvl="0" algn="ctr"/>
            <a:r>
              <a:rPr lang="fr-FR" sz="1500" dirty="0">
                <a:solidFill>
                  <a:prstClr val="white">
                    <a:lumMod val="75000"/>
                  </a:prstClr>
                </a:solidFill>
              </a:rPr>
              <a:t>Résumé</a:t>
            </a:r>
          </a:p>
          <a:p>
            <a:pPr algn="ctr"/>
            <a:endParaRPr lang="en-US" sz="1500" dirty="0">
              <a:solidFill>
                <a:srgbClr val="BFBFBF"/>
              </a:solidFill>
            </a:endParaRPr>
          </a:p>
        </p:txBody>
      </p:sp>
    </p:spTree>
    <p:extLst>
      <p:ext uri="{BB962C8B-B14F-4D97-AF65-F5344CB8AC3E}">
        <p14:creationId xmlns:p14="http://schemas.microsoft.com/office/powerpoint/2010/main" val="307535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a:solidFill>
                  <a:srgbClr val="C8102E"/>
                </a:solidFill>
              </a:rPr>
              <a:t>Méthodologie</a:t>
            </a:r>
          </a:p>
        </p:txBody>
      </p:sp>
      <p:sp>
        <p:nvSpPr>
          <p:cNvPr id="3" name="2 Marcador de contenido"/>
          <p:cNvSpPr>
            <a:spLocks noGrp="1"/>
          </p:cNvSpPr>
          <p:nvPr>
            <p:ph idx="1"/>
          </p:nvPr>
        </p:nvSpPr>
        <p:spPr>
          <a:xfrm>
            <a:off x="2783632" y="1600201"/>
            <a:ext cx="7427168" cy="4277072"/>
          </a:xfrm>
        </p:spPr>
        <p:txBody>
          <a:bodyPr>
            <a:normAutofit/>
          </a:bodyPr>
          <a:lstStyle/>
          <a:p>
            <a:pPr>
              <a:buClr>
                <a:srgbClr val="C8102E"/>
              </a:buClr>
            </a:pPr>
            <a:r>
              <a:rPr lang="fr-FR" sz="2500" dirty="0"/>
              <a:t>Les tableaux input-output (TIO) fournissent des informations désagrégés et détaillées sur:</a:t>
            </a:r>
          </a:p>
          <a:p>
            <a:pPr lvl="1">
              <a:buClr>
                <a:srgbClr val="C8102E"/>
              </a:buClr>
            </a:pPr>
            <a:r>
              <a:rPr lang="fr-FR" sz="2500" dirty="0"/>
              <a:t>Consommation intermédiaire</a:t>
            </a:r>
          </a:p>
          <a:p>
            <a:pPr lvl="1">
              <a:buClr>
                <a:srgbClr val="C8102E"/>
              </a:buClr>
            </a:pPr>
            <a:r>
              <a:rPr lang="fr-FR" sz="2500" dirty="0"/>
              <a:t>Achats finaux de biens et services</a:t>
            </a:r>
          </a:p>
          <a:p>
            <a:pPr lvl="1">
              <a:buClr>
                <a:srgbClr val="C8102E"/>
              </a:buClr>
            </a:pPr>
            <a:r>
              <a:rPr lang="fr-FR" sz="2500" dirty="0"/>
              <a:t>Paiements aux facteurs primaires, secteur public et secteur étranger</a:t>
            </a:r>
          </a:p>
          <a:p>
            <a:pPr lvl="1">
              <a:buClr>
                <a:srgbClr val="C8102E"/>
              </a:buClr>
            </a:pPr>
            <a:endParaRPr lang="fr-FR" sz="2500" dirty="0"/>
          </a:p>
          <a:p>
            <a:pPr>
              <a:buClr>
                <a:srgbClr val="C8102E"/>
              </a:buClr>
            </a:pPr>
            <a:r>
              <a:rPr lang="fr-FR" sz="2500" dirty="0"/>
              <a:t>Donc un vue détaillée du mécanisme de transmission des influences économiques</a:t>
            </a:r>
          </a:p>
        </p:txBody>
      </p:sp>
      <p:cxnSp>
        <p:nvCxnSpPr>
          <p:cNvPr id="8" name="Straight Connector 4"/>
          <p:cNvCxnSpPr>
            <a:cxnSpLocks noChangeShapeType="1"/>
          </p:cNvCxnSpPr>
          <p:nvPr/>
        </p:nvCxnSpPr>
        <p:spPr bwMode="auto">
          <a:xfrm>
            <a:off x="2695575" y="0"/>
            <a:ext cx="0" cy="6858000"/>
          </a:xfrm>
          <a:prstGeom prst="line">
            <a:avLst/>
          </a:prstGeom>
          <a:noFill/>
          <a:ln w="19050">
            <a:solidFill>
              <a:srgbClr val="C8102E"/>
            </a:solidFill>
            <a:round/>
            <a:headEnd/>
            <a:tailEnd/>
          </a:ln>
          <a:effectLst>
            <a:outerShdw dist="20000" dir="5400000" rotWithShape="0">
              <a:srgbClr val="808080">
                <a:alpha val="37999"/>
              </a:srgbClr>
            </a:outerShdw>
          </a:effectLst>
        </p:spPr>
      </p:cxnSp>
      <p:grpSp>
        <p:nvGrpSpPr>
          <p:cNvPr id="16" name="Agrupa 15"/>
          <p:cNvGrpSpPr/>
          <p:nvPr/>
        </p:nvGrpSpPr>
        <p:grpSpPr>
          <a:xfrm>
            <a:off x="2924052" y="5849185"/>
            <a:ext cx="7520413" cy="723900"/>
            <a:chOff x="1400051" y="5849185"/>
            <a:chExt cx="7520413" cy="723900"/>
          </a:xfrm>
        </p:grpSpPr>
        <p:pic>
          <p:nvPicPr>
            <p:cNvPr id="17" name="Imagen 8" descr="marca vermella sobre blanc"/>
            <p:cNvPicPr/>
            <p:nvPr/>
          </p:nvPicPr>
          <p:blipFill>
            <a:blip r:embed="rId3"/>
            <a:srcRect/>
            <a:stretch>
              <a:fillRect/>
            </a:stretch>
          </p:blipFill>
          <p:spPr bwMode="auto">
            <a:xfrm>
              <a:off x="1400051" y="5849185"/>
              <a:ext cx="2114550" cy="723900"/>
            </a:xfrm>
            <a:prstGeom prst="rect">
              <a:avLst/>
            </a:prstGeom>
            <a:noFill/>
            <a:ln w="9525">
              <a:noFill/>
              <a:miter lim="800000"/>
              <a:headEnd/>
              <a:tailEnd/>
            </a:ln>
          </p:spPr>
        </p:pic>
        <p:sp>
          <p:nvSpPr>
            <p:cNvPr id="18" name="Rectángulo 11"/>
            <p:cNvSpPr/>
            <p:nvPr/>
          </p:nvSpPr>
          <p:spPr>
            <a:xfrm>
              <a:off x="3635896" y="5887969"/>
              <a:ext cx="1782026" cy="646331"/>
            </a:xfrm>
            <a:prstGeom prst="rect">
              <a:avLst/>
            </a:prstGeom>
          </p:spPr>
          <p:txBody>
            <a:bodyPr wrap="none">
              <a:spAutoFit/>
            </a:bodyPr>
            <a:lstStyle/>
            <a:p>
              <a:r>
                <a:rPr lang="ca-ES" b="1" dirty="0">
                  <a:solidFill>
                    <a:srgbClr val="C8102E"/>
                  </a:solidFill>
                </a:rPr>
                <a:t>Centre d’Estudis </a:t>
              </a:r>
            </a:p>
            <a:p>
              <a:r>
                <a:rPr lang="ca-ES" b="1" dirty="0">
                  <a:solidFill>
                    <a:srgbClr val="C8102E"/>
                  </a:solidFill>
                </a:rPr>
                <a:t>UPF</a:t>
              </a:r>
              <a:r>
                <a:rPr lang="ca-ES" b="1" i="1" dirty="0">
                  <a:solidFill>
                    <a:srgbClr val="C8102E"/>
                  </a:solidFill>
                </a:rPr>
                <a:t> </a:t>
              </a:r>
              <a:r>
                <a:rPr lang="ca-ES" b="1" dirty="0">
                  <a:solidFill>
                    <a:srgbClr val="C8102E"/>
                  </a:solidFill>
                </a:rPr>
                <a:t>Sports Lab</a:t>
              </a:r>
              <a:endParaRPr lang="es-ES" dirty="0">
                <a:solidFill>
                  <a:srgbClr val="C8102E"/>
                </a:solidFill>
              </a:endParaRPr>
            </a:p>
          </p:txBody>
        </p:sp>
        <p:pic>
          <p:nvPicPr>
            <p:cNvPr id="19"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40603" y="5885160"/>
              <a:ext cx="2379861" cy="58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 name="TextBox 10"/>
          <p:cNvSpPr txBox="1">
            <a:spLocks noChangeArrowheads="1"/>
          </p:cNvSpPr>
          <p:nvPr/>
        </p:nvSpPr>
        <p:spPr bwMode="auto">
          <a:xfrm>
            <a:off x="1415480" y="1844825"/>
            <a:ext cx="1333328" cy="2400657"/>
          </a:xfrm>
          <a:prstGeom prst="rect">
            <a:avLst/>
          </a:prstGeom>
          <a:noFill/>
          <a:ln w="9525">
            <a:noFill/>
            <a:miter lim="800000"/>
            <a:headEnd/>
            <a:tailEnd/>
          </a:ln>
        </p:spPr>
        <p:txBody>
          <a:bodyPr wrap="square">
            <a:spAutoFit/>
          </a:bodyPr>
          <a:lstStyle/>
          <a:p>
            <a:pPr lvl="0" algn="ctr"/>
            <a:r>
              <a:rPr lang="fr-FR" sz="1500" dirty="0">
                <a:solidFill>
                  <a:prstClr val="white">
                    <a:lumMod val="75000"/>
                  </a:prstClr>
                </a:solidFill>
              </a:rPr>
              <a:t>Introduction</a:t>
            </a:r>
          </a:p>
          <a:p>
            <a:pPr lvl="0" algn="ctr"/>
            <a:endParaRPr lang="fr-FR" sz="1500" dirty="0">
              <a:solidFill>
                <a:prstClr val="white">
                  <a:lumMod val="75000"/>
                </a:prstClr>
              </a:solidFill>
            </a:endParaRPr>
          </a:p>
          <a:p>
            <a:pPr lvl="0" algn="ctr"/>
            <a:r>
              <a:rPr lang="fr-FR" sz="1500" b="1" dirty="0">
                <a:solidFill>
                  <a:prstClr val="black"/>
                </a:solidFill>
              </a:rPr>
              <a:t>Méthodologie</a:t>
            </a:r>
          </a:p>
          <a:p>
            <a:pPr lvl="0" algn="ctr"/>
            <a:endParaRPr lang="fr-FR" sz="1500" dirty="0">
              <a:solidFill>
                <a:prstClr val="white">
                  <a:lumMod val="75000"/>
                </a:prstClr>
              </a:solidFill>
            </a:endParaRPr>
          </a:p>
          <a:p>
            <a:pPr lvl="0" algn="ctr"/>
            <a:r>
              <a:rPr lang="fr-FR" sz="1500" dirty="0">
                <a:solidFill>
                  <a:prstClr val="white">
                    <a:lumMod val="75000"/>
                  </a:prstClr>
                </a:solidFill>
              </a:rPr>
              <a:t>Données  base</a:t>
            </a:r>
          </a:p>
          <a:p>
            <a:pPr lvl="0" algn="ctr"/>
            <a:endParaRPr lang="fr-FR" sz="1500" dirty="0">
              <a:solidFill>
                <a:prstClr val="white">
                  <a:lumMod val="75000"/>
                </a:prstClr>
              </a:solidFill>
            </a:endParaRPr>
          </a:p>
          <a:p>
            <a:pPr lvl="0" algn="ctr"/>
            <a:r>
              <a:rPr lang="fr-FR" sz="1500" dirty="0">
                <a:solidFill>
                  <a:prstClr val="white">
                    <a:lumMod val="75000"/>
                  </a:prstClr>
                </a:solidFill>
              </a:rPr>
              <a:t>Résultats</a:t>
            </a:r>
          </a:p>
          <a:p>
            <a:pPr lvl="0" algn="ctr"/>
            <a:endParaRPr lang="fr-FR" sz="1500" dirty="0">
              <a:solidFill>
                <a:prstClr val="white">
                  <a:lumMod val="75000"/>
                </a:prstClr>
              </a:solidFill>
            </a:endParaRPr>
          </a:p>
          <a:p>
            <a:pPr lvl="0" algn="ctr"/>
            <a:r>
              <a:rPr lang="fr-FR" sz="1500" dirty="0">
                <a:solidFill>
                  <a:prstClr val="white">
                    <a:lumMod val="75000"/>
                  </a:prstClr>
                </a:solidFill>
              </a:rPr>
              <a:t>Résumé</a:t>
            </a:r>
          </a:p>
          <a:p>
            <a:pPr algn="ctr"/>
            <a:endParaRPr lang="en-US" sz="1500" dirty="0">
              <a:solidFill>
                <a:srgbClr val="BFBFBF"/>
              </a:solidFill>
            </a:endParaRPr>
          </a:p>
        </p:txBody>
      </p:sp>
    </p:spTree>
    <p:extLst>
      <p:ext uri="{BB962C8B-B14F-4D97-AF65-F5344CB8AC3E}">
        <p14:creationId xmlns:p14="http://schemas.microsoft.com/office/powerpoint/2010/main" val="1128843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a:solidFill>
                  <a:srgbClr val="C8102E"/>
                </a:solidFill>
              </a:rPr>
              <a:t>Avantages TIO</a:t>
            </a:r>
          </a:p>
        </p:txBody>
      </p:sp>
      <p:sp>
        <p:nvSpPr>
          <p:cNvPr id="3" name="2 Marcador de contenido"/>
          <p:cNvSpPr>
            <a:spLocks noGrp="1"/>
          </p:cNvSpPr>
          <p:nvPr>
            <p:ph idx="1"/>
          </p:nvPr>
        </p:nvSpPr>
        <p:spPr>
          <a:xfrm>
            <a:off x="2783632" y="1600201"/>
            <a:ext cx="7427168" cy="4061048"/>
          </a:xfrm>
        </p:spPr>
        <p:txBody>
          <a:bodyPr>
            <a:normAutofit/>
          </a:bodyPr>
          <a:lstStyle/>
          <a:p>
            <a:pPr>
              <a:buClr>
                <a:srgbClr val="C8102E"/>
              </a:buClr>
            </a:pPr>
            <a:r>
              <a:rPr lang="fr-FR" sz="2500" dirty="0"/>
              <a:t>Distinguer entre impact direct, indirect et induit</a:t>
            </a:r>
          </a:p>
          <a:p>
            <a:pPr>
              <a:buClr>
                <a:srgbClr val="C8102E"/>
              </a:buClr>
            </a:pPr>
            <a:endParaRPr lang="fr-FR" sz="2500" dirty="0"/>
          </a:p>
          <a:p>
            <a:pPr lvl="1">
              <a:buClr>
                <a:srgbClr val="C8102E"/>
              </a:buClr>
            </a:pPr>
            <a:r>
              <a:rPr lang="fr-FR" sz="2500" dirty="0"/>
              <a:t>Direct: impact sur le secteur lui-même;</a:t>
            </a:r>
          </a:p>
          <a:p>
            <a:pPr lvl="1">
              <a:buClr>
                <a:srgbClr val="C8102E"/>
              </a:buClr>
            </a:pPr>
            <a:r>
              <a:rPr lang="fr-FR" sz="2500" dirty="0"/>
              <a:t>Indirect: impact sur d'autres secteurs;</a:t>
            </a:r>
          </a:p>
          <a:p>
            <a:pPr lvl="1">
              <a:buClr>
                <a:srgbClr val="C8102E"/>
              </a:buClr>
            </a:pPr>
            <a:r>
              <a:rPr lang="fr-FR" sz="2500" dirty="0"/>
              <a:t>Impact induit: effet de la croissance des revenus des ménages, via la demande, sur les niveaux d'activité</a:t>
            </a:r>
            <a:endParaRPr lang="ca-ES" sz="2500" dirty="0"/>
          </a:p>
        </p:txBody>
      </p:sp>
      <p:cxnSp>
        <p:nvCxnSpPr>
          <p:cNvPr id="8" name="Straight Connector 4"/>
          <p:cNvCxnSpPr>
            <a:cxnSpLocks noChangeShapeType="1"/>
          </p:cNvCxnSpPr>
          <p:nvPr/>
        </p:nvCxnSpPr>
        <p:spPr bwMode="auto">
          <a:xfrm>
            <a:off x="2695575" y="0"/>
            <a:ext cx="0" cy="6858000"/>
          </a:xfrm>
          <a:prstGeom prst="line">
            <a:avLst/>
          </a:prstGeom>
          <a:noFill/>
          <a:ln w="19050">
            <a:solidFill>
              <a:srgbClr val="C8102E"/>
            </a:solidFill>
            <a:round/>
            <a:headEnd/>
            <a:tailEnd/>
          </a:ln>
          <a:effectLst>
            <a:outerShdw dist="20000" dir="5400000" rotWithShape="0">
              <a:srgbClr val="808080">
                <a:alpha val="37999"/>
              </a:srgbClr>
            </a:outerShdw>
          </a:effectLst>
        </p:spPr>
      </p:cxnSp>
      <p:sp>
        <p:nvSpPr>
          <p:cNvPr id="9" name="TextBox 10"/>
          <p:cNvSpPr txBox="1">
            <a:spLocks noChangeArrowheads="1"/>
          </p:cNvSpPr>
          <p:nvPr/>
        </p:nvSpPr>
        <p:spPr bwMode="auto">
          <a:xfrm>
            <a:off x="1415480" y="1844825"/>
            <a:ext cx="1333328" cy="2400657"/>
          </a:xfrm>
          <a:prstGeom prst="rect">
            <a:avLst/>
          </a:prstGeom>
          <a:noFill/>
          <a:ln w="9525">
            <a:noFill/>
            <a:miter lim="800000"/>
            <a:headEnd/>
            <a:tailEnd/>
          </a:ln>
        </p:spPr>
        <p:txBody>
          <a:bodyPr wrap="square">
            <a:spAutoFit/>
          </a:bodyPr>
          <a:lstStyle/>
          <a:p>
            <a:pPr lvl="0" algn="ctr"/>
            <a:r>
              <a:rPr lang="fr-FR" sz="1500" dirty="0">
                <a:solidFill>
                  <a:prstClr val="white">
                    <a:lumMod val="75000"/>
                  </a:prstClr>
                </a:solidFill>
              </a:rPr>
              <a:t>Introduction</a:t>
            </a:r>
          </a:p>
          <a:p>
            <a:pPr lvl="0" algn="ctr"/>
            <a:endParaRPr lang="fr-FR" sz="1500" dirty="0">
              <a:solidFill>
                <a:prstClr val="white">
                  <a:lumMod val="75000"/>
                </a:prstClr>
              </a:solidFill>
            </a:endParaRPr>
          </a:p>
          <a:p>
            <a:pPr lvl="0" algn="ctr"/>
            <a:r>
              <a:rPr lang="fr-FR" sz="1500" b="1" dirty="0">
                <a:solidFill>
                  <a:prstClr val="black"/>
                </a:solidFill>
              </a:rPr>
              <a:t>Méthodologie</a:t>
            </a:r>
          </a:p>
          <a:p>
            <a:pPr lvl="0" algn="ctr"/>
            <a:endParaRPr lang="fr-FR" sz="1500" dirty="0">
              <a:solidFill>
                <a:prstClr val="white">
                  <a:lumMod val="75000"/>
                </a:prstClr>
              </a:solidFill>
            </a:endParaRPr>
          </a:p>
          <a:p>
            <a:pPr lvl="0" algn="ctr"/>
            <a:r>
              <a:rPr lang="fr-FR" sz="1500" dirty="0">
                <a:solidFill>
                  <a:prstClr val="white">
                    <a:lumMod val="75000"/>
                  </a:prstClr>
                </a:solidFill>
              </a:rPr>
              <a:t>Données  base</a:t>
            </a:r>
          </a:p>
          <a:p>
            <a:pPr lvl="0" algn="ctr"/>
            <a:endParaRPr lang="fr-FR" sz="1500" dirty="0">
              <a:solidFill>
                <a:prstClr val="white">
                  <a:lumMod val="75000"/>
                </a:prstClr>
              </a:solidFill>
            </a:endParaRPr>
          </a:p>
          <a:p>
            <a:pPr lvl="0" algn="ctr"/>
            <a:r>
              <a:rPr lang="fr-FR" sz="1500" dirty="0">
                <a:solidFill>
                  <a:prstClr val="white">
                    <a:lumMod val="75000"/>
                  </a:prstClr>
                </a:solidFill>
              </a:rPr>
              <a:t>Résultats</a:t>
            </a:r>
          </a:p>
          <a:p>
            <a:pPr lvl="0" algn="ctr"/>
            <a:endParaRPr lang="fr-FR" sz="1500" dirty="0">
              <a:solidFill>
                <a:prstClr val="white">
                  <a:lumMod val="75000"/>
                </a:prstClr>
              </a:solidFill>
            </a:endParaRPr>
          </a:p>
          <a:p>
            <a:pPr lvl="0" algn="ctr"/>
            <a:r>
              <a:rPr lang="fr-FR" sz="1500" dirty="0">
                <a:solidFill>
                  <a:prstClr val="white">
                    <a:lumMod val="75000"/>
                  </a:prstClr>
                </a:solidFill>
              </a:rPr>
              <a:t>Résumé</a:t>
            </a:r>
          </a:p>
          <a:p>
            <a:pPr algn="ctr"/>
            <a:endParaRPr lang="en-US" sz="1500" dirty="0">
              <a:solidFill>
                <a:srgbClr val="BFBFBF"/>
              </a:solidFill>
            </a:endParaRPr>
          </a:p>
        </p:txBody>
      </p:sp>
      <p:grpSp>
        <p:nvGrpSpPr>
          <p:cNvPr id="16" name="Agrupa 15"/>
          <p:cNvGrpSpPr/>
          <p:nvPr/>
        </p:nvGrpSpPr>
        <p:grpSpPr>
          <a:xfrm>
            <a:off x="2924052" y="5849185"/>
            <a:ext cx="7520413" cy="723900"/>
            <a:chOff x="1400051" y="5849185"/>
            <a:chExt cx="7520413" cy="723900"/>
          </a:xfrm>
        </p:grpSpPr>
        <p:pic>
          <p:nvPicPr>
            <p:cNvPr id="17" name="Imagen 8" descr="marca vermella sobre blanc"/>
            <p:cNvPicPr/>
            <p:nvPr/>
          </p:nvPicPr>
          <p:blipFill>
            <a:blip r:embed="rId3"/>
            <a:srcRect/>
            <a:stretch>
              <a:fillRect/>
            </a:stretch>
          </p:blipFill>
          <p:spPr bwMode="auto">
            <a:xfrm>
              <a:off x="1400051" y="5849185"/>
              <a:ext cx="2114550" cy="723900"/>
            </a:xfrm>
            <a:prstGeom prst="rect">
              <a:avLst/>
            </a:prstGeom>
            <a:noFill/>
            <a:ln w="9525">
              <a:noFill/>
              <a:miter lim="800000"/>
              <a:headEnd/>
              <a:tailEnd/>
            </a:ln>
          </p:spPr>
        </p:pic>
        <p:sp>
          <p:nvSpPr>
            <p:cNvPr id="18" name="Rectángulo 11"/>
            <p:cNvSpPr/>
            <p:nvPr/>
          </p:nvSpPr>
          <p:spPr>
            <a:xfrm>
              <a:off x="3635896" y="5887969"/>
              <a:ext cx="1782026" cy="646331"/>
            </a:xfrm>
            <a:prstGeom prst="rect">
              <a:avLst/>
            </a:prstGeom>
          </p:spPr>
          <p:txBody>
            <a:bodyPr wrap="none">
              <a:spAutoFit/>
            </a:bodyPr>
            <a:lstStyle/>
            <a:p>
              <a:r>
                <a:rPr lang="ca-ES" b="1" dirty="0">
                  <a:solidFill>
                    <a:srgbClr val="C8102E"/>
                  </a:solidFill>
                </a:rPr>
                <a:t>Centre d’Estudis </a:t>
              </a:r>
            </a:p>
            <a:p>
              <a:r>
                <a:rPr lang="ca-ES" b="1" dirty="0">
                  <a:solidFill>
                    <a:srgbClr val="C8102E"/>
                  </a:solidFill>
                </a:rPr>
                <a:t>UPF</a:t>
              </a:r>
              <a:r>
                <a:rPr lang="ca-ES" b="1" i="1" dirty="0">
                  <a:solidFill>
                    <a:srgbClr val="C8102E"/>
                  </a:solidFill>
                </a:rPr>
                <a:t> </a:t>
              </a:r>
              <a:r>
                <a:rPr lang="ca-ES" b="1" dirty="0">
                  <a:solidFill>
                    <a:srgbClr val="C8102E"/>
                  </a:solidFill>
                </a:rPr>
                <a:t>Sports Lab</a:t>
              </a:r>
              <a:endParaRPr lang="es-ES" dirty="0">
                <a:solidFill>
                  <a:srgbClr val="C8102E"/>
                </a:solidFill>
              </a:endParaRPr>
            </a:p>
          </p:txBody>
        </p:sp>
        <p:pic>
          <p:nvPicPr>
            <p:cNvPr id="19"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40603" y="5885160"/>
              <a:ext cx="2379861" cy="58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326747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a:solidFill>
                  <a:srgbClr val="C8102E"/>
                </a:solidFill>
              </a:rPr>
              <a:t>Données de base</a:t>
            </a:r>
          </a:p>
        </p:txBody>
      </p:sp>
      <p:sp>
        <p:nvSpPr>
          <p:cNvPr id="3" name="2 Marcador de contenido"/>
          <p:cNvSpPr>
            <a:spLocks noGrp="1"/>
          </p:cNvSpPr>
          <p:nvPr>
            <p:ph idx="1"/>
          </p:nvPr>
        </p:nvSpPr>
        <p:spPr>
          <a:xfrm>
            <a:off x="2783632" y="1340769"/>
            <a:ext cx="7427168" cy="4525963"/>
          </a:xfrm>
        </p:spPr>
        <p:txBody>
          <a:bodyPr>
            <a:normAutofit/>
          </a:bodyPr>
          <a:lstStyle/>
          <a:p>
            <a:pPr>
              <a:buClr>
                <a:srgbClr val="C8102E"/>
              </a:buClr>
            </a:pPr>
            <a:r>
              <a:rPr lang="fr-FR" sz="2500" dirty="0"/>
              <a:t>TIO Catalogne 2011: Tableau étendu aux prix de base</a:t>
            </a:r>
          </a:p>
          <a:p>
            <a:pPr lvl="1">
              <a:buClr>
                <a:srgbClr val="C8102E"/>
              </a:buClr>
            </a:pPr>
            <a:r>
              <a:rPr lang="fr-FR" sz="2500" dirty="0"/>
              <a:t>Coefficients internes: impact sur l'ensemble de l'économie catalane</a:t>
            </a:r>
          </a:p>
          <a:p>
            <a:pPr>
              <a:buClr>
                <a:srgbClr val="C8102E"/>
              </a:buClr>
            </a:pPr>
            <a:r>
              <a:rPr lang="fr-FR" sz="2500" dirty="0"/>
              <a:t>Données des stations de ski, dépenses de:</a:t>
            </a:r>
          </a:p>
          <a:p>
            <a:pPr lvl="1">
              <a:buClr>
                <a:srgbClr val="C8102E"/>
              </a:buClr>
            </a:pPr>
            <a:r>
              <a:rPr lang="fr-FR" sz="2500" dirty="0"/>
              <a:t>Exploitation</a:t>
            </a:r>
          </a:p>
          <a:p>
            <a:pPr lvl="1">
              <a:buClr>
                <a:srgbClr val="C8102E"/>
              </a:buClr>
            </a:pPr>
            <a:r>
              <a:rPr lang="fr-FR" sz="2500" dirty="0"/>
              <a:t>Investissement</a:t>
            </a:r>
          </a:p>
          <a:p>
            <a:pPr>
              <a:buClr>
                <a:srgbClr val="C8102E"/>
              </a:buClr>
            </a:pPr>
            <a:r>
              <a:rPr lang="fr-FR" sz="2500" dirty="0"/>
              <a:t>Dépenses visiteurs:</a:t>
            </a:r>
          </a:p>
          <a:p>
            <a:pPr lvl="1">
              <a:buClr>
                <a:srgbClr val="C8102E"/>
              </a:buClr>
            </a:pPr>
            <a:r>
              <a:rPr lang="fr-FR" sz="2500" dirty="0"/>
              <a:t>Logement, restauration, shopping, etc.</a:t>
            </a:r>
          </a:p>
          <a:p>
            <a:pPr lvl="1">
              <a:buClr>
                <a:srgbClr val="C8102E"/>
              </a:buClr>
            </a:pPr>
            <a:r>
              <a:rPr lang="fr-FR" sz="2500" dirty="0"/>
              <a:t>Forfaits, activités à la station, etc.</a:t>
            </a:r>
          </a:p>
          <a:p>
            <a:pPr marL="457200" lvl="1" indent="0">
              <a:buClr>
                <a:srgbClr val="C8102E"/>
              </a:buClr>
              <a:buNone/>
            </a:pPr>
            <a:endParaRPr lang="ca-ES" dirty="0"/>
          </a:p>
          <a:p>
            <a:pPr lvl="1">
              <a:buClr>
                <a:srgbClr val="C8102E"/>
              </a:buClr>
            </a:pPr>
            <a:endParaRPr lang="ca-ES" dirty="0"/>
          </a:p>
        </p:txBody>
      </p:sp>
      <p:cxnSp>
        <p:nvCxnSpPr>
          <p:cNvPr id="8" name="Straight Connector 4"/>
          <p:cNvCxnSpPr>
            <a:cxnSpLocks noChangeShapeType="1"/>
          </p:cNvCxnSpPr>
          <p:nvPr/>
        </p:nvCxnSpPr>
        <p:spPr bwMode="auto">
          <a:xfrm>
            <a:off x="2695575" y="0"/>
            <a:ext cx="0" cy="6858000"/>
          </a:xfrm>
          <a:prstGeom prst="line">
            <a:avLst/>
          </a:prstGeom>
          <a:noFill/>
          <a:ln w="19050">
            <a:solidFill>
              <a:srgbClr val="C8102E"/>
            </a:solidFill>
            <a:round/>
            <a:headEnd/>
            <a:tailEnd/>
          </a:ln>
          <a:effectLst>
            <a:outerShdw dist="20000" dir="5400000" rotWithShape="0">
              <a:srgbClr val="808080">
                <a:alpha val="37999"/>
              </a:srgbClr>
            </a:outerShdw>
          </a:effectLst>
        </p:spPr>
      </p:cxnSp>
      <p:sp>
        <p:nvSpPr>
          <p:cNvPr id="9" name="TextBox 10"/>
          <p:cNvSpPr txBox="1">
            <a:spLocks noChangeArrowheads="1"/>
          </p:cNvSpPr>
          <p:nvPr/>
        </p:nvSpPr>
        <p:spPr bwMode="auto">
          <a:xfrm>
            <a:off x="1415480" y="1844825"/>
            <a:ext cx="1333328" cy="2400657"/>
          </a:xfrm>
          <a:prstGeom prst="rect">
            <a:avLst/>
          </a:prstGeom>
          <a:noFill/>
          <a:ln w="9525">
            <a:noFill/>
            <a:miter lim="800000"/>
            <a:headEnd/>
            <a:tailEnd/>
          </a:ln>
        </p:spPr>
        <p:txBody>
          <a:bodyPr wrap="square">
            <a:spAutoFit/>
          </a:bodyPr>
          <a:lstStyle/>
          <a:p>
            <a:pPr lvl="0" algn="ctr"/>
            <a:r>
              <a:rPr lang="fr-FR" sz="1500" dirty="0">
                <a:solidFill>
                  <a:prstClr val="white">
                    <a:lumMod val="75000"/>
                  </a:prstClr>
                </a:solidFill>
              </a:rPr>
              <a:t>Introduction</a:t>
            </a:r>
          </a:p>
          <a:p>
            <a:pPr lvl="0" algn="ctr"/>
            <a:endParaRPr lang="fr-FR" sz="1500" dirty="0">
              <a:solidFill>
                <a:prstClr val="white">
                  <a:lumMod val="75000"/>
                </a:prstClr>
              </a:solidFill>
            </a:endParaRPr>
          </a:p>
          <a:p>
            <a:pPr lvl="0" algn="ctr"/>
            <a:r>
              <a:rPr lang="fr-FR" sz="1500" b="1" dirty="0">
                <a:solidFill>
                  <a:schemeClr val="bg1">
                    <a:lumMod val="85000"/>
                  </a:schemeClr>
                </a:solidFill>
              </a:rPr>
              <a:t>Méthodologie</a:t>
            </a:r>
          </a:p>
          <a:p>
            <a:pPr lvl="0" algn="ctr"/>
            <a:endParaRPr lang="fr-FR" sz="1500" dirty="0">
              <a:solidFill>
                <a:prstClr val="white">
                  <a:lumMod val="75000"/>
                </a:prstClr>
              </a:solidFill>
            </a:endParaRPr>
          </a:p>
          <a:p>
            <a:pPr lvl="0" algn="ctr"/>
            <a:r>
              <a:rPr lang="fr-FR" sz="1500" b="1" dirty="0"/>
              <a:t>Données  base</a:t>
            </a:r>
          </a:p>
          <a:p>
            <a:pPr lvl="0" algn="ctr"/>
            <a:endParaRPr lang="fr-FR" sz="1500" dirty="0">
              <a:solidFill>
                <a:prstClr val="white">
                  <a:lumMod val="75000"/>
                </a:prstClr>
              </a:solidFill>
            </a:endParaRPr>
          </a:p>
          <a:p>
            <a:pPr lvl="0" algn="ctr"/>
            <a:r>
              <a:rPr lang="fr-FR" sz="1500" dirty="0">
                <a:solidFill>
                  <a:prstClr val="white">
                    <a:lumMod val="75000"/>
                  </a:prstClr>
                </a:solidFill>
              </a:rPr>
              <a:t>Résultats</a:t>
            </a:r>
          </a:p>
          <a:p>
            <a:pPr lvl="0" algn="ctr"/>
            <a:endParaRPr lang="fr-FR" sz="1500" dirty="0">
              <a:solidFill>
                <a:prstClr val="white">
                  <a:lumMod val="75000"/>
                </a:prstClr>
              </a:solidFill>
            </a:endParaRPr>
          </a:p>
          <a:p>
            <a:pPr lvl="0" algn="ctr"/>
            <a:r>
              <a:rPr lang="fr-FR" sz="1500" dirty="0">
                <a:solidFill>
                  <a:prstClr val="white">
                    <a:lumMod val="75000"/>
                  </a:prstClr>
                </a:solidFill>
              </a:rPr>
              <a:t>Résumé</a:t>
            </a:r>
          </a:p>
          <a:p>
            <a:pPr algn="ctr"/>
            <a:endParaRPr lang="en-US" sz="1500" dirty="0">
              <a:solidFill>
                <a:srgbClr val="BFBFBF"/>
              </a:solidFill>
            </a:endParaRPr>
          </a:p>
        </p:txBody>
      </p:sp>
      <p:pic>
        <p:nvPicPr>
          <p:cNvPr id="10" name="Imagen 9" descr="marca vermella sobre blanc"/>
          <p:cNvPicPr/>
          <p:nvPr/>
        </p:nvPicPr>
        <p:blipFill>
          <a:blip r:embed="rId3"/>
          <a:srcRect/>
          <a:stretch>
            <a:fillRect/>
          </a:stretch>
        </p:blipFill>
        <p:spPr bwMode="auto">
          <a:xfrm>
            <a:off x="2999656" y="5949280"/>
            <a:ext cx="2114550" cy="723900"/>
          </a:xfrm>
          <a:prstGeom prst="rect">
            <a:avLst/>
          </a:prstGeom>
          <a:noFill/>
          <a:ln w="9525">
            <a:noFill/>
            <a:miter lim="800000"/>
            <a:headEnd/>
            <a:tailEnd/>
          </a:ln>
        </p:spPr>
      </p:pic>
      <p:sp>
        <p:nvSpPr>
          <p:cNvPr id="12" name="Rectángulo 11"/>
          <p:cNvSpPr/>
          <p:nvPr/>
        </p:nvSpPr>
        <p:spPr>
          <a:xfrm>
            <a:off x="5375920" y="5949281"/>
            <a:ext cx="1782026" cy="646331"/>
          </a:xfrm>
          <a:prstGeom prst="rect">
            <a:avLst/>
          </a:prstGeom>
        </p:spPr>
        <p:txBody>
          <a:bodyPr wrap="none">
            <a:spAutoFit/>
          </a:bodyPr>
          <a:lstStyle/>
          <a:p>
            <a:r>
              <a:rPr lang="ca-ES" b="1" dirty="0">
                <a:solidFill>
                  <a:srgbClr val="C8102E"/>
                </a:solidFill>
              </a:rPr>
              <a:t>Centre d’Estudis </a:t>
            </a:r>
          </a:p>
          <a:p>
            <a:r>
              <a:rPr lang="ca-ES" b="1" dirty="0">
                <a:solidFill>
                  <a:srgbClr val="C8102E"/>
                </a:solidFill>
              </a:rPr>
              <a:t>UPF</a:t>
            </a:r>
            <a:r>
              <a:rPr lang="ca-ES" b="1" i="1" dirty="0">
                <a:solidFill>
                  <a:srgbClr val="C8102E"/>
                </a:solidFill>
              </a:rPr>
              <a:t> </a:t>
            </a:r>
            <a:r>
              <a:rPr lang="ca-ES" b="1" dirty="0">
                <a:solidFill>
                  <a:srgbClr val="C8102E"/>
                </a:solidFill>
              </a:rPr>
              <a:t>Sports Lab</a:t>
            </a:r>
            <a:endParaRPr lang="es-ES" dirty="0">
              <a:solidFill>
                <a:srgbClr val="C8102E"/>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52184" y="5638800"/>
            <a:ext cx="16954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695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fr-FR" dirty="0">
                <a:solidFill>
                  <a:srgbClr val="C8102E"/>
                </a:solidFill>
              </a:rPr>
              <a:t>Données de base</a:t>
            </a:r>
          </a:p>
        </p:txBody>
      </p:sp>
      <p:sp>
        <p:nvSpPr>
          <p:cNvPr id="3" name="2 Marcador de contenido"/>
          <p:cNvSpPr>
            <a:spLocks noGrp="1"/>
          </p:cNvSpPr>
          <p:nvPr>
            <p:ph idx="1"/>
          </p:nvPr>
        </p:nvSpPr>
        <p:spPr>
          <a:xfrm>
            <a:off x="3004592" y="1423318"/>
            <a:ext cx="7427168" cy="4525963"/>
          </a:xfrm>
        </p:spPr>
        <p:txBody>
          <a:bodyPr>
            <a:normAutofit/>
          </a:bodyPr>
          <a:lstStyle/>
          <a:p>
            <a:pPr>
              <a:buClr>
                <a:srgbClr val="C8102E"/>
              </a:buClr>
            </a:pPr>
            <a:r>
              <a:rPr lang="fr-FR" sz="2800" dirty="0"/>
              <a:t>Données des stations de ski:</a:t>
            </a:r>
          </a:p>
          <a:p>
            <a:pPr marL="57150" indent="0">
              <a:buClr>
                <a:srgbClr val="C8102E"/>
              </a:buClr>
              <a:buNone/>
            </a:pPr>
            <a:r>
              <a:rPr lang="fr-FR" sz="2500" dirty="0"/>
              <a:t>   (En millions d’euros /nombre d’emploi directe annuel)</a:t>
            </a:r>
          </a:p>
          <a:p>
            <a:pPr marL="457200" lvl="1" indent="0">
              <a:buClr>
                <a:srgbClr val="C8102E"/>
              </a:buClr>
              <a:buNone/>
            </a:pPr>
            <a:endParaRPr lang="ca-ES" dirty="0"/>
          </a:p>
          <a:p>
            <a:pPr lvl="1">
              <a:buClr>
                <a:srgbClr val="C8102E"/>
              </a:buClr>
            </a:pPr>
            <a:endParaRPr lang="ca-ES" dirty="0"/>
          </a:p>
        </p:txBody>
      </p:sp>
      <p:cxnSp>
        <p:nvCxnSpPr>
          <p:cNvPr id="8" name="Straight Connector 4"/>
          <p:cNvCxnSpPr>
            <a:cxnSpLocks noChangeShapeType="1"/>
          </p:cNvCxnSpPr>
          <p:nvPr/>
        </p:nvCxnSpPr>
        <p:spPr bwMode="auto">
          <a:xfrm>
            <a:off x="2695575" y="0"/>
            <a:ext cx="0" cy="6858000"/>
          </a:xfrm>
          <a:prstGeom prst="line">
            <a:avLst/>
          </a:prstGeom>
          <a:noFill/>
          <a:ln w="19050">
            <a:solidFill>
              <a:srgbClr val="C8102E"/>
            </a:solidFill>
            <a:round/>
            <a:headEnd/>
            <a:tailEnd/>
          </a:ln>
          <a:effectLst>
            <a:outerShdw dist="20000" dir="5400000" rotWithShape="0">
              <a:srgbClr val="808080">
                <a:alpha val="37999"/>
              </a:srgbClr>
            </a:outerShdw>
          </a:effectLst>
        </p:spPr>
      </p:cxnSp>
      <p:sp>
        <p:nvSpPr>
          <p:cNvPr id="11" name="TextBox 10"/>
          <p:cNvSpPr txBox="1">
            <a:spLocks noChangeArrowheads="1"/>
          </p:cNvSpPr>
          <p:nvPr/>
        </p:nvSpPr>
        <p:spPr bwMode="auto">
          <a:xfrm>
            <a:off x="1415480" y="1844825"/>
            <a:ext cx="1333328" cy="2400657"/>
          </a:xfrm>
          <a:prstGeom prst="rect">
            <a:avLst/>
          </a:prstGeom>
          <a:noFill/>
          <a:ln w="9525">
            <a:noFill/>
            <a:miter lim="800000"/>
            <a:headEnd/>
            <a:tailEnd/>
          </a:ln>
        </p:spPr>
        <p:txBody>
          <a:bodyPr wrap="square">
            <a:spAutoFit/>
          </a:bodyPr>
          <a:lstStyle/>
          <a:p>
            <a:pPr lvl="0" algn="ctr"/>
            <a:r>
              <a:rPr lang="fr-FR" sz="1500" dirty="0">
                <a:solidFill>
                  <a:prstClr val="white">
                    <a:lumMod val="75000"/>
                  </a:prstClr>
                </a:solidFill>
              </a:rPr>
              <a:t>Introduction</a:t>
            </a:r>
          </a:p>
          <a:p>
            <a:pPr lvl="0" algn="ctr"/>
            <a:endParaRPr lang="fr-FR" sz="1500" dirty="0">
              <a:solidFill>
                <a:prstClr val="white">
                  <a:lumMod val="75000"/>
                </a:prstClr>
              </a:solidFill>
            </a:endParaRPr>
          </a:p>
          <a:p>
            <a:pPr lvl="0" algn="ctr"/>
            <a:r>
              <a:rPr lang="fr-FR" sz="1500" b="1" dirty="0">
                <a:solidFill>
                  <a:schemeClr val="bg1">
                    <a:lumMod val="85000"/>
                  </a:schemeClr>
                </a:solidFill>
              </a:rPr>
              <a:t>Méthodologie</a:t>
            </a:r>
          </a:p>
          <a:p>
            <a:pPr lvl="0" algn="ctr"/>
            <a:endParaRPr lang="fr-FR" sz="1500" dirty="0">
              <a:solidFill>
                <a:prstClr val="white">
                  <a:lumMod val="75000"/>
                </a:prstClr>
              </a:solidFill>
            </a:endParaRPr>
          </a:p>
          <a:p>
            <a:pPr lvl="0" algn="ctr"/>
            <a:r>
              <a:rPr lang="fr-FR" sz="1500" b="1" dirty="0"/>
              <a:t>Données  base</a:t>
            </a:r>
          </a:p>
          <a:p>
            <a:pPr lvl="0" algn="ctr"/>
            <a:endParaRPr lang="fr-FR" sz="1500" dirty="0">
              <a:solidFill>
                <a:prstClr val="white">
                  <a:lumMod val="75000"/>
                </a:prstClr>
              </a:solidFill>
            </a:endParaRPr>
          </a:p>
          <a:p>
            <a:pPr lvl="0" algn="ctr"/>
            <a:r>
              <a:rPr lang="fr-FR" sz="1500" dirty="0">
                <a:solidFill>
                  <a:prstClr val="white">
                    <a:lumMod val="75000"/>
                  </a:prstClr>
                </a:solidFill>
              </a:rPr>
              <a:t>Résultats</a:t>
            </a:r>
          </a:p>
          <a:p>
            <a:pPr lvl="0" algn="ctr"/>
            <a:endParaRPr lang="fr-FR" sz="1500" dirty="0">
              <a:solidFill>
                <a:prstClr val="white">
                  <a:lumMod val="75000"/>
                </a:prstClr>
              </a:solidFill>
            </a:endParaRPr>
          </a:p>
          <a:p>
            <a:pPr lvl="0" algn="ctr"/>
            <a:r>
              <a:rPr lang="fr-FR" sz="1500" dirty="0">
                <a:solidFill>
                  <a:prstClr val="white">
                    <a:lumMod val="75000"/>
                  </a:prstClr>
                </a:solidFill>
              </a:rPr>
              <a:t>Résumé</a:t>
            </a:r>
          </a:p>
          <a:p>
            <a:pPr algn="ctr"/>
            <a:endParaRPr lang="en-US" sz="1500" dirty="0">
              <a:solidFill>
                <a:srgbClr val="BFBFBF"/>
              </a:solidFill>
            </a:endParaRPr>
          </a:p>
        </p:txBody>
      </p:sp>
      <p:graphicFrame>
        <p:nvGraphicFramePr>
          <p:cNvPr id="13" name="Marcador de contenido 3"/>
          <p:cNvGraphicFramePr>
            <a:graphicFrameLocks/>
          </p:cNvGraphicFramePr>
          <p:nvPr>
            <p:extLst>
              <p:ext uri="{D42A27DB-BD31-4B8C-83A1-F6EECF244321}">
                <p14:modId xmlns:p14="http://schemas.microsoft.com/office/powerpoint/2010/main" val="992423216"/>
              </p:ext>
            </p:extLst>
          </p:nvPr>
        </p:nvGraphicFramePr>
        <p:xfrm>
          <a:off x="2999656" y="2708920"/>
          <a:ext cx="7427912" cy="2773680"/>
        </p:xfrm>
        <a:graphic>
          <a:graphicData uri="http://schemas.openxmlformats.org/drawingml/2006/table">
            <a:tbl>
              <a:tblPr firstRow="1" bandRow="1">
                <a:tableStyleId>{5C22544A-7EE6-4342-B048-85BDC9FD1C3A}</a:tableStyleId>
              </a:tblPr>
              <a:tblGrid>
                <a:gridCol w="1856978">
                  <a:extLst>
                    <a:ext uri="{9D8B030D-6E8A-4147-A177-3AD203B41FA5}">
                      <a16:colId xmlns:a16="http://schemas.microsoft.com/office/drawing/2014/main" val="20000"/>
                    </a:ext>
                  </a:extLst>
                </a:gridCol>
                <a:gridCol w="1856978">
                  <a:extLst>
                    <a:ext uri="{9D8B030D-6E8A-4147-A177-3AD203B41FA5}">
                      <a16:colId xmlns:a16="http://schemas.microsoft.com/office/drawing/2014/main" val="20001"/>
                    </a:ext>
                  </a:extLst>
                </a:gridCol>
                <a:gridCol w="1856978">
                  <a:extLst>
                    <a:ext uri="{9D8B030D-6E8A-4147-A177-3AD203B41FA5}">
                      <a16:colId xmlns:a16="http://schemas.microsoft.com/office/drawing/2014/main" val="20002"/>
                    </a:ext>
                  </a:extLst>
                </a:gridCol>
                <a:gridCol w="1856978">
                  <a:extLst>
                    <a:ext uri="{9D8B030D-6E8A-4147-A177-3AD203B41FA5}">
                      <a16:colId xmlns:a16="http://schemas.microsoft.com/office/drawing/2014/main" val="20003"/>
                    </a:ext>
                  </a:extLst>
                </a:gridCol>
              </a:tblGrid>
              <a:tr h="370840">
                <a:tc>
                  <a:txBody>
                    <a:bodyPr/>
                    <a:lstStyle/>
                    <a:p>
                      <a:endParaRPr lang="fr-FR" sz="2000" noProof="0" dirty="0">
                        <a:latin typeface="+mn-lt"/>
                      </a:endParaRPr>
                    </a:p>
                  </a:txBody>
                  <a:tcPr/>
                </a:tc>
                <a:tc>
                  <a:txBody>
                    <a:bodyPr/>
                    <a:lstStyle/>
                    <a:p>
                      <a:pPr algn="ctr"/>
                      <a:r>
                        <a:rPr lang="fr-FR" sz="2000" noProof="0" dirty="0">
                          <a:latin typeface="+mn-lt"/>
                        </a:rPr>
                        <a:t>Exploitation</a:t>
                      </a:r>
                    </a:p>
                  </a:txBody>
                  <a:tcPr/>
                </a:tc>
                <a:tc>
                  <a:txBody>
                    <a:bodyPr/>
                    <a:lstStyle/>
                    <a:p>
                      <a:pPr algn="ctr"/>
                      <a:r>
                        <a:rPr lang="fr-FR" sz="2000" baseline="0" noProof="0" dirty="0">
                          <a:latin typeface="+mn-lt"/>
                        </a:rPr>
                        <a:t>Investissement</a:t>
                      </a:r>
                    </a:p>
                  </a:txBody>
                  <a:tcPr/>
                </a:tc>
                <a:tc>
                  <a:txBody>
                    <a:bodyPr/>
                    <a:lstStyle/>
                    <a:p>
                      <a:pPr algn="ctr"/>
                      <a:r>
                        <a:rPr lang="fr-FR" sz="2000" baseline="0" noProof="0" dirty="0">
                          <a:latin typeface="+mn-lt"/>
                        </a:rPr>
                        <a:t> Emploi</a:t>
                      </a:r>
                    </a:p>
                  </a:txBody>
                  <a:tcPr/>
                </a:tc>
                <a:extLst>
                  <a:ext uri="{0D108BD9-81ED-4DB2-BD59-A6C34878D82A}">
                    <a16:rowId xmlns:a16="http://schemas.microsoft.com/office/drawing/2014/main" val="10000"/>
                  </a:ext>
                </a:extLst>
              </a:tr>
              <a:tr h="370840">
                <a:tc>
                  <a:txBody>
                    <a:bodyPr/>
                    <a:lstStyle/>
                    <a:p>
                      <a:r>
                        <a:rPr lang="fr-FR" sz="2000" noProof="0" dirty="0">
                          <a:latin typeface="+mn-lt"/>
                        </a:rPr>
                        <a:t>La Molina</a:t>
                      </a:r>
                    </a:p>
                  </a:txBody>
                  <a:tcPr/>
                </a:tc>
                <a:tc>
                  <a:txBody>
                    <a:bodyPr/>
                    <a:lstStyle/>
                    <a:p>
                      <a:pPr algn="ctr">
                        <a:spcAft>
                          <a:spcPts val="0"/>
                        </a:spcAft>
                      </a:pPr>
                      <a:r>
                        <a:rPr lang="fr-FR" sz="2000" noProof="0" dirty="0">
                          <a:effectLst/>
                          <a:latin typeface="+mn-lt"/>
                          <a:ea typeface="ＭＳ 明朝"/>
                          <a:cs typeface="Times New Roman"/>
                        </a:rPr>
                        <a:t>5,3</a:t>
                      </a:r>
                    </a:p>
                  </a:txBody>
                  <a:tcPr marL="44450" marR="44450" marT="0" marB="0" anchor="b"/>
                </a:tc>
                <a:tc>
                  <a:txBody>
                    <a:bodyPr/>
                    <a:lstStyle/>
                    <a:p>
                      <a:pPr algn="ctr">
                        <a:spcAft>
                          <a:spcPts val="0"/>
                        </a:spcAft>
                      </a:pPr>
                      <a:r>
                        <a:rPr lang="fr-FR" sz="2000" noProof="0" dirty="0">
                          <a:effectLst/>
                          <a:latin typeface="+mn-lt"/>
                          <a:ea typeface="ＭＳ 明朝"/>
                          <a:cs typeface="Times New Roman"/>
                        </a:rPr>
                        <a:t>1</a:t>
                      </a:r>
                    </a:p>
                  </a:txBody>
                  <a:tcPr marL="44450" marR="44450" marT="0" marB="0" anchor="b"/>
                </a:tc>
                <a:tc>
                  <a:txBody>
                    <a:bodyPr/>
                    <a:lstStyle/>
                    <a:p>
                      <a:pPr algn="ctr">
                        <a:spcAft>
                          <a:spcPts val="0"/>
                        </a:spcAft>
                      </a:pPr>
                      <a:r>
                        <a:rPr lang="fr-FR" sz="2000" noProof="0" dirty="0">
                          <a:effectLst/>
                          <a:latin typeface="+mn-lt"/>
                          <a:ea typeface="ＭＳ 明朝"/>
                          <a:cs typeface="Times New Roman"/>
                        </a:rPr>
                        <a:t>87</a:t>
                      </a:r>
                    </a:p>
                  </a:txBody>
                  <a:tcPr marL="44450" marR="44450" marT="0" marB="0" anchor="b"/>
                </a:tc>
                <a:extLst>
                  <a:ext uri="{0D108BD9-81ED-4DB2-BD59-A6C34878D82A}">
                    <a16:rowId xmlns:a16="http://schemas.microsoft.com/office/drawing/2014/main" val="10001"/>
                  </a:ext>
                </a:extLst>
              </a:tr>
              <a:tr h="370840">
                <a:tc>
                  <a:txBody>
                    <a:bodyPr/>
                    <a:lstStyle/>
                    <a:p>
                      <a:r>
                        <a:rPr lang="fr-FR" sz="2000" noProof="0" dirty="0">
                          <a:latin typeface="+mn-lt"/>
                        </a:rPr>
                        <a:t>Vall de Núria</a:t>
                      </a:r>
                    </a:p>
                  </a:txBody>
                  <a:tcPr/>
                </a:tc>
                <a:tc>
                  <a:txBody>
                    <a:bodyPr/>
                    <a:lstStyle/>
                    <a:p>
                      <a:pPr algn="ctr">
                        <a:spcAft>
                          <a:spcPts val="0"/>
                        </a:spcAft>
                      </a:pPr>
                      <a:r>
                        <a:rPr lang="fr-FR" sz="2000" noProof="0" dirty="0">
                          <a:effectLst/>
                          <a:latin typeface="+mn-lt"/>
                          <a:ea typeface="ＭＳ 明朝"/>
                          <a:cs typeface="Times New Roman"/>
                        </a:rPr>
                        <a:t>5,6</a:t>
                      </a:r>
                    </a:p>
                  </a:txBody>
                  <a:tcPr marL="44450" marR="44450" marT="0" marB="0" anchor="b"/>
                </a:tc>
                <a:tc>
                  <a:txBody>
                    <a:bodyPr/>
                    <a:lstStyle/>
                    <a:p>
                      <a:pPr algn="ctr">
                        <a:spcAft>
                          <a:spcPts val="0"/>
                        </a:spcAft>
                      </a:pPr>
                      <a:r>
                        <a:rPr lang="fr-FR" sz="2000" noProof="0" dirty="0">
                          <a:effectLst/>
                          <a:latin typeface="+mn-lt"/>
                          <a:ea typeface="ＭＳ 明朝"/>
                          <a:cs typeface="Times New Roman"/>
                        </a:rPr>
                        <a:t>1,9</a:t>
                      </a:r>
                    </a:p>
                  </a:txBody>
                  <a:tcPr marL="44450" marR="44450" marT="0" marB="0" anchor="b"/>
                </a:tc>
                <a:tc>
                  <a:txBody>
                    <a:bodyPr/>
                    <a:lstStyle/>
                    <a:p>
                      <a:pPr algn="ctr">
                        <a:spcAft>
                          <a:spcPts val="0"/>
                        </a:spcAft>
                      </a:pPr>
                      <a:r>
                        <a:rPr lang="fr-FR" sz="2000" noProof="0" dirty="0">
                          <a:effectLst/>
                          <a:latin typeface="+mn-lt"/>
                          <a:ea typeface="ＭＳ 明朝"/>
                          <a:cs typeface="Times New Roman"/>
                        </a:rPr>
                        <a:t>87</a:t>
                      </a:r>
                    </a:p>
                  </a:txBody>
                  <a:tcPr marL="44450" marR="44450" marT="0" marB="0" anchor="b"/>
                </a:tc>
                <a:extLst>
                  <a:ext uri="{0D108BD9-81ED-4DB2-BD59-A6C34878D82A}">
                    <a16:rowId xmlns:a16="http://schemas.microsoft.com/office/drawing/2014/main" val="10002"/>
                  </a:ext>
                </a:extLst>
              </a:tr>
              <a:tr h="370840">
                <a:tc>
                  <a:txBody>
                    <a:bodyPr/>
                    <a:lstStyle/>
                    <a:p>
                      <a:r>
                        <a:rPr lang="fr-FR" sz="2000" noProof="0" dirty="0">
                          <a:latin typeface="+mn-lt"/>
                        </a:rPr>
                        <a:t>Espot Port Ainé</a:t>
                      </a:r>
                    </a:p>
                  </a:txBody>
                  <a:tcPr/>
                </a:tc>
                <a:tc>
                  <a:txBody>
                    <a:bodyPr/>
                    <a:lstStyle/>
                    <a:p>
                      <a:pPr algn="ctr">
                        <a:spcAft>
                          <a:spcPts val="0"/>
                        </a:spcAft>
                      </a:pPr>
                      <a:r>
                        <a:rPr lang="fr-FR" sz="2000" noProof="0" dirty="0">
                          <a:effectLst/>
                          <a:latin typeface="+mn-lt"/>
                          <a:ea typeface="ＭＳ 明朝"/>
                          <a:cs typeface="Times New Roman"/>
                        </a:rPr>
                        <a:t>4,5</a:t>
                      </a:r>
                    </a:p>
                  </a:txBody>
                  <a:tcPr marL="44450" marR="44450" marT="0" marB="0" anchor="b"/>
                </a:tc>
                <a:tc>
                  <a:txBody>
                    <a:bodyPr/>
                    <a:lstStyle/>
                    <a:p>
                      <a:pPr algn="ctr">
                        <a:spcAft>
                          <a:spcPts val="0"/>
                        </a:spcAft>
                      </a:pPr>
                      <a:r>
                        <a:rPr lang="fr-FR" sz="2000" noProof="0" dirty="0">
                          <a:effectLst/>
                          <a:latin typeface="+mn-lt"/>
                          <a:ea typeface="ＭＳ 明朝"/>
                          <a:cs typeface="Times New Roman"/>
                        </a:rPr>
                        <a:t>1,7</a:t>
                      </a:r>
                    </a:p>
                  </a:txBody>
                  <a:tcPr marL="44450" marR="44450" marT="0" marB="0" anchor="b"/>
                </a:tc>
                <a:tc>
                  <a:txBody>
                    <a:bodyPr/>
                    <a:lstStyle/>
                    <a:p>
                      <a:pPr algn="ctr">
                        <a:spcAft>
                          <a:spcPts val="0"/>
                        </a:spcAft>
                      </a:pPr>
                      <a:r>
                        <a:rPr lang="fr-FR" sz="2000" noProof="0" dirty="0">
                          <a:effectLst/>
                          <a:latin typeface="+mn-lt"/>
                          <a:ea typeface="ＭＳ 明朝"/>
                          <a:cs typeface="Times New Roman"/>
                        </a:rPr>
                        <a:t>69</a:t>
                      </a:r>
                    </a:p>
                  </a:txBody>
                  <a:tcPr marL="44450" marR="44450" marT="0" marB="0" anchor="b"/>
                </a:tc>
                <a:extLst>
                  <a:ext uri="{0D108BD9-81ED-4DB2-BD59-A6C34878D82A}">
                    <a16:rowId xmlns:a16="http://schemas.microsoft.com/office/drawing/2014/main" val="10003"/>
                  </a:ext>
                </a:extLst>
              </a:tr>
              <a:tr h="370840">
                <a:tc>
                  <a:txBody>
                    <a:bodyPr/>
                    <a:lstStyle/>
                    <a:p>
                      <a:r>
                        <a:rPr lang="fr-FR" sz="2000" noProof="0" dirty="0">
                          <a:latin typeface="+mn-lt"/>
                        </a:rPr>
                        <a:t>Vallter 2000</a:t>
                      </a:r>
                    </a:p>
                  </a:txBody>
                  <a:tcPr/>
                </a:tc>
                <a:tc>
                  <a:txBody>
                    <a:bodyPr/>
                    <a:lstStyle/>
                    <a:p>
                      <a:pPr algn="ctr">
                        <a:spcAft>
                          <a:spcPts val="0"/>
                        </a:spcAft>
                      </a:pPr>
                      <a:r>
                        <a:rPr lang="fr-FR" sz="2000" noProof="0" dirty="0">
                          <a:effectLst/>
                          <a:latin typeface="+mn-lt"/>
                          <a:ea typeface="ＭＳ 明朝"/>
                          <a:cs typeface="Times New Roman"/>
                        </a:rPr>
                        <a:t>1,2</a:t>
                      </a:r>
                    </a:p>
                  </a:txBody>
                  <a:tcPr marL="44450" marR="44450" marT="0" marB="0" anchor="b"/>
                </a:tc>
                <a:tc>
                  <a:txBody>
                    <a:bodyPr/>
                    <a:lstStyle/>
                    <a:p>
                      <a:pPr algn="ctr">
                        <a:spcAft>
                          <a:spcPts val="0"/>
                        </a:spcAft>
                      </a:pPr>
                      <a:r>
                        <a:rPr lang="fr-FR" sz="2000" noProof="0" dirty="0">
                          <a:effectLst/>
                          <a:latin typeface="+mn-lt"/>
                          <a:ea typeface="ＭＳ 明朝"/>
                          <a:cs typeface="Times New Roman"/>
                        </a:rPr>
                        <a:t>O,8</a:t>
                      </a:r>
                    </a:p>
                  </a:txBody>
                  <a:tcPr marL="44450" marR="44450" marT="0" marB="0" anchor="b"/>
                </a:tc>
                <a:tc>
                  <a:txBody>
                    <a:bodyPr/>
                    <a:lstStyle/>
                    <a:p>
                      <a:pPr algn="ctr">
                        <a:spcAft>
                          <a:spcPts val="0"/>
                        </a:spcAft>
                      </a:pPr>
                      <a:r>
                        <a:rPr lang="fr-FR" sz="2000" noProof="0" dirty="0">
                          <a:effectLst/>
                          <a:latin typeface="+mn-lt"/>
                          <a:ea typeface="ＭＳ 明朝"/>
                          <a:cs typeface="Times New Roman"/>
                        </a:rPr>
                        <a:t>21</a:t>
                      </a:r>
                    </a:p>
                  </a:txBody>
                  <a:tcPr marL="44450" marR="44450" marT="0" marB="0" anchor="b"/>
                </a:tc>
                <a:extLst>
                  <a:ext uri="{0D108BD9-81ED-4DB2-BD59-A6C34878D82A}">
                    <a16:rowId xmlns:a16="http://schemas.microsoft.com/office/drawing/2014/main" val="10004"/>
                  </a:ext>
                </a:extLst>
              </a:tr>
              <a:tr h="370840">
                <a:tc>
                  <a:txBody>
                    <a:bodyPr/>
                    <a:lstStyle/>
                    <a:p>
                      <a:r>
                        <a:rPr lang="fr-FR" sz="2000" noProof="0" dirty="0">
                          <a:latin typeface="+mn-lt"/>
                        </a:rPr>
                        <a:t>Boí Taüll</a:t>
                      </a:r>
                    </a:p>
                  </a:txBody>
                  <a:tcPr/>
                </a:tc>
                <a:tc>
                  <a:txBody>
                    <a:bodyPr/>
                    <a:lstStyle/>
                    <a:p>
                      <a:pPr algn="ctr">
                        <a:spcAft>
                          <a:spcPts val="0"/>
                        </a:spcAft>
                      </a:pPr>
                      <a:r>
                        <a:rPr lang="fr-FR" sz="2000" noProof="0" dirty="0">
                          <a:effectLst/>
                          <a:latin typeface="+mn-lt"/>
                          <a:ea typeface="ＭＳ 明朝"/>
                          <a:cs typeface="Times New Roman"/>
                        </a:rPr>
                        <a:t>3,6</a:t>
                      </a:r>
                    </a:p>
                  </a:txBody>
                  <a:tcPr marL="44450" marR="44450" marT="0" marB="0" anchor="b"/>
                </a:tc>
                <a:tc>
                  <a:txBody>
                    <a:bodyPr/>
                    <a:lstStyle/>
                    <a:p>
                      <a:pPr algn="ctr">
                        <a:spcAft>
                          <a:spcPts val="0"/>
                        </a:spcAft>
                      </a:pPr>
                      <a:r>
                        <a:rPr lang="fr-FR" sz="2000" noProof="0" dirty="0">
                          <a:effectLst/>
                          <a:latin typeface="+mn-lt"/>
                          <a:ea typeface="ＭＳ 明朝"/>
                          <a:cs typeface="Times New Roman"/>
                        </a:rPr>
                        <a:t>0,6</a:t>
                      </a:r>
                    </a:p>
                  </a:txBody>
                  <a:tcPr marL="44450" marR="44450" marT="0" marB="0" anchor="b"/>
                </a:tc>
                <a:tc>
                  <a:txBody>
                    <a:bodyPr/>
                    <a:lstStyle/>
                    <a:p>
                      <a:pPr algn="ctr">
                        <a:spcAft>
                          <a:spcPts val="0"/>
                        </a:spcAft>
                      </a:pPr>
                      <a:r>
                        <a:rPr lang="fr-FR" sz="2000" noProof="0" dirty="0">
                          <a:effectLst/>
                          <a:latin typeface="+mn-lt"/>
                          <a:ea typeface="ＭＳ 明朝"/>
                          <a:cs typeface="Times New Roman"/>
                        </a:rPr>
                        <a:t>63</a:t>
                      </a:r>
                    </a:p>
                  </a:txBody>
                  <a:tcPr marL="44450" marR="44450" marT="0" marB="0" anchor="b"/>
                </a:tc>
                <a:extLst>
                  <a:ext uri="{0D108BD9-81ED-4DB2-BD59-A6C34878D82A}">
                    <a16:rowId xmlns:a16="http://schemas.microsoft.com/office/drawing/2014/main" val="10005"/>
                  </a:ext>
                </a:extLst>
              </a:tr>
              <a:tr h="370840">
                <a:tc>
                  <a:txBody>
                    <a:bodyPr/>
                    <a:lstStyle/>
                    <a:p>
                      <a:r>
                        <a:rPr lang="fr-FR" sz="2000" b="1" noProof="0" dirty="0">
                          <a:latin typeface="+mn-lt"/>
                        </a:rPr>
                        <a:t>TOTAUX</a:t>
                      </a:r>
                    </a:p>
                  </a:txBody>
                  <a:tcPr/>
                </a:tc>
                <a:tc>
                  <a:txBody>
                    <a:bodyPr/>
                    <a:lstStyle/>
                    <a:p>
                      <a:pPr algn="ctr">
                        <a:spcAft>
                          <a:spcPts val="0"/>
                        </a:spcAft>
                      </a:pPr>
                      <a:r>
                        <a:rPr lang="fr-FR" sz="2000" b="1" noProof="0" dirty="0">
                          <a:effectLst/>
                          <a:latin typeface="+mn-lt"/>
                          <a:ea typeface="ＭＳ 明朝"/>
                          <a:cs typeface="Times New Roman"/>
                        </a:rPr>
                        <a:t>20,2</a:t>
                      </a:r>
                    </a:p>
                  </a:txBody>
                  <a:tcPr marL="44450" marR="44450" marT="0" marB="0" anchor="b"/>
                </a:tc>
                <a:tc>
                  <a:txBody>
                    <a:bodyPr/>
                    <a:lstStyle/>
                    <a:p>
                      <a:pPr algn="ctr">
                        <a:spcAft>
                          <a:spcPts val="0"/>
                        </a:spcAft>
                      </a:pPr>
                      <a:r>
                        <a:rPr lang="fr-FR" sz="2000" b="1" noProof="0" dirty="0">
                          <a:effectLst/>
                          <a:latin typeface="+mn-lt"/>
                          <a:ea typeface="ＭＳ 明朝"/>
                          <a:cs typeface="Times New Roman"/>
                        </a:rPr>
                        <a:t>6</a:t>
                      </a:r>
                    </a:p>
                  </a:txBody>
                  <a:tcPr marL="44450" marR="44450" marT="0" marB="0" anchor="b"/>
                </a:tc>
                <a:tc>
                  <a:txBody>
                    <a:bodyPr/>
                    <a:lstStyle/>
                    <a:p>
                      <a:pPr algn="ctr">
                        <a:spcAft>
                          <a:spcPts val="0"/>
                        </a:spcAft>
                      </a:pPr>
                      <a:r>
                        <a:rPr lang="fr-FR" sz="2000" b="1" noProof="0" dirty="0">
                          <a:effectLst/>
                          <a:latin typeface="+mn-lt"/>
                          <a:ea typeface="ＭＳ 明朝"/>
                          <a:cs typeface="Times New Roman"/>
                        </a:rPr>
                        <a:t>327</a:t>
                      </a:r>
                    </a:p>
                  </a:txBody>
                  <a:tcPr marL="44450" marR="44450" marT="0" marB="0" anchor="b"/>
                </a:tc>
                <a:extLst>
                  <a:ext uri="{0D108BD9-81ED-4DB2-BD59-A6C34878D82A}">
                    <a16:rowId xmlns:a16="http://schemas.microsoft.com/office/drawing/2014/main" val="10006"/>
                  </a:ext>
                </a:extLst>
              </a:tr>
            </a:tbl>
          </a:graphicData>
        </a:graphic>
      </p:graphicFrame>
      <p:grpSp>
        <p:nvGrpSpPr>
          <p:cNvPr id="14" name="Agrupa 13"/>
          <p:cNvGrpSpPr/>
          <p:nvPr/>
        </p:nvGrpSpPr>
        <p:grpSpPr>
          <a:xfrm>
            <a:off x="2924052" y="5849185"/>
            <a:ext cx="7520413" cy="723900"/>
            <a:chOff x="1400051" y="5849185"/>
            <a:chExt cx="7520413" cy="723900"/>
          </a:xfrm>
        </p:grpSpPr>
        <p:pic>
          <p:nvPicPr>
            <p:cNvPr id="15" name="Imagen 8" descr="marca vermella sobre blanc"/>
            <p:cNvPicPr/>
            <p:nvPr/>
          </p:nvPicPr>
          <p:blipFill>
            <a:blip r:embed="rId3"/>
            <a:srcRect/>
            <a:stretch>
              <a:fillRect/>
            </a:stretch>
          </p:blipFill>
          <p:spPr bwMode="auto">
            <a:xfrm>
              <a:off x="1400051" y="5849185"/>
              <a:ext cx="2114550" cy="723900"/>
            </a:xfrm>
            <a:prstGeom prst="rect">
              <a:avLst/>
            </a:prstGeom>
            <a:noFill/>
            <a:ln w="9525">
              <a:noFill/>
              <a:miter lim="800000"/>
              <a:headEnd/>
              <a:tailEnd/>
            </a:ln>
          </p:spPr>
        </p:pic>
        <p:sp>
          <p:nvSpPr>
            <p:cNvPr id="16" name="Rectángulo 11"/>
            <p:cNvSpPr/>
            <p:nvPr/>
          </p:nvSpPr>
          <p:spPr>
            <a:xfrm>
              <a:off x="3635896" y="5887969"/>
              <a:ext cx="1782026" cy="646331"/>
            </a:xfrm>
            <a:prstGeom prst="rect">
              <a:avLst/>
            </a:prstGeom>
          </p:spPr>
          <p:txBody>
            <a:bodyPr wrap="none">
              <a:spAutoFit/>
            </a:bodyPr>
            <a:lstStyle/>
            <a:p>
              <a:r>
                <a:rPr lang="ca-ES" b="1" dirty="0">
                  <a:solidFill>
                    <a:srgbClr val="C8102E"/>
                  </a:solidFill>
                </a:rPr>
                <a:t>Centre d’Estudis </a:t>
              </a:r>
            </a:p>
            <a:p>
              <a:r>
                <a:rPr lang="ca-ES" b="1" dirty="0">
                  <a:solidFill>
                    <a:srgbClr val="C8102E"/>
                  </a:solidFill>
                </a:rPr>
                <a:t>UPF</a:t>
              </a:r>
              <a:r>
                <a:rPr lang="ca-ES" b="1" i="1" dirty="0">
                  <a:solidFill>
                    <a:srgbClr val="C8102E"/>
                  </a:solidFill>
                </a:rPr>
                <a:t> </a:t>
              </a:r>
              <a:r>
                <a:rPr lang="ca-ES" b="1" dirty="0">
                  <a:solidFill>
                    <a:srgbClr val="C8102E"/>
                  </a:solidFill>
                </a:rPr>
                <a:t>Sports Lab</a:t>
              </a:r>
              <a:endParaRPr lang="es-ES" dirty="0">
                <a:solidFill>
                  <a:srgbClr val="C8102E"/>
                </a:solidFill>
              </a:endParaRPr>
            </a:p>
          </p:txBody>
        </p:sp>
        <p:pic>
          <p:nvPicPr>
            <p:cNvPr id="17"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40603" y="5885160"/>
              <a:ext cx="2379861" cy="58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00872147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1315</Words>
  <Application>Microsoft Macintosh PowerPoint</Application>
  <PresentationFormat>Breitbild</PresentationFormat>
  <Paragraphs>409</Paragraphs>
  <Slides>22</Slides>
  <Notes>22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Arial</vt:lpstr>
      <vt:lpstr>Calibri</vt:lpstr>
      <vt:lpstr>Calibri,Bold</vt:lpstr>
      <vt:lpstr>Cambria</vt:lpstr>
      <vt:lpstr>Tema de Office</vt:lpstr>
      <vt:lpstr>Impacts économiques et sociaux des stations de ski des Pyrénées  </vt:lpstr>
      <vt:lpstr>PowerPoint-Präsentation</vt:lpstr>
      <vt:lpstr>Introduction</vt:lpstr>
      <vt:lpstr>Domaines skiables analysés</vt:lpstr>
      <vt:lpstr>Domaines skiables analysés</vt:lpstr>
      <vt:lpstr>Méthodologie</vt:lpstr>
      <vt:lpstr>Avantages TIO</vt:lpstr>
      <vt:lpstr>Données de base</vt:lpstr>
      <vt:lpstr>Données de base</vt:lpstr>
      <vt:lpstr>Données de base</vt:lpstr>
      <vt:lpstr>Résultats</vt:lpstr>
      <vt:lpstr>Résultats comparatifs </vt:lpstr>
      <vt:lpstr>Résultats comparatifs </vt:lpstr>
      <vt:lpstr>Résultats comparatifs </vt:lpstr>
      <vt:lpstr>Résultats comparatifs </vt:lpstr>
      <vt:lpstr>Multiplicateurs</vt:lpstr>
      <vt:lpstr>Résultats Toutes les stations</vt:lpstr>
      <vt:lpstr>Résultats Poids sur le VAB local</vt:lpstr>
      <vt:lpstr>Résumé des conclusions</vt:lpstr>
      <vt:lpstr>Résumé des conclusions</vt:lpstr>
      <vt:lpstr>PowerPoint-Präsentation</vt:lpstr>
      <vt:lpstr>Gràcies! Merci! Danke! Thanks!  xcivit@gencat.cat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Sistematic review of economic evaluations of statins commercialised in Spain. Update 2006-2012.</dc:title>
  <dc:creator>Universitat Pompeu Fabra</dc:creator>
  <cp:lastModifiedBy>Sabrina Kritzinger</cp:lastModifiedBy>
  <cp:revision>273</cp:revision>
  <cp:lastPrinted>2019-05-07T12:51:49Z</cp:lastPrinted>
  <dcterms:created xsi:type="dcterms:W3CDTF">2013-06-04T09:13:54Z</dcterms:created>
  <dcterms:modified xsi:type="dcterms:W3CDTF">2023-12-15T07:58:42Z</dcterms:modified>
</cp:coreProperties>
</file>