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4" r:id="rId31"/>
  </p:sldIdLst>
  <p:sldSz cx="9144000" cy="6858000" type="screen4x3"/>
  <p:notesSz cx="6662738" cy="9832975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3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3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3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3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3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3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3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3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3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ED5485-12AA-45CE-9845-B15FE3509387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5EDA0-CF78-43FF-82FB-3A8821B31FA2}" type="slidenum">
              <a:rPr lang="nn-NO"/>
              <a:pPr/>
              <a:t>‹Nr.›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23D79-202B-42D3-B775-29BE9C0A256F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634B9-304A-4785-AA87-17A636C815F7}" type="slidenum">
              <a:rPr lang="nn-NO"/>
              <a:pPr/>
              <a:t>‹Nr.›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1F544B-0E3F-4835-BF79-EB512EC3876E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DD897-AB45-4459-99DE-56A1606B16CC}" type="slidenum">
              <a:rPr lang="nn-NO"/>
              <a:pPr/>
              <a:t>‹Nr.›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7269F-1A0E-4FAA-83DE-FDCB8FF30685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D8C98-C3A2-4544-BE6E-3986E4785A26}" type="slidenum">
              <a:rPr lang="nn-NO"/>
              <a:pPr/>
              <a:t>‹Nr.›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9C829-C0E8-4C0F-A6E0-39DB555D0B56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A6F6-5173-47E5-B305-B8D17400E403}" type="slidenum">
              <a:rPr lang="nn-NO"/>
              <a:pPr/>
              <a:t>‹Nr.›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0A5314-AB51-40A9-8B24-A4CA36E073B8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5E491-6CE4-4D95-8200-E5CCD7FB2594}" type="slidenum">
              <a:rPr lang="nn-NO"/>
              <a:pPr/>
              <a:t>‹Nr.›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94A8A6-005B-4BA2-8107-A0C9AF0E53F9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3781-CFBD-4251-9283-71A42502CF1E}" type="slidenum">
              <a:rPr lang="nn-NO"/>
              <a:pPr/>
              <a:t>‹Nr.›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F3A06-5A51-4E48-8B46-A4FF1B7633F9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B90D8-DAC4-4EE0-9E20-2BA3BC461E67}" type="slidenum">
              <a:rPr lang="nn-NO"/>
              <a:pPr/>
              <a:t>‹Nr.›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B051-856B-4EEB-BC91-1103C97EBF16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D4123-2B29-42AD-A918-2A8DE7FFE932}" type="slidenum">
              <a:rPr lang="nn-NO"/>
              <a:pPr/>
              <a:t>‹Nr.›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6CA51-2690-4629-A16F-28B0C8A18F0B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282F1-B7DA-47DD-9702-085B7BC271D6}" type="slidenum">
              <a:rPr lang="nn-NO"/>
              <a:pPr/>
              <a:t>‹Nr.›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1AE7A4-41F4-4C79-977B-02976ADBEF65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BA2D6-7E6A-4A6D-864B-1A2C59EFF8FD}" type="slidenum">
              <a:rPr lang="nn-NO"/>
              <a:pPr/>
              <a:t>‹Nr.›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59E6BF12-F572-4A1B-A605-591CC75129E8}" type="datetime1">
              <a:rPr lang="nn-NO"/>
              <a:pPr/>
              <a:t>04.12.2023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318D165B-46CC-4879-90FD-02C288C2EA86}" type="slidenum">
              <a:rPr lang="nn-NO"/>
              <a:pPr/>
              <a:t>‹Nr.›</a:t>
            </a:fld>
            <a:endParaRPr lang="nn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3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3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3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3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3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3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3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3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3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3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3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3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3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3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hyperlink" Target="http://www.kiwi.n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ma.no/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coop.no/ncms.aspx?id=B8A96627-13D2-4DD4-8324-95A81CD2F1E5&amp;mEx=25595&amp;mId=25595&amp;tmid=134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tate.no/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hyperlink" Target="http://www.bedriftsservice.no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685800"/>
          </a:xfrm>
        </p:spPr>
        <p:txBody>
          <a:bodyPr>
            <a:noAutofit/>
          </a:bodyPr>
          <a:lstStyle/>
          <a:p>
            <a:endParaRPr lang="sv-SE" sz="4000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00628" y="2362200"/>
            <a:ext cx="3457571" cy="3276600"/>
          </a:xfrm>
        </p:spPr>
        <p:txBody>
          <a:bodyPr>
            <a:normAutofit/>
          </a:bodyPr>
          <a:lstStyle/>
          <a:p>
            <a:pPr algn="l"/>
            <a:endParaRPr lang="sv-SE" dirty="0">
              <a:solidFill>
                <a:srgbClr val="FFFFFF"/>
              </a:solidFill>
              <a:latin typeface="GillSans" pitchFamily="2" charset="0"/>
            </a:endParaRPr>
          </a:p>
        </p:txBody>
      </p:sp>
      <p:pic>
        <p:nvPicPr>
          <p:cNvPr id="5" name="Picture 7" descr="aasgard1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9960"/>
            <a:ext cx="8786874" cy="6212312"/>
          </a:xfrm>
          <a:prstGeom prst="rect">
            <a:avLst/>
          </a:prstGeom>
          <a:noFill/>
        </p:spPr>
      </p:pic>
      <p:sp>
        <p:nvSpPr>
          <p:cNvPr id="6" name="TekstSylinder 5"/>
          <p:cNvSpPr txBox="1"/>
          <p:nvPr/>
        </p:nvSpPr>
        <p:spPr>
          <a:xfrm>
            <a:off x="657253" y="4429132"/>
            <a:ext cx="777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”ECONOMIC IMPORTANCE OF ROPEWAY INSTALLATIONS AS MEANS OF CONVEYANCES SUPPORTING THE DEVELOPMENT OF WINTER TOURISM AS SHOWN BY THE EXAMPLE OF TRYSIL”</a:t>
            </a:r>
            <a:r>
              <a:rPr lang="nb-NO" sz="2400" dirty="0">
                <a:solidFill>
                  <a:schemeClr val="bg1"/>
                </a:solidFill>
              </a:rPr>
              <a:t> – Bo </a:t>
            </a:r>
            <a:r>
              <a:rPr lang="nb-NO" sz="2400" dirty="0" err="1">
                <a:solidFill>
                  <a:schemeClr val="bg1"/>
                </a:solidFill>
              </a:rPr>
              <a:t>Halvardsson</a:t>
            </a:r>
            <a:r>
              <a:rPr lang="nb-NO" sz="2400" dirty="0">
                <a:solidFill>
                  <a:schemeClr val="bg1"/>
                </a:solidFill>
              </a:rPr>
              <a:t>, CTO, </a:t>
            </a:r>
            <a:r>
              <a:rPr lang="nb-NO" sz="2400" dirty="0" err="1">
                <a:solidFill>
                  <a:schemeClr val="bg1"/>
                </a:solidFill>
              </a:rPr>
              <a:t>SkiStar</a:t>
            </a:r>
            <a:r>
              <a:rPr lang="nb-NO" sz="2400" dirty="0">
                <a:solidFill>
                  <a:schemeClr val="bg1"/>
                </a:solidFill>
              </a:rPr>
              <a:t> AB.</a:t>
            </a:r>
            <a:endParaRPr lang="sv-SE" sz="24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00034" y="1066800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O.I.T.A.F.</a:t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b="1" dirty="0">
                <a:solidFill>
                  <a:schemeClr val="bg1"/>
                </a:solidFill>
              </a:rPr>
              <a:t>27th </a:t>
            </a:r>
            <a:r>
              <a:rPr lang="nb-NO" b="1" dirty="0" err="1">
                <a:solidFill>
                  <a:schemeClr val="bg1"/>
                </a:solidFill>
              </a:rPr>
              <a:t>of</a:t>
            </a:r>
            <a:r>
              <a:rPr lang="nb-NO" b="1" dirty="0">
                <a:solidFill>
                  <a:schemeClr val="bg1"/>
                </a:solidFill>
              </a:rPr>
              <a:t> June 2008</a:t>
            </a:r>
            <a:endParaRPr lang="sv-S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4213" y="846138"/>
            <a:ext cx="79057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Where</a:t>
            </a: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is Trysil </a:t>
            </a:r>
            <a:r>
              <a:rPr kumimoji="0" lang="sv-S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located</a:t>
            </a: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?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4648200" y="2997200"/>
            <a:ext cx="4038600" cy="2768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GillSans" pitchFamily="34" charset="0"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GillSans" pitchFamily="34" charset="0"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323850" y="1714500"/>
            <a:ext cx="2735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b-NO" sz="1200">
              <a:latin typeface="GillSans" pitchFamily="34" charset="0"/>
            </a:endParaRPr>
          </a:p>
        </p:txBody>
      </p:sp>
      <p:pic>
        <p:nvPicPr>
          <p:cNvPr id="6" name="Picture 1031" descr="kart_Nor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16113"/>
            <a:ext cx="3825875" cy="4105275"/>
          </a:xfrm>
          <a:prstGeom prst="rect">
            <a:avLst/>
          </a:prstGeom>
          <a:noFill/>
        </p:spPr>
      </p:pic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4643438" y="2781300"/>
            <a:ext cx="37401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 Oslo </a:t>
            </a:r>
            <a:r>
              <a:rPr lang="nb-NO" dirty="0" err="1">
                <a:solidFill>
                  <a:schemeClr val="bg1"/>
                </a:solidFill>
              </a:rPr>
              <a:t>Airport</a:t>
            </a:r>
            <a:r>
              <a:rPr lang="nb-NO" dirty="0">
                <a:solidFill>
                  <a:schemeClr val="bg1"/>
                </a:solidFill>
              </a:rPr>
              <a:t> Gardermoen	160 km</a:t>
            </a:r>
          </a:p>
          <a:p>
            <a:pPr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 Oslo					210 km </a:t>
            </a:r>
          </a:p>
          <a:p>
            <a:pPr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 Stockholm				470 km</a:t>
            </a:r>
          </a:p>
          <a:p>
            <a:pPr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Gothenburg</a:t>
            </a:r>
            <a:r>
              <a:rPr lang="nb-NO" dirty="0">
                <a:solidFill>
                  <a:schemeClr val="bg1"/>
                </a:solidFill>
              </a:rPr>
              <a:t>				500 km</a:t>
            </a:r>
          </a:p>
          <a:p>
            <a:pPr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Copenhagen</a:t>
            </a:r>
            <a:r>
              <a:rPr lang="nb-NO" dirty="0">
                <a:solidFill>
                  <a:schemeClr val="bg1"/>
                </a:solidFill>
              </a:rPr>
              <a:t>			770 km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ml brosj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252817">
            <a:off x="3931984" y="2362316"/>
            <a:ext cx="2253842" cy="4150899"/>
          </a:xfrm>
          <a:prstGeom prst="rect">
            <a:avLst/>
          </a:prstGeom>
          <a:noFill/>
          <a:ln/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685800" y="914400"/>
            <a:ext cx="7162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Welcome</a:t>
            </a: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to Trysil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2400" dirty="0">
                <a:solidFill>
                  <a:schemeClr val="bg1"/>
                </a:solidFill>
                <a:latin typeface="+mj-lt"/>
                <a:cs typeface="+mj-cs"/>
              </a:rPr>
              <a:t>The first </a:t>
            </a:r>
            <a:r>
              <a:rPr lang="nb-NO" sz="2400" dirty="0" err="1">
                <a:solidFill>
                  <a:schemeClr val="bg1"/>
                </a:solidFill>
                <a:latin typeface="+mj-lt"/>
                <a:cs typeface="+mj-cs"/>
              </a:rPr>
              <a:t>tourist</a:t>
            </a:r>
            <a:r>
              <a:rPr lang="nb-NO" sz="2400" dirty="0">
                <a:solidFill>
                  <a:schemeClr val="bg1"/>
                </a:solidFill>
                <a:latin typeface="+mj-lt"/>
                <a:cs typeface="+mj-cs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+mj-lt"/>
                <a:cs typeface="+mj-cs"/>
              </a:rPr>
              <a:t>brochure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eneva" pitchFamily="36" charset="-128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866775"/>
            <a:ext cx="7162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Important</a:t>
            </a: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</a:t>
            </a:r>
            <a:r>
              <a:rPr kumimoji="0" 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industries</a:t>
            </a: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in Trysil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258888" y="1628775"/>
            <a:ext cx="2376487" cy="2016125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5148263" y="1700213"/>
            <a:ext cx="2374900" cy="1944687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2400" b="1" dirty="0"/>
              <a:t>Forest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331913" y="4292600"/>
            <a:ext cx="2303462" cy="1873250"/>
          </a:xfrm>
          <a:prstGeom prst="octagon">
            <a:avLst>
              <a:gd name="adj" fmla="val 29287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2400" b="1" dirty="0" err="1"/>
              <a:t>Production</a:t>
            </a:r>
            <a:endParaRPr lang="nb-NO" sz="2400" b="1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5148263" y="4292600"/>
            <a:ext cx="2232025" cy="187325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2400" b="1" dirty="0" err="1"/>
              <a:t>Tourism</a:t>
            </a:r>
            <a:endParaRPr lang="nb-NO" sz="2400" b="1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500166" y="2349500"/>
            <a:ext cx="1928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b-NO" sz="2400" b="1" dirty="0" err="1"/>
              <a:t>Agriculture</a:t>
            </a:r>
            <a:endParaRPr lang="nb-NO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572560" cy="1143000"/>
          </a:xfrm>
        </p:spPr>
        <p:txBody>
          <a:bodyPr/>
          <a:lstStyle/>
          <a:p>
            <a:r>
              <a:rPr lang="nb-NO" sz="3600" dirty="0">
                <a:solidFill>
                  <a:schemeClr val="bg1"/>
                </a:solidFill>
              </a:rPr>
              <a:t>”- planning large </a:t>
            </a:r>
            <a:r>
              <a:rPr lang="nb-NO" sz="3600" dirty="0" err="1">
                <a:solidFill>
                  <a:schemeClr val="bg1"/>
                </a:solidFill>
              </a:rPr>
              <a:t>revenues</a:t>
            </a:r>
            <a:r>
              <a:rPr lang="nb-NO" sz="3600" dirty="0">
                <a:solidFill>
                  <a:schemeClr val="bg1"/>
                </a:solidFill>
              </a:rPr>
              <a:t> from </a:t>
            </a:r>
            <a:r>
              <a:rPr lang="nb-NO" sz="3600" dirty="0" err="1">
                <a:solidFill>
                  <a:schemeClr val="bg1"/>
                </a:solidFill>
              </a:rPr>
              <a:t>the</a:t>
            </a:r>
            <a:r>
              <a:rPr lang="nb-NO" sz="3600" dirty="0">
                <a:solidFill>
                  <a:schemeClr val="bg1"/>
                </a:solidFill>
              </a:rPr>
              <a:t> </a:t>
            </a:r>
            <a:r>
              <a:rPr lang="nb-NO" sz="3600" dirty="0" err="1">
                <a:solidFill>
                  <a:schemeClr val="bg1"/>
                </a:solidFill>
              </a:rPr>
              <a:t>tourism</a:t>
            </a:r>
            <a:r>
              <a:rPr lang="nb-NO" sz="3600" dirty="0">
                <a:solidFill>
                  <a:schemeClr val="bg1"/>
                </a:solidFill>
              </a:rPr>
              <a:t> </a:t>
            </a:r>
            <a:r>
              <a:rPr lang="nb-NO" sz="3600" dirty="0" err="1">
                <a:solidFill>
                  <a:schemeClr val="bg1"/>
                </a:solidFill>
              </a:rPr>
              <a:t>industry</a:t>
            </a:r>
            <a:r>
              <a:rPr lang="nb-NO" sz="3600" dirty="0">
                <a:solidFill>
                  <a:schemeClr val="bg1"/>
                </a:solidFill>
              </a:rPr>
              <a:t> is </a:t>
            </a:r>
            <a:r>
              <a:rPr lang="nb-NO" sz="3600" dirty="0" err="1">
                <a:solidFill>
                  <a:schemeClr val="bg1"/>
                </a:solidFill>
              </a:rPr>
              <a:t>ridicolous</a:t>
            </a:r>
            <a:r>
              <a:rPr lang="nb-NO" sz="3600" dirty="0">
                <a:solidFill>
                  <a:schemeClr val="bg1"/>
                </a:solidFill>
              </a:rPr>
              <a:t> and </a:t>
            </a:r>
            <a:r>
              <a:rPr lang="nb-NO" sz="3600" dirty="0" err="1">
                <a:solidFill>
                  <a:schemeClr val="bg1"/>
                </a:solidFill>
              </a:rPr>
              <a:t>should</a:t>
            </a:r>
            <a:r>
              <a:rPr lang="nb-NO" sz="3600" dirty="0">
                <a:solidFill>
                  <a:schemeClr val="bg1"/>
                </a:solidFill>
              </a:rPr>
              <a:t> </a:t>
            </a:r>
            <a:r>
              <a:rPr lang="nb-NO" sz="3600" b="1" dirty="0">
                <a:solidFill>
                  <a:schemeClr val="bg1"/>
                </a:solidFill>
              </a:rPr>
              <a:t>not </a:t>
            </a:r>
            <a:r>
              <a:rPr lang="nb-NO" sz="3600" dirty="0">
                <a:solidFill>
                  <a:schemeClr val="bg1"/>
                </a:solidFill>
              </a:rPr>
              <a:t>be </a:t>
            </a:r>
            <a:r>
              <a:rPr lang="nb-NO" sz="3600" dirty="0" err="1">
                <a:solidFill>
                  <a:schemeClr val="bg1"/>
                </a:solidFill>
              </a:rPr>
              <a:t>recommended</a:t>
            </a:r>
            <a:r>
              <a:rPr lang="nb-NO" sz="3600" dirty="0">
                <a:solidFill>
                  <a:schemeClr val="bg1"/>
                </a:solidFill>
              </a:rPr>
              <a:t>”</a:t>
            </a:r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>
              <a:buFontTx/>
              <a:buNone/>
            </a:pPr>
            <a:endParaRPr lang="nb-NO" sz="2000" dirty="0"/>
          </a:p>
          <a:p>
            <a:pPr>
              <a:buFontTx/>
              <a:buNone/>
            </a:pPr>
            <a:r>
              <a:rPr lang="nb-NO" sz="2000" dirty="0"/>
              <a:t>	</a:t>
            </a:r>
            <a:r>
              <a:rPr lang="nb-NO" sz="1800" dirty="0">
                <a:solidFill>
                  <a:schemeClr val="bg1"/>
                </a:solidFill>
              </a:rPr>
              <a:t>”På den annen side ligger bygda noe utenom allfarvei, hvis man kan si det på den måten.</a:t>
            </a:r>
          </a:p>
          <a:p>
            <a:pPr>
              <a:buFontTx/>
              <a:buNone/>
            </a:pPr>
            <a:r>
              <a:rPr lang="nb-NO" sz="1800" dirty="0">
                <a:solidFill>
                  <a:schemeClr val="bg1"/>
                </a:solidFill>
              </a:rPr>
              <a:t>	Den faller ikke lett i turistenes øyne, det kan være tungvint å komme dit, og ikke alt for mange vet noe større om den.”</a:t>
            </a:r>
          </a:p>
          <a:p>
            <a:pPr>
              <a:buFontTx/>
              <a:buNone/>
            </a:pPr>
            <a:endParaRPr lang="nb-NO" sz="1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nb-NO" sz="1800" dirty="0">
                <a:solidFill>
                  <a:schemeClr val="bg1"/>
                </a:solidFill>
              </a:rPr>
              <a:t>	” Konklusjonen må bli: Bygda har mye å by turistene, men er på mange måter </a:t>
            </a:r>
            <a:r>
              <a:rPr lang="nb-NO" sz="1800" dirty="0" err="1">
                <a:solidFill>
                  <a:schemeClr val="bg1"/>
                </a:solidFill>
              </a:rPr>
              <a:t>handicaped</a:t>
            </a:r>
            <a:r>
              <a:rPr lang="nb-NO" sz="1800" dirty="0">
                <a:solidFill>
                  <a:schemeClr val="bg1"/>
                </a:solidFill>
              </a:rPr>
              <a:t> i konkurransen. Å regne med veldige inntekter av næringen er virkelighetsfjernt og bør frarådes”</a:t>
            </a:r>
          </a:p>
          <a:p>
            <a:pPr>
              <a:buFontTx/>
              <a:buNone/>
            </a:pPr>
            <a:r>
              <a:rPr lang="nb-NO" sz="1800" dirty="0">
                <a:solidFill>
                  <a:schemeClr val="bg1"/>
                </a:solidFill>
              </a:rPr>
              <a:t>	</a:t>
            </a:r>
            <a:r>
              <a:rPr lang="nb-NO" sz="1800" i="1" dirty="0">
                <a:solidFill>
                  <a:schemeClr val="bg1"/>
                </a:solidFill>
              </a:rPr>
              <a:t>From </a:t>
            </a:r>
            <a:r>
              <a:rPr lang="nb-NO" sz="1800" i="1" dirty="0" err="1">
                <a:solidFill>
                  <a:schemeClr val="bg1"/>
                </a:solidFill>
              </a:rPr>
              <a:t>article</a:t>
            </a:r>
            <a:r>
              <a:rPr lang="nb-NO" sz="1800" i="1" dirty="0">
                <a:solidFill>
                  <a:schemeClr val="bg1"/>
                </a:solidFill>
              </a:rPr>
              <a:t> in </a:t>
            </a:r>
            <a:r>
              <a:rPr lang="nb-NO" sz="1800" i="1" dirty="0" err="1">
                <a:solidFill>
                  <a:schemeClr val="bg1"/>
                </a:solidFill>
              </a:rPr>
              <a:t>local</a:t>
            </a:r>
            <a:r>
              <a:rPr lang="nb-NO" sz="1800" i="1" dirty="0">
                <a:solidFill>
                  <a:schemeClr val="bg1"/>
                </a:solidFill>
              </a:rPr>
              <a:t> </a:t>
            </a:r>
            <a:r>
              <a:rPr lang="nb-NO" sz="1800" i="1" dirty="0" err="1">
                <a:solidFill>
                  <a:schemeClr val="bg1"/>
                </a:solidFill>
              </a:rPr>
              <a:t>newspaper</a:t>
            </a:r>
            <a:r>
              <a:rPr lang="nb-NO" sz="1800" i="1" dirty="0">
                <a:solidFill>
                  <a:schemeClr val="bg1"/>
                </a:solidFill>
              </a:rPr>
              <a:t> Østlendingen 1956</a:t>
            </a:r>
          </a:p>
          <a:p>
            <a:endParaRPr lang="sv-SE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866775"/>
            <a:ext cx="7162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Trysils first </a:t>
            </a:r>
            <a:r>
              <a:rPr kumimoji="0" 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six</a:t>
            </a:r>
            <a:r>
              <a:rPr lang="nb-NO" sz="4400" dirty="0" err="1">
                <a:solidFill>
                  <a:schemeClr val="bg1"/>
                </a:solidFill>
                <a:latin typeface="+mj-lt"/>
                <a:cs typeface="+mj-cs"/>
              </a:rPr>
              <a:t>-seater</a:t>
            </a:r>
            <a:r>
              <a:rPr lang="nb-NO" sz="4400" dirty="0">
                <a:solidFill>
                  <a:schemeClr val="bg1"/>
                </a:solidFill>
                <a:latin typeface="+mj-lt"/>
                <a:cs typeface="+mj-cs"/>
              </a:rPr>
              <a:t> – 1950´s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eneva" pitchFamily="36" charset="-128"/>
              <a:cs typeface="+mj-cs"/>
            </a:endParaRPr>
          </a:p>
        </p:txBody>
      </p:sp>
      <p:pic>
        <p:nvPicPr>
          <p:cNvPr id="3" name="Picture 6" descr="kjelke2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55875" y="1628775"/>
            <a:ext cx="5583238" cy="4724400"/>
          </a:xfrm>
          <a:prstGeom prst="rect">
            <a:avLst/>
          </a:prstGeom>
          <a:noFill/>
          <a:ln/>
        </p:spPr>
      </p:pic>
      <p:pic>
        <p:nvPicPr>
          <p:cNvPr id="4" name="Picture 7" descr="tohjulstraktor2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28775"/>
            <a:ext cx="3602037" cy="255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785794"/>
            <a:ext cx="71628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Trysilfjellet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</a:t>
            </a:r>
            <a:r>
              <a:rPr lang="nb-NO" sz="2000" dirty="0">
                <a:solidFill>
                  <a:schemeClr val="bg1"/>
                </a:solidFill>
                <a:latin typeface="+mj-lt"/>
                <a:cs typeface="+mj-cs"/>
              </a:rPr>
              <a:t>– </a:t>
            </a:r>
            <a:r>
              <a:rPr lang="nb-NO" sz="2000" dirty="0" err="1">
                <a:solidFill>
                  <a:schemeClr val="bg1"/>
                </a:solidFill>
                <a:latin typeface="+mj-lt"/>
                <a:cs typeface="+mj-cs"/>
              </a:rPr>
              <a:t>the</a:t>
            </a:r>
            <a:r>
              <a:rPr lang="nb-NO" sz="2000" dirty="0">
                <a:solidFill>
                  <a:schemeClr val="bg1"/>
                </a:solidFill>
                <a:latin typeface="+mj-lt"/>
                <a:cs typeface="+mj-cs"/>
              </a:rPr>
              <a:t> first </a:t>
            </a:r>
            <a:r>
              <a:rPr lang="nb-NO" sz="2000" dirty="0" err="1">
                <a:solidFill>
                  <a:schemeClr val="bg1"/>
                </a:solidFill>
                <a:latin typeface="+mj-lt"/>
                <a:cs typeface="+mj-cs"/>
              </a:rPr>
              <a:t>professional</a:t>
            </a:r>
            <a:r>
              <a:rPr lang="nb-NO" sz="2000" dirty="0">
                <a:solidFill>
                  <a:schemeClr val="bg1"/>
                </a:solidFill>
                <a:latin typeface="+mj-lt"/>
                <a:cs typeface="+mj-cs"/>
              </a:rPr>
              <a:t> ski lift </a:t>
            </a:r>
            <a:r>
              <a:rPr lang="nb-NO" sz="2000" dirty="0" err="1">
                <a:solidFill>
                  <a:schemeClr val="bg1"/>
                </a:solidFill>
                <a:latin typeface="+mj-lt"/>
                <a:cs typeface="+mj-cs"/>
              </a:rPr>
              <a:t>came</a:t>
            </a:r>
            <a:r>
              <a:rPr lang="nb-NO" sz="2000" dirty="0">
                <a:solidFill>
                  <a:schemeClr val="bg1"/>
                </a:solidFill>
                <a:latin typeface="+mj-lt"/>
                <a:cs typeface="+mj-cs"/>
              </a:rPr>
              <a:t> in 1966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eneva" pitchFamily="36" charset="-128"/>
              <a:cs typeface="+mj-cs"/>
            </a:endParaRPr>
          </a:p>
        </p:txBody>
      </p:sp>
      <p:pic>
        <p:nvPicPr>
          <p:cNvPr id="3" name="Picture 6" descr="Alpink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3" y="1330006"/>
            <a:ext cx="7871785" cy="5439598"/>
          </a:xfrm>
          <a:prstGeom prst="rect">
            <a:avLst/>
          </a:prstGeom>
          <a:noFill/>
          <a:ln/>
        </p:spPr>
      </p:pic>
      <p:sp>
        <p:nvSpPr>
          <p:cNvPr id="5" name="Pil ned 4"/>
          <p:cNvSpPr/>
          <p:nvPr/>
        </p:nvSpPr>
        <p:spPr>
          <a:xfrm>
            <a:off x="6572264" y="200024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482614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1258888" y="1412875"/>
            <a:ext cx="6718300" cy="411003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0D6286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28" y="1142984"/>
            <a:ext cx="5929354" cy="475064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472" y="930275"/>
            <a:ext cx="7643866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The first </a:t>
            </a:r>
            <a:r>
              <a:rPr kumimoji="0" 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Welcome</a:t>
            </a:r>
            <a:r>
              <a:rPr lang="nb-NO" sz="4400" dirty="0">
                <a:solidFill>
                  <a:schemeClr val="bg1"/>
                </a:solidFill>
                <a:latin typeface="+mj-lt"/>
                <a:cs typeface="+mj-cs"/>
              </a:rPr>
              <a:t> Center - 1966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eneva" pitchFamily="36" charset="-128"/>
              <a:cs typeface="+mj-cs"/>
            </a:endParaRPr>
          </a:p>
        </p:txBody>
      </p:sp>
      <p:pic>
        <p:nvPicPr>
          <p:cNvPr id="3" name="Picture 5" descr="heisbu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0325" y="1692275"/>
            <a:ext cx="6483350" cy="43243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33496" y="738174"/>
            <a:ext cx="6192838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Same area 40 </a:t>
            </a:r>
            <a:r>
              <a:rPr kumimoji="0" 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years</a:t>
            </a: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later</a:t>
            </a:r>
          </a:p>
        </p:txBody>
      </p:sp>
      <p:pic>
        <p:nvPicPr>
          <p:cNvPr id="3" name="Picture 5" descr="HS6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3496" y="1500174"/>
            <a:ext cx="5916632" cy="4590831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58840"/>
            <a:ext cx="8229600" cy="917596"/>
          </a:xfrm>
        </p:spPr>
        <p:txBody>
          <a:bodyPr/>
          <a:lstStyle/>
          <a:p>
            <a:r>
              <a:rPr lang="nb-NO" dirty="0" err="1">
                <a:solidFill>
                  <a:schemeClr val="bg1"/>
                </a:solidFill>
              </a:rPr>
              <a:t>Disposition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57224" y="2500306"/>
            <a:ext cx="7829576" cy="3983047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Worldwide</a:t>
            </a:r>
          </a:p>
          <a:p>
            <a:r>
              <a:rPr lang="nb-NO" dirty="0" err="1">
                <a:solidFill>
                  <a:schemeClr val="bg1"/>
                </a:solidFill>
              </a:rPr>
              <a:t>Scandinavia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 err="1">
                <a:solidFill>
                  <a:schemeClr val="bg1"/>
                </a:solidFill>
              </a:rPr>
              <a:t>Norway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Case Trysil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B95D64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4546" y="1591100"/>
            <a:ext cx="4196552" cy="4181484"/>
          </a:xfrm>
          <a:prstGeom prst="rect">
            <a:avLst/>
          </a:prstGeom>
          <a:noFill/>
          <a:ln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14546" y="928670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dirty="0">
                <a:solidFill>
                  <a:schemeClr val="bg1"/>
                </a:solidFill>
              </a:rPr>
              <a:t>The </a:t>
            </a:r>
            <a:r>
              <a:rPr lang="nb-NO" sz="2400" dirty="0" err="1">
                <a:solidFill>
                  <a:schemeClr val="bg1"/>
                </a:solidFill>
              </a:rPr>
              <a:t>engine</a:t>
            </a:r>
            <a:r>
              <a:rPr lang="nb-NO" sz="2400" dirty="0">
                <a:solidFill>
                  <a:schemeClr val="bg1"/>
                </a:solidFill>
              </a:rPr>
              <a:t> T-bar lift </a:t>
            </a:r>
            <a:r>
              <a:rPr lang="nb-NO" sz="2400" dirty="0" err="1">
                <a:solidFill>
                  <a:schemeClr val="bg1"/>
                </a:solidFill>
              </a:rPr>
              <a:t>Müller</a:t>
            </a:r>
            <a:r>
              <a:rPr lang="nb-NO" sz="2400" dirty="0">
                <a:solidFill>
                  <a:schemeClr val="bg1"/>
                </a:solidFill>
              </a:rPr>
              <a:t> 1966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42988" y="838200"/>
            <a:ext cx="6121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Six</a:t>
            </a: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</a:t>
            </a:r>
            <a:r>
              <a:rPr kumimoji="0" 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seater</a:t>
            </a: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1995</a:t>
            </a:r>
          </a:p>
        </p:txBody>
      </p:sp>
      <p:pic>
        <p:nvPicPr>
          <p:cNvPr id="3" name="Picture 6" descr="Stolheis6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8740" y="1600200"/>
            <a:ext cx="6529408" cy="431715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795338"/>
            <a:ext cx="7162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The restaurant guide</a:t>
            </a:r>
          </a:p>
        </p:txBody>
      </p:sp>
      <p:pic>
        <p:nvPicPr>
          <p:cNvPr id="3" name="Picture 5" descr="Restguide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8263" y="1557338"/>
            <a:ext cx="2638445" cy="4371992"/>
          </a:xfrm>
          <a:prstGeom prst="rect">
            <a:avLst/>
          </a:prstGeom>
          <a:noFill/>
          <a:ln/>
        </p:spPr>
      </p:pic>
      <p:pic>
        <p:nvPicPr>
          <p:cNvPr id="4" name="Picture 6" descr="Restguid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1" y="1557338"/>
            <a:ext cx="3536971" cy="440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KIW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412875"/>
            <a:ext cx="3097212" cy="1474788"/>
          </a:xfrm>
          <a:prstGeom prst="rect">
            <a:avLst/>
          </a:prstGeom>
          <a:noFill/>
        </p:spPr>
      </p:pic>
      <p:pic>
        <p:nvPicPr>
          <p:cNvPr id="3" name="Picture 10" descr="5e4e2b56-8199-44ae-82fa-bfa70126fa5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005263"/>
            <a:ext cx="2952750" cy="1770062"/>
          </a:xfrm>
          <a:prstGeom prst="rect">
            <a:avLst/>
          </a:prstGeom>
          <a:noFill/>
        </p:spPr>
      </p:pic>
      <p:pic>
        <p:nvPicPr>
          <p:cNvPr id="4" name="Picture 12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3141663"/>
            <a:ext cx="4968875" cy="78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33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4329113" cy="503238"/>
          </a:xfrm>
          <a:prstGeom prst="rect">
            <a:avLst/>
          </a:prstGeom>
          <a:noFill/>
        </p:spPr>
      </p:pic>
      <p:pic>
        <p:nvPicPr>
          <p:cNvPr id="3" name="Picture 7" descr="logo_s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589588"/>
            <a:ext cx="4392613" cy="835025"/>
          </a:xfrm>
          <a:prstGeom prst="rect">
            <a:avLst/>
          </a:prstGeom>
          <a:noFill/>
        </p:spPr>
      </p:pic>
      <p:pic>
        <p:nvPicPr>
          <p:cNvPr id="4" name="Picture 9" descr="logo%20webm%20elfa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4" t="19157" r="26363"/>
          <a:stretch>
            <a:fillRect/>
          </a:stretch>
        </p:blipFill>
        <p:spPr bwMode="auto">
          <a:xfrm>
            <a:off x="2339975" y="2133600"/>
            <a:ext cx="4275138" cy="858838"/>
          </a:xfrm>
          <a:prstGeom prst="rect">
            <a:avLst/>
          </a:prstGeom>
          <a:noFill/>
        </p:spPr>
      </p:pic>
      <p:pic>
        <p:nvPicPr>
          <p:cNvPr id="5" name="Picture 11" descr="1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149725"/>
            <a:ext cx="2735262" cy="1079500"/>
          </a:xfrm>
          <a:prstGeom prst="rect">
            <a:avLst/>
          </a:prstGeom>
          <a:noFill/>
        </p:spPr>
      </p:pic>
      <p:pic>
        <p:nvPicPr>
          <p:cNvPr id="6" name="Picture 13" descr="profilperm_sid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44"/>
          <a:stretch>
            <a:fillRect/>
          </a:stretch>
        </p:blipFill>
        <p:spPr bwMode="auto">
          <a:xfrm>
            <a:off x="5364163" y="4508500"/>
            <a:ext cx="2952750" cy="1008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edriftsservice AS - Autorisert regnskapsfører - Norske Regskapsførers Foreni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341438"/>
            <a:ext cx="2943225" cy="523875"/>
          </a:xfrm>
          <a:prstGeom prst="rect">
            <a:avLst/>
          </a:prstGeom>
          <a:noFill/>
        </p:spPr>
      </p:pic>
      <p:pic>
        <p:nvPicPr>
          <p:cNvPr id="3" name="Picture 7" descr="topp_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4724400" cy="750887"/>
          </a:xfrm>
          <a:prstGeom prst="rect">
            <a:avLst/>
          </a:prstGeom>
          <a:noFill/>
        </p:spPr>
      </p:pic>
      <p:pic>
        <p:nvPicPr>
          <p:cNvPr id="4" name="Picture 11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076700"/>
            <a:ext cx="1390650" cy="419100"/>
          </a:xfrm>
          <a:prstGeom prst="rect">
            <a:avLst/>
          </a:prstGeom>
          <a:noFill/>
        </p:spPr>
      </p:pic>
      <p:pic>
        <p:nvPicPr>
          <p:cNvPr id="5" name="Picture 13" descr="Fagmøbl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005263"/>
            <a:ext cx="2343150" cy="485775"/>
          </a:xfrm>
          <a:prstGeom prst="rect">
            <a:avLst/>
          </a:prstGeom>
          <a:noFill/>
        </p:spPr>
      </p:pic>
      <p:pic>
        <p:nvPicPr>
          <p:cNvPr id="6" name="Picture 14" descr="ny_log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87" r="57584"/>
          <a:stretch>
            <a:fillRect/>
          </a:stretch>
        </p:blipFill>
        <p:spPr bwMode="auto">
          <a:xfrm>
            <a:off x="3419475" y="5157788"/>
            <a:ext cx="808038" cy="698500"/>
          </a:xfrm>
          <a:prstGeom prst="rect">
            <a:avLst/>
          </a:prstGeom>
          <a:noFill/>
        </p:spPr>
      </p:pic>
      <p:pic>
        <p:nvPicPr>
          <p:cNvPr id="7" name="Picture 16" descr="Estate Megleren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4888" y="4941888"/>
            <a:ext cx="1247775" cy="96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00166" y="939768"/>
            <a:ext cx="7186634" cy="560406"/>
          </a:xfrm>
        </p:spPr>
        <p:txBody>
          <a:bodyPr/>
          <a:lstStyle/>
          <a:p>
            <a:pPr algn="l"/>
            <a:r>
              <a:rPr lang="nb-NO" sz="2000" dirty="0" err="1">
                <a:solidFill>
                  <a:schemeClr val="bg1"/>
                </a:solidFill>
              </a:rPr>
              <a:t>Inhabitants</a:t>
            </a:r>
            <a:r>
              <a:rPr lang="nb-NO" sz="2000" dirty="0">
                <a:solidFill>
                  <a:schemeClr val="bg1"/>
                </a:solidFill>
              </a:rPr>
              <a:t> Trysil kommune: 6.700 total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2000" dirty="0">
                <a:solidFill>
                  <a:schemeClr val="bg1"/>
                </a:solidFill>
              </a:rPr>
              <a:t>		      Trysil </a:t>
            </a:r>
            <a:r>
              <a:rPr lang="nb-NO" sz="2000" dirty="0" err="1">
                <a:solidFill>
                  <a:schemeClr val="bg1"/>
                </a:solidFill>
              </a:rPr>
              <a:t>village</a:t>
            </a:r>
            <a:r>
              <a:rPr lang="nb-NO" sz="2000" dirty="0">
                <a:solidFill>
                  <a:schemeClr val="bg1"/>
                </a:solidFill>
              </a:rPr>
              <a:t>: 2.400</a:t>
            </a: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4" name="Picture 4" descr="16Trysil 1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03140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8429684" cy="331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Sylinder 2"/>
          <p:cNvSpPr txBox="1"/>
          <p:nvPr/>
        </p:nvSpPr>
        <p:spPr>
          <a:xfrm>
            <a:off x="2281748" y="1643050"/>
            <a:ext cx="4576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Winter </a:t>
            </a:r>
            <a:r>
              <a:rPr lang="nb-NO" sz="4000" dirty="0" err="1">
                <a:solidFill>
                  <a:schemeClr val="bg1"/>
                </a:solidFill>
              </a:rPr>
              <a:t>guest</a:t>
            </a:r>
            <a:r>
              <a:rPr lang="nb-NO" sz="4000" dirty="0">
                <a:solidFill>
                  <a:schemeClr val="bg1"/>
                </a:solidFill>
              </a:rPr>
              <a:t> </a:t>
            </a:r>
            <a:r>
              <a:rPr lang="nb-NO" sz="4000" dirty="0" err="1">
                <a:solidFill>
                  <a:schemeClr val="bg1"/>
                </a:solidFill>
              </a:rPr>
              <a:t>nights</a:t>
            </a:r>
            <a:endParaRPr lang="sv-S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95" y="2071678"/>
            <a:ext cx="56864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Sylinder 2"/>
          <p:cNvSpPr txBox="1"/>
          <p:nvPr/>
        </p:nvSpPr>
        <p:spPr>
          <a:xfrm>
            <a:off x="3286116" y="1357298"/>
            <a:ext cx="297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err="1">
                <a:solidFill>
                  <a:schemeClr val="bg1"/>
                </a:solidFill>
              </a:rPr>
              <a:t>Nationalities</a:t>
            </a:r>
            <a:endParaRPr lang="sv-S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asgard1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00240"/>
            <a:ext cx="5214974" cy="3686982"/>
          </a:xfrm>
          <a:prstGeom prst="rect">
            <a:avLst/>
          </a:prstGeom>
          <a:noFill/>
        </p:spPr>
      </p:pic>
      <p:sp>
        <p:nvSpPr>
          <p:cNvPr id="3" name="TekstSylinder 2"/>
          <p:cNvSpPr txBox="1"/>
          <p:nvPr/>
        </p:nvSpPr>
        <p:spPr>
          <a:xfrm>
            <a:off x="1285852" y="1357298"/>
            <a:ext cx="7085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</a:rPr>
              <a:t>The </a:t>
            </a:r>
            <a:r>
              <a:rPr lang="nb-NO" sz="2800" dirty="0" err="1">
                <a:solidFill>
                  <a:schemeClr val="bg1"/>
                </a:solidFill>
              </a:rPr>
              <a:t>engine</a:t>
            </a:r>
            <a:r>
              <a:rPr lang="nb-NO" sz="2800" dirty="0">
                <a:solidFill>
                  <a:schemeClr val="bg1"/>
                </a:solidFill>
              </a:rPr>
              <a:t> and </a:t>
            </a:r>
            <a:r>
              <a:rPr lang="nb-NO" sz="2800" dirty="0" err="1">
                <a:solidFill>
                  <a:schemeClr val="bg1"/>
                </a:solidFill>
              </a:rPr>
              <a:t>main</a:t>
            </a:r>
            <a:r>
              <a:rPr lang="nb-NO" sz="2800" dirty="0">
                <a:solidFill>
                  <a:schemeClr val="bg1"/>
                </a:solidFill>
              </a:rPr>
              <a:t> travel </a:t>
            </a:r>
            <a:r>
              <a:rPr lang="nb-NO" sz="2800" dirty="0" err="1">
                <a:solidFill>
                  <a:schemeClr val="bg1"/>
                </a:solidFill>
              </a:rPr>
              <a:t>reason</a:t>
            </a:r>
            <a:r>
              <a:rPr lang="nb-NO" sz="2800" dirty="0">
                <a:solidFill>
                  <a:schemeClr val="bg1"/>
                </a:solidFill>
              </a:rPr>
              <a:t> to Trysil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685800"/>
          </a:xfrm>
        </p:spPr>
        <p:txBody>
          <a:bodyPr>
            <a:noAutofit/>
          </a:bodyPr>
          <a:lstStyle/>
          <a:p>
            <a:r>
              <a:rPr lang="nb-NO" sz="4000" dirty="0" err="1">
                <a:solidFill>
                  <a:schemeClr val="bg1"/>
                </a:solidFill>
              </a:rPr>
              <a:t>Tourism</a:t>
            </a:r>
            <a:r>
              <a:rPr lang="nb-NO" sz="4000" dirty="0">
                <a:solidFill>
                  <a:schemeClr val="bg1"/>
                </a:solidFill>
              </a:rPr>
              <a:t> </a:t>
            </a:r>
            <a:r>
              <a:rPr lang="nb-NO" sz="4000" dirty="0" err="1">
                <a:solidFill>
                  <a:schemeClr val="bg1"/>
                </a:solidFill>
              </a:rPr>
              <a:t>industry</a:t>
            </a:r>
            <a:endParaRPr lang="sv-SE" sz="4000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00628" y="2362200"/>
            <a:ext cx="3457571" cy="3276600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chemeClr val="bg1"/>
                </a:solidFill>
              </a:rPr>
              <a:t>According</a:t>
            </a:r>
            <a:r>
              <a:rPr lang="sv-SE" dirty="0">
                <a:solidFill>
                  <a:schemeClr val="bg1"/>
                </a:solidFill>
              </a:rPr>
              <a:t> to UNWTO the global </a:t>
            </a:r>
            <a:r>
              <a:rPr lang="sv-SE" dirty="0" err="1">
                <a:solidFill>
                  <a:schemeClr val="bg1"/>
                </a:solidFill>
              </a:rPr>
              <a:t>tourism</a:t>
            </a:r>
            <a:r>
              <a:rPr lang="sv-SE" dirty="0">
                <a:solidFill>
                  <a:schemeClr val="bg1"/>
                </a:solidFill>
              </a:rPr>
              <a:t> has </a:t>
            </a:r>
            <a:r>
              <a:rPr lang="sv-SE" dirty="0" err="1">
                <a:solidFill>
                  <a:schemeClr val="bg1"/>
                </a:solidFill>
              </a:rPr>
              <a:t>increased</a:t>
            </a:r>
            <a:r>
              <a:rPr lang="sv-SE" dirty="0">
                <a:solidFill>
                  <a:schemeClr val="bg1"/>
                </a:solidFill>
              </a:rPr>
              <a:t> by 45% </a:t>
            </a:r>
            <a:r>
              <a:rPr lang="sv-SE" dirty="0" err="1">
                <a:solidFill>
                  <a:schemeClr val="bg1"/>
                </a:solidFill>
              </a:rPr>
              <a:t>during</a:t>
            </a:r>
            <a:r>
              <a:rPr lang="sv-SE" dirty="0">
                <a:solidFill>
                  <a:schemeClr val="bg1"/>
                </a:solidFill>
              </a:rPr>
              <a:t> the last 10 </a:t>
            </a:r>
            <a:r>
              <a:rPr lang="sv-SE" dirty="0" err="1">
                <a:solidFill>
                  <a:schemeClr val="bg1"/>
                </a:solidFill>
              </a:rPr>
              <a:t>years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pPr algn="l"/>
            <a:endParaRPr lang="sv-SE" dirty="0">
              <a:solidFill>
                <a:srgbClr val="FFFFFF"/>
              </a:solidFill>
              <a:latin typeface="GillSans" pitchFamily="2" charset="0"/>
            </a:endParaRPr>
          </a:p>
        </p:txBody>
      </p:sp>
      <p:pic>
        <p:nvPicPr>
          <p:cNvPr id="4" name="Picture 1030" descr="Turistiska besö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9" y="2208230"/>
            <a:ext cx="4175125" cy="3649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/>
          <a:lstStyle/>
          <a:p>
            <a:r>
              <a:rPr lang="nb-NO" dirty="0" err="1">
                <a:solidFill>
                  <a:schemeClr val="bg1"/>
                </a:solidFill>
              </a:rPr>
              <a:t>Figures</a:t>
            </a:r>
            <a:r>
              <a:rPr lang="nb-NO" dirty="0">
                <a:solidFill>
                  <a:schemeClr val="bg1"/>
                </a:solidFill>
              </a:rPr>
              <a:t>: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46309"/>
            <a:ext cx="8229600" cy="4525963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1400 persons </a:t>
            </a:r>
            <a:r>
              <a:rPr lang="nb-NO" dirty="0" err="1">
                <a:solidFill>
                  <a:schemeClr val="bg1"/>
                </a:solidFill>
              </a:rPr>
              <a:t>works</a:t>
            </a:r>
            <a:r>
              <a:rPr lang="nb-NO" dirty="0">
                <a:solidFill>
                  <a:schemeClr val="bg1"/>
                </a:solidFill>
              </a:rPr>
              <a:t> in </a:t>
            </a:r>
            <a:r>
              <a:rPr lang="nb-NO" dirty="0" err="1">
                <a:solidFill>
                  <a:schemeClr val="bg1"/>
                </a:solidFill>
              </a:rPr>
              <a:t>the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tourism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industry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directly</a:t>
            </a:r>
            <a:r>
              <a:rPr lang="nb-NO" dirty="0">
                <a:solidFill>
                  <a:schemeClr val="bg1"/>
                </a:solidFill>
              </a:rPr>
              <a:t> or </a:t>
            </a:r>
            <a:r>
              <a:rPr lang="nb-NO" dirty="0" err="1">
                <a:solidFill>
                  <a:schemeClr val="bg1"/>
                </a:solidFill>
              </a:rPr>
              <a:t>in-directly</a:t>
            </a:r>
            <a:r>
              <a:rPr lang="nb-NO" dirty="0">
                <a:solidFill>
                  <a:schemeClr val="bg1"/>
                </a:solidFill>
              </a:rPr>
              <a:t>. </a:t>
            </a:r>
          </a:p>
          <a:p>
            <a:r>
              <a:rPr lang="nb-NO" dirty="0" err="1">
                <a:solidFill>
                  <a:schemeClr val="bg1"/>
                </a:solidFill>
              </a:rPr>
              <a:t>That´s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close</a:t>
            </a:r>
            <a:r>
              <a:rPr lang="nb-NO" dirty="0">
                <a:solidFill>
                  <a:schemeClr val="bg1"/>
                </a:solidFill>
              </a:rPr>
              <a:t> to 50% </a:t>
            </a:r>
            <a:r>
              <a:rPr lang="nb-NO" dirty="0" err="1">
                <a:solidFill>
                  <a:schemeClr val="bg1"/>
                </a:solidFill>
              </a:rPr>
              <a:t>of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the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working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population</a:t>
            </a:r>
            <a:r>
              <a:rPr lang="nb-NO" dirty="0">
                <a:solidFill>
                  <a:schemeClr val="bg1"/>
                </a:solidFill>
              </a:rPr>
              <a:t>.</a:t>
            </a:r>
          </a:p>
          <a:p>
            <a:r>
              <a:rPr lang="nb-NO" dirty="0">
                <a:solidFill>
                  <a:schemeClr val="bg1"/>
                </a:solidFill>
              </a:rPr>
              <a:t>750 mill. NOK (94 mill. EUROS) is </a:t>
            </a:r>
            <a:r>
              <a:rPr lang="nb-NO" dirty="0" err="1">
                <a:solidFill>
                  <a:schemeClr val="bg1"/>
                </a:solidFill>
              </a:rPr>
              <a:t>tourist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consumption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on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accommodation</a:t>
            </a:r>
            <a:r>
              <a:rPr lang="nb-NO" dirty="0">
                <a:solidFill>
                  <a:schemeClr val="bg1"/>
                </a:solidFill>
              </a:rPr>
              <a:t>, restaurants, </a:t>
            </a:r>
            <a:r>
              <a:rPr lang="nb-NO" dirty="0" err="1">
                <a:solidFill>
                  <a:schemeClr val="bg1"/>
                </a:solidFill>
              </a:rPr>
              <a:t>groceries</a:t>
            </a:r>
            <a:r>
              <a:rPr lang="nb-NO" dirty="0">
                <a:solidFill>
                  <a:schemeClr val="bg1"/>
                </a:solidFill>
              </a:rPr>
              <a:t>, </a:t>
            </a:r>
            <a:r>
              <a:rPr lang="nb-NO" dirty="0" err="1">
                <a:solidFill>
                  <a:schemeClr val="bg1"/>
                </a:solidFill>
              </a:rPr>
              <a:t>transportation</a:t>
            </a:r>
            <a:r>
              <a:rPr lang="nb-NO" dirty="0">
                <a:solidFill>
                  <a:schemeClr val="bg1"/>
                </a:solidFill>
              </a:rPr>
              <a:t> and </a:t>
            </a:r>
            <a:r>
              <a:rPr lang="nb-NO" dirty="0" err="1">
                <a:solidFill>
                  <a:schemeClr val="bg1"/>
                </a:solidFill>
              </a:rPr>
              <a:t>acitivities</a:t>
            </a:r>
            <a:r>
              <a:rPr lang="nb-NO" dirty="0">
                <a:solidFill>
                  <a:schemeClr val="bg1"/>
                </a:solidFill>
              </a:rPr>
              <a:t>.</a:t>
            </a:r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7731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4400" dirty="0">
                <a:solidFill>
                  <a:schemeClr val="bg1"/>
                </a:solidFill>
                <a:latin typeface="+mj-lt"/>
                <a:cs typeface="+mj-cs"/>
              </a:rPr>
              <a:t>Alpine ski market – </a:t>
            </a:r>
            <a:r>
              <a:rPr lang="nb-NO" sz="4400" dirty="0" err="1">
                <a:solidFill>
                  <a:schemeClr val="bg1"/>
                </a:solidFill>
                <a:latin typeface="+mj-lt"/>
                <a:cs typeface="+mj-cs"/>
              </a:rPr>
              <a:t>worldwide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eneva" pitchFamily="36" charset="-128"/>
              <a:cs typeface="+mj-cs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5113" y="3043238"/>
            <a:ext cx="4014787" cy="2330450"/>
          </a:xfrm>
          <a:prstGeom prst="rect">
            <a:avLst/>
          </a:prstGeom>
          <a:noFill/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608263" y="4338638"/>
            <a:ext cx="758825" cy="457200"/>
          </a:xfrm>
          <a:prstGeom prst="line">
            <a:avLst/>
          </a:prstGeom>
          <a:noFill/>
          <a:ln w="12700">
            <a:solidFill>
              <a:srgbClr val="6699CC"/>
            </a:solidFill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3063875" y="4643438"/>
            <a:ext cx="984250" cy="609600"/>
          </a:xfrm>
          <a:prstGeom prst="line">
            <a:avLst/>
          </a:prstGeom>
          <a:noFill/>
          <a:ln w="12700">
            <a:solidFill>
              <a:srgbClr val="6699CC"/>
            </a:solidFill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5640388" y="3043238"/>
            <a:ext cx="530225" cy="304800"/>
          </a:xfrm>
          <a:prstGeom prst="line">
            <a:avLst/>
          </a:prstGeom>
          <a:noFill/>
          <a:ln w="12700">
            <a:solidFill>
              <a:srgbClr val="6699CC"/>
            </a:solidFill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20800" y="4643438"/>
            <a:ext cx="14398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</a:pPr>
            <a:endParaRPr lang="nb-NO" sz="3200">
              <a:latin typeface="GillSans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320800" y="5100638"/>
            <a:ext cx="21971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</a:pPr>
            <a:endParaRPr lang="nb-NO" sz="3200">
              <a:latin typeface="GillSans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170613" y="2814638"/>
            <a:ext cx="1439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</a:pPr>
            <a:endParaRPr lang="nb-NO" sz="2400">
              <a:latin typeface="GillSans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624638" y="3271838"/>
            <a:ext cx="143986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</a:pPr>
            <a:endParaRPr lang="nb-NO" sz="3200">
              <a:latin typeface="GillSans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6170613" y="3500438"/>
            <a:ext cx="454025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957263" y="4822825"/>
            <a:ext cx="1496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6699CC"/>
              </a:buClr>
              <a:buSzPct val="125000"/>
            </a:pPr>
            <a:r>
              <a:rPr lang="sv-SE" sz="1600" b="1" dirty="0">
                <a:solidFill>
                  <a:schemeClr val="bg1"/>
                </a:solidFill>
                <a:latin typeface="GillSans" pitchFamily="34" charset="0"/>
              </a:rPr>
              <a:t>The Alps, 46%</a:t>
            </a:r>
            <a:endParaRPr lang="en-GB" sz="1600" b="1" dirty="0">
              <a:solidFill>
                <a:schemeClr val="bg1"/>
              </a:solidFill>
              <a:latin typeface="GillSans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389063" y="5276850"/>
            <a:ext cx="2114618" cy="35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50000"/>
              </a:spcBef>
              <a:buClr>
                <a:srgbClr val="6699CC"/>
              </a:buClr>
              <a:buSzPct val="125000"/>
            </a:pPr>
            <a:r>
              <a:rPr lang="sv-SE" sz="1600" b="1" dirty="0">
                <a:solidFill>
                  <a:schemeClr val="bg1"/>
                </a:solidFill>
                <a:latin typeface="GillSans" pitchFamily="34" charset="0"/>
              </a:rPr>
              <a:t>North America, 21%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729413" y="3346450"/>
            <a:ext cx="1329531" cy="35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50000"/>
              </a:spcBef>
              <a:buClr>
                <a:srgbClr val="6699CC"/>
              </a:buClr>
              <a:buSzPct val="125000"/>
            </a:pPr>
            <a:r>
              <a:rPr lang="sv-SE" sz="1600" b="1" dirty="0" err="1">
                <a:solidFill>
                  <a:schemeClr val="bg1"/>
                </a:solidFill>
                <a:latin typeface="GillSans" pitchFamily="34" charset="0"/>
              </a:rPr>
              <a:t>Others</a:t>
            </a:r>
            <a:r>
              <a:rPr lang="sv-SE" sz="1600" b="1" dirty="0">
                <a:solidFill>
                  <a:schemeClr val="bg1"/>
                </a:solidFill>
                <a:latin typeface="GillSans" pitchFamily="34" charset="0"/>
              </a:rPr>
              <a:t>, 29%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151563" y="1920291"/>
            <a:ext cx="2154237" cy="1118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50000"/>
              </a:spcBef>
              <a:buClr>
                <a:srgbClr val="6699CC"/>
              </a:buClr>
              <a:buSzPct val="125000"/>
            </a:pPr>
            <a:r>
              <a:rPr lang="sv-SE" sz="1600" b="1" dirty="0">
                <a:latin typeface="GillSans" pitchFamily="34" charset="0"/>
              </a:rPr>
              <a:t>Nordic, 4% </a:t>
            </a:r>
            <a:br>
              <a:rPr lang="sv-SE" sz="1600" b="1" dirty="0">
                <a:latin typeface="GillSans" pitchFamily="34" charset="0"/>
              </a:rPr>
            </a:br>
            <a:r>
              <a:rPr lang="sv-SE" sz="1400" b="1" dirty="0">
                <a:latin typeface="GillSans" pitchFamily="34" charset="0"/>
              </a:rPr>
              <a:t>(</a:t>
            </a:r>
            <a:r>
              <a:rPr lang="sv-SE" sz="1400" dirty="0">
                <a:latin typeface="GillSans" pitchFamily="34" charset="0"/>
              </a:rPr>
              <a:t>Sverige 1.8%, Norge 1.4%, </a:t>
            </a:r>
            <a:br>
              <a:rPr lang="sv-SE" sz="1400" dirty="0">
                <a:latin typeface="GillSans" pitchFamily="34" charset="0"/>
              </a:rPr>
            </a:br>
            <a:r>
              <a:rPr lang="sv-SE" sz="1400" dirty="0">
                <a:latin typeface="GillSans" pitchFamily="34" charset="0"/>
              </a:rPr>
              <a:t>  Finland 0.7%)</a:t>
            </a:r>
            <a:br>
              <a:rPr lang="sv-SE" sz="1400" dirty="0">
                <a:latin typeface="GillSans" pitchFamily="34" charset="0"/>
              </a:rPr>
            </a:br>
            <a:endParaRPr lang="sv-SE" sz="1400" dirty="0">
              <a:latin typeface="GillSans" pitchFamily="34" charset="0"/>
            </a:endParaRPr>
          </a:p>
        </p:txBody>
      </p:sp>
      <p:pic>
        <p:nvPicPr>
          <p:cNvPr id="16" name="Picture 20" descr="skistar_swos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5734050"/>
            <a:ext cx="9288463" cy="112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7731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Skier</a:t>
            </a: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</a:t>
            </a:r>
            <a:r>
              <a:rPr kumimoji="0" lang="sv-S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days</a:t>
            </a: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in Scandinavia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4929190" y="3000372"/>
            <a:ext cx="3757610" cy="27654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GillSans" pitchFamily="34" charset="0"/>
              <a:buChar char="*"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Total 15,4 million </a:t>
            </a:r>
            <a:r>
              <a:rPr kumimoji="0" lang="sv-S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skierdays</a:t>
            </a: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8313" y="1570038"/>
            <a:ext cx="23034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>
                <a:latin typeface="GillSans" pitchFamily="34" charset="0"/>
              </a:rPr>
              <a:t>Antall skidager i millioner</a:t>
            </a:r>
          </a:p>
        </p:txBody>
      </p:sp>
      <p:pic>
        <p:nvPicPr>
          <p:cNvPr id="5" name="Picture 4" descr="Skiddaga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8" y="1844675"/>
            <a:ext cx="4130675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Alpine </a:t>
            </a:r>
            <a:r>
              <a:rPr lang="nb-NO" dirty="0" err="1">
                <a:solidFill>
                  <a:schemeClr val="bg1"/>
                </a:solidFill>
              </a:rPr>
              <a:t>tourism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Norway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nb-NO" sz="2400" dirty="0">
                <a:solidFill>
                  <a:schemeClr val="bg1"/>
                </a:solidFill>
              </a:rPr>
              <a:t>The </a:t>
            </a:r>
            <a:r>
              <a:rPr lang="nb-NO" sz="2400" dirty="0" err="1">
                <a:solidFill>
                  <a:schemeClr val="bg1"/>
                </a:solidFill>
              </a:rPr>
              <a:t>twelve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largest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destinations</a:t>
            </a:r>
            <a:r>
              <a:rPr lang="nb-NO" sz="2400" dirty="0">
                <a:solidFill>
                  <a:schemeClr val="bg1"/>
                </a:solidFill>
              </a:rPr>
              <a:t> have </a:t>
            </a:r>
            <a:r>
              <a:rPr lang="nb-NO" sz="2400" dirty="0" err="1">
                <a:solidFill>
                  <a:schemeClr val="bg1"/>
                </a:solidFill>
              </a:rPr>
              <a:t>increased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the</a:t>
            </a:r>
            <a:r>
              <a:rPr lang="nb-NO" sz="2400" dirty="0">
                <a:solidFill>
                  <a:schemeClr val="bg1"/>
                </a:solidFill>
              </a:rPr>
              <a:t> lift </a:t>
            </a:r>
            <a:r>
              <a:rPr lang="nb-NO" sz="2400" dirty="0" err="1">
                <a:solidFill>
                  <a:schemeClr val="bg1"/>
                </a:solidFill>
              </a:rPr>
              <a:t>ticket</a:t>
            </a:r>
            <a:r>
              <a:rPr lang="nb-NO" sz="2400" dirty="0">
                <a:solidFill>
                  <a:schemeClr val="bg1"/>
                </a:solidFill>
              </a:rPr>
              <a:t> turnover </a:t>
            </a:r>
            <a:r>
              <a:rPr lang="nb-NO" sz="2400" dirty="0" err="1">
                <a:solidFill>
                  <a:schemeClr val="bg1"/>
                </a:solidFill>
              </a:rPr>
              <a:t>with</a:t>
            </a:r>
            <a:r>
              <a:rPr lang="nb-NO" sz="2400" dirty="0">
                <a:solidFill>
                  <a:schemeClr val="bg1"/>
                </a:solidFill>
              </a:rPr>
              <a:t> 170% </a:t>
            </a:r>
            <a:r>
              <a:rPr lang="nb-NO" sz="2400" dirty="0" err="1">
                <a:solidFill>
                  <a:schemeClr val="bg1"/>
                </a:solidFill>
              </a:rPr>
              <a:t>since</a:t>
            </a:r>
            <a:r>
              <a:rPr lang="nb-NO" sz="2400" dirty="0">
                <a:solidFill>
                  <a:schemeClr val="bg1"/>
                </a:solidFill>
              </a:rPr>
              <a:t> 91/92</a:t>
            </a:r>
          </a:p>
          <a:p>
            <a:r>
              <a:rPr lang="nb-NO" sz="2400" dirty="0">
                <a:solidFill>
                  <a:schemeClr val="bg1"/>
                </a:solidFill>
              </a:rPr>
              <a:t>Total turnover in lift </a:t>
            </a:r>
            <a:r>
              <a:rPr lang="nb-NO" sz="2400" dirty="0" err="1">
                <a:solidFill>
                  <a:schemeClr val="bg1"/>
                </a:solidFill>
              </a:rPr>
              <a:t>tickets</a:t>
            </a:r>
            <a:r>
              <a:rPr lang="nb-NO" sz="2400" dirty="0">
                <a:solidFill>
                  <a:schemeClr val="bg1"/>
                </a:solidFill>
              </a:rPr>
              <a:t> 06/07 </a:t>
            </a:r>
            <a:r>
              <a:rPr lang="nb-NO" sz="2400" dirty="0" err="1">
                <a:solidFill>
                  <a:schemeClr val="bg1"/>
                </a:solidFill>
              </a:rPr>
              <a:t>was</a:t>
            </a:r>
            <a:r>
              <a:rPr lang="nb-NO" sz="2400" dirty="0">
                <a:solidFill>
                  <a:schemeClr val="bg1"/>
                </a:solidFill>
              </a:rPr>
              <a:t> 732 mill. NOK (91,5 mill EUROS)</a:t>
            </a:r>
          </a:p>
          <a:p>
            <a:r>
              <a:rPr lang="nb-NO" sz="2400" dirty="0" err="1">
                <a:solidFill>
                  <a:schemeClr val="bg1"/>
                </a:solidFill>
              </a:rPr>
              <a:t>Yearly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investment</a:t>
            </a:r>
            <a:r>
              <a:rPr lang="nb-NO" sz="2400" dirty="0">
                <a:solidFill>
                  <a:schemeClr val="bg1"/>
                </a:solidFill>
              </a:rPr>
              <a:t> in lifts and </a:t>
            </a:r>
            <a:r>
              <a:rPr lang="nb-NO" sz="2400" dirty="0" err="1">
                <a:solidFill>
                  <a:schemeClr val="bg1"/>
                </a:solidFill>
              </a:rPr>
              <a:t>snow</a:t>
            </a:r>
            <a:r>
              <a:rPr lang="nb-NO" sz="2400" dirty="0">
                <a:solidFill>
                  <a:schemeClr val="bg1"/>
                </a:solidFill>
              </a:rPr>
              <a:t> making is 300 mill. NOK (37,5 mill. EUROS)</a:t>
            </a:r>
          </a:p>
          <a:p>
            <a:r>
              <a:rPr lang="nb-NO" sz="2400" dirty="0">
                <a:solidFill>
                  <a:schemeClr val="bg1"/>
                </a:solidFill>
              </a:rPr>
              <a:t>The alpine areas </a:t>
            </a:r>
            <a:r>
              <a:rPr lang="nb-NO" sz="2400" dirty="0" err="1">
                <a:solidFill>
                  <a:schemeClr val="bg1"/>
                </a:solidFill>
              </a:rPr>
              <a:t>generates</a:t>
            </a:r>
            <a:r>
              <a:rPr lang="nb-NO" sz="2400" dirty="0">
                <a:solidFill>
                  <a:schemeClr val="bg1"/>
                </a:solidFill>
              </a:rPr>
              <a:t> totally turnover in </a:t>
            </a:r>
            <a:r>
              <a:rPr lang="nb-NO" sz="2400" dirty="0" err="1">
                <a:solidFill>
                  <a:schemeClr val="bg1"/>
                </a:solidFill>
              </a:rPr>
              <a:t>mountain</a:t>
            </a:r>
            <a:r>
              <a:rPr lang="nb-NO" sz="2400" dirty="0">
                <a:solidFill>
                  <a:schemeClr val="bg1"/>
                </a:solidFill>
              </a:rPr>
              <a:t> region </a:t>
            </a:r>
            <a:r>
              <a:rPr lang="nb-NO" sz="2400" dirty="0" err="1">
                <a:solidFill>
                  <a:schemeClr val="bg1"/>
                </a:solidFill>
              </a:rPr>
              <a:t>close</a:t>
            </a:r>
            <a:r>
              <a:rPr lang="nb-NO" sz="2400" dirty="0">
                <a:solidFill>
                  <a:schemeClr val="bg1"/>
                </a:solidFill>
              </a:rPr>
              <a:t> to 4 billion NOK (500 mill EUROS)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142983"/>
            <a:ext cx="8229600" cy="77312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Lift </a:t>
            </a:r>
            <a:r>
              <a:rPr kumimoji="0" lang="nb-NO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ticket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turnover – 9 </a:t>
            </a:r>
            <a:r>
              <a:rPr kumimoji="0" lang="nb-NO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largest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in </a:t>
            </a:r>
            <a:r>
              <a:rPr kumimoji="0" lang="nb-NO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Norway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eneva" pitchFamily="36" charset="-128"/>
              <a:cs typeface="+mj-cs"/>
            </a:endParaRPr>
          </a:p>
        </p:txBody>
      </p:sp>
      <p:pic>
        <p:nvPicPr>
          <p:cNvPr id="3" name="Picture 4" descr="Alpinanl kompl 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50" y="2203450"/>
            <a:ext cx="8424863" cy="438308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142983"/>
            <a:ext cx="8229600" cy="77312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Commercial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guest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nights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in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the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mountain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eneva" pitchFamily="36" charset="-128"/>
                <a:cs typeface="+mj-cs"/>
              </a:rPr>
              <a:t> region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16112"/>
            <a:ext cx="5843588" cy="45370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1 580 000 </a:t>
            </a:r>
            <a:r>
              <a:rPr lang="nb-NO" sz="2800" noProof="0" dirty="0" err="1">
                <a:solidFill>
                  <a:schemeClr val="bg1"/>
                </a:solidFill>
                <a:latin typeface="+mn-lt"/>
              </a:rPr>
              <a:t>N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orwegians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2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1 350 000 foreigners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2 930 000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Tall fra SSB og Alpinanleggenes Landsforenings beregninger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857224" y="3490930"/>
          <a:ext cx="6429420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iagram" r:id="rId2" imgW="4038766" imgH="1771526" progId="MSGraph.Chart.8">
                  <p:embed followColorScheme="full"/>
                </p:oleObj>
              </mc:Choice>
              <mc:Fallback>
                <p:oleObj name="Diagram" r:id="rId2" imgW="4038766" imgH="1771526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3490930"/>
                        <a:ext cx="6429420" cy="2366962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58" y="71435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4400" dirty="0">
                <a:solidFill>
                  <a:schemeClr val="bg1"/>
                </a:solidFill>
                <a:latin typeface="+mj-lt"/>
                <a:cs typeface="+mj-cs"/>
              </a:rPr>
              <a:t>Visitor </a:t>
            </a:r>
            <a:r>
              <a:rPr lang="nb-NO" sz="4400" dirty="0" err="1">
                <a:solidFill>
                  <a:schemeClr val="bg1"/>
                </a:solidFill>
                <a:latin typeface="+mj-lt"/>
                <a:cs typeface="+mj-cs"/>
              </a:rPr>
              <a:t>statistic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Geneva" pitchFamily="36" charset="-128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428736"/>
            <a:ext cx="8686800" cy="37052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Trysilfjellet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 is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Norways</a:t>
            </a:r>
            <a:r>
              <a:rPr kumimoji="0" lang="nb-NO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 </a:t>
            </a:r>
            <a:r>
              <a:rPr kumimoji="0" lang="nb-NO" sz="1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largest</a:t>
            </a:r>
            <a:r>
              <a:rPr kumimoji="0" lang="nb-NO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 </a:t>
            </a:r>
            <a:r>
              <a:rPr kumimoji="0" lang="nb-NO" sz="1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tourist</a:t>
            </a:r>
            <a:r>
              <a:rPr kumimoji="0" lang="nb-NO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 </a:t>
            </a:r>
            <a:r>
              <a:rPr kumimoji="0" lang="nb-NO" sz="1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attraction</a:t>
            </a:r>
            <a:r>
              <a:rPr kumimoji="0" lang="nb-NO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 </a:t>
            </a:r>
            <a:r>
              <a:rPr kumimoji="0" lang="nb-NO" sz="1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with</a:t>
            </a:r>
            <a:r>
              <a:rPr kumimoji="0" lang="nb-NO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798 000 visitors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Holmenkollen Oslo is </a:t>
            </a:r>
            <a:r>
              <a:rPr lang="nb-NO" sz="1600" dirty="0">
                <a:solidFill>
                  <a:schemeClr val="bg1"/>
                </a:solidFill>
                <a:latin typeface="+mn-lt"/>
              </a:rPr>
              <a:t>N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o 2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with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 650 000, Hemsedal No 3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with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 590 000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before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 Dyreparken Kristiansand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with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 560 000.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eneva" pitchFamily="36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>
                <a:solidFill>
                  <a:schemeClr val="bg1"/>
                </a:solidFill>
                <a:latin typeface="+mn-lt"/>
              </a:rPr>
              <a:t>Numbers</a:t>
            </a:r>
            <a:r>
              <a:rPr lang="nb-NO" sz="1200" dirty="0">
                <a:solidFill>
                  <a:schemeClr val="bg1"/>
                </a:solidFill>
                <a:latin typeface="+mn-lt"/>
              </a:rPr>
              <a:t> from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eneva" pitchFamily="36" charset="-128"/>
                <a:cs typeface="+mn-cs"/>
              </a:rPr>
              <a:t> Innovasjon Norge/Alpinanleggenes Landsforening.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57158" y="2565400"/>
          <a:ext cx="8501121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gram" r:id="rId2" imgW="6915026" imgH="4171826" progId="MSGraph.Chart.8">
                  <p:embed followColorScheme="full"/>
                </p:oleObj>
              </mc:Choice>
              <mc:Fallback>
                <p:oleObj name="Diagram" r:id="rId2" imgW="6915026" imgH="4171826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565400"/>
                        <a:ext cx="8501121" cy="4114800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fj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tfj_mal</Template>
  <TotalTime>0</TotalTime>
  <Words>550</Words>
  <Application>Microsoft Macintosh PowerPoint</Application>
  <PresentationFormat>Bildschirmpräsentation (4:3)</PresentationFormat>
  <Paragraphs>80</Paragraphs>
  <Slides>30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GillSans</vt:lpstr>
      <vt:lpstr>tfj_mal</vt:lpstr>
      <vt:lpstr>Diagram</vt:lpstr>
      <vt:lpstr>PowerPoint-Präsentation</vt:lpstr>
      <vt:lpstr>Disposition</vt:lpstr>
      <vt:lpstr>Tourism industry</vt:lpstr>
      <vt:lpstr>PowerPoint-Präsentation</vt:lpstr>
      <vt:lpstr>PowerPoint-Präsentation</vt:lpstr>
      <vt:lpstr>Alpine tourism Norway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”- planning large revenues from the tourism industry is ridicolous and should not be recommended”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Inhabitants Trysil kommune: 6.700 total         Trysil village: 2.400</vt:lpstr>
      <vt:lpstr>PowerPoint-Präsentation</vt:lpstr>
      <vt:lpstr>PowerPoint-Präsentation</vt:lpstr>
      <vt:lpstr>PowerPoint-Präsentation</vt:lpstr>
      <vt:lpstr>Figures:</vt:lpstr>
    </vt:vector>
  </TitlesOfParts>
  <Company>Skistar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industry</dc:title>
  <dc:creator>Ola Matsson</dc:creator>
  <cp:lastModifiedBy>Sabrina Kritzinger</cp:lastModifiedBy>
  <cp:revision>20</cp:revision>
  <dcterms:created xsi:type="dcterms:W3CDTF">2008-06-16T13:28:13Z</dcterms:created>
  <dcterms:modified xsi:type="dcterms:W3CDTF">2023-12-04T15:37:21Z</dcterms:modified>
</cp:coreProperties>
</file>