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684" r:id="rId3"/>
    <p:sldMasterId id="2147483672" r:id="rId4"/>
    <p:sldMasterId id="2147483660" r:id="rId5"/>
  </p:sldMasterIdLst>
  <p:sldIdLst>
    <p:sldId id="264" r:id="rId6"/>
    <p:sldId id="281" r:id="rId7"/>
    <p:sldId id="282" r:id="rId8"/>
    <p:sldId id="283" r:id="rId9"/>
    <p:sldId id="284" r:id="rId10"/>
    <p:sldId id="285" r:id="rId11"/>
    <p:sldId id="286" r:id="rId12"/>
    <p:sldId id="293" r:id="rId13"/>
    <p:sldId id="291" r:id="rId14"/>
    <p:sldId id="292" r:id="rId15"/>
    <p:sldId id="294" r:id="rId16"/>
    <p:sldId id="298" r:id="rId17"/>
    <p:sldId id="297" r:id="rId18"/>
    <p:sldId id="295" r:id="rId19"/>
    <p:sldId id="296" r:id="rId20"/>
    <p:sldId id="299" r:id="rId21"/>
    <p:sldId id="269" r:id="rId22"/>
    <p:sldId id="300" r:id="rId23"/>
    <p:sldId id="301" r:id="rId24"/>
    <p:sldId id="302" r:id="rId25"/>
    <p:sldId id="303" r:id="rId26"/>
    <p:sldId id="304" r:id="rId27"/>
    <p:sldId id="305" r:id="rId28"/>
    <p:sldId id="307" r:id="rId29"/>
    <p:sldId id="308" r:id="rId30"/>
    <p:sldId id="309" r:id="rId31"/>
    <p:sldId id="310" r:id="rId32"/>
    <p:sldId id="306" r:id="rId33"/>
    <p:sldId id="266" r:id="rId34"/>
    <p:sldId id="267" r:id="rId35"/>
    <p:sldId id="275" r:id="rId36"/>
    <p:sldId id="258" r:id="rId37"/>
    <p:sldId id="257" r:id="rId38"/>
    <p:sldId id="259" r:id="rId39"/>
    <p:sldId id="260" r:id="rId40"/>
    <p:sldId id="263" r:id="rId41"/>
    <p:sldId id="261" r:id="rId42"/>
  </p:sldIdLst>
  <p:sldSz cx="9144000" cy="6858000" type="screen4x3"/>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F4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pic>
        <p:nvPicPr>
          <p:cNvPr id="7" name="Picture 5" descr="bmvit_Signet3c_sk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52320" y="6327334"/>
            <a:ext cx="1294804" cy="341753"/>
          </a:xfrm>
          <a:prstGeom prst="rect">
            <a:avLst/>
          </a:prstGeom>
          <a:solidFill>
            <a:schemeClr val="tx1">
              <a:alpha val="22000"/>
            </a:schemeClr>
          </a:solidFill>
        </p:spPr>
      </p:pic>
      <p:sp>
        <p:nvSpPr>
          <p:cNvPr id="8" name="Titel 7"/>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15599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87337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425189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88726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53539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59F67DC-550B-4AFD-80C6-12BB157B448D}"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218253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859F67DC-550B-4AFD-80C6-12BB157B448D}"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247716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859F67DC-550B-4AFD-80C6-12BB157B448D}" type="datetimeFigureOut">
              <a:rPr lang="de-AT" smtClean="0"/>
              <a:t>15.12.23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976724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859F67DC-550B-4AFD-80C6-12BB157B448D}" type="datetimeFigureOut">
              <a:rPr lang="de-AT" smtClean="0"/>
              <a:t>15.12.23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48544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9F67DC-550B-4AFD-80C6-12BB157B448D}" type="datetimeFigureOut">
              <a:rPr lang="de-AT" smtClean="0"/>
              <a:t>15.12.23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1710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59F67DC-550B-4AFD-80C6-12BB157B448D}"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3527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b="1"/>
            </a:lvl1pPr>
          </a:lstStyle>
          <a:p>
            <a:r>
              <a:rPr lang="de-DE" dirty="0"/>
              <a:t>Titelmasterformat durch Klicken bearbeiten</a:t>
            </a:r>
            <a:endParaRPr lang="de-AT" dirty="0"/>
          </a:p>
        </p:txBody>
      </p:sp>
      <p:sp>
        <p:nvSpPr>
          <p:cNvPr id="3" name="Inhaltsplatzhalt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a:xfrm>
            <a:off x="539552" y="6356350"/>
            <a:ext cx="2051248" cy="365125"/>
          </a:xfrm>
          <a:prstGeom prst="rect">
            <a:avLst/>
          </a:prstGeom>
        </p:spPr>
        <p:txBody>
          <a:bodyPr/>
          <a:lstStyle/>
          <a:p>
            <a:fld id="{0300F46C-B623-43BF-AE5A-45B029DCF7E1}" type="datetimeFigureOut">
              <a:rPr lang="de-AT" smtClean="0"/>
              <a:t>15.12.23</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Tree>
    <p:extLst>
      <p:ext uri="{BB962C8B-B14F-4D97-AF65-F5344CB8AC3E}">
        <p14:creationId xmlns:p14="http://schemas.microsoft.com/office/powerpoint/2010/main" val="77194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59F67DC-550B-4AFD-80C6-12BB157B448D}"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28088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58862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89579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293045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77647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D2132FB-76CB-4A4D-A8D0-6D0DF9985962}"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87308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8D2132FB-76CB-4A4D-A8D0-6D0DF9985962}"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405995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8D2132FB-76CB-4A4D-A8D0-6D0DF9985962}" type="datetimeFigureOut">
              <a:rPr lang="de-AT" smtClean="0"/>
              <a:t>15.12.23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56335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8D2132FB-76CB-4A4D-A8D0-6D0DF9985962}" type="datetimeFigureOut">
              <a:rPr lang="de-AT" smtClean="0"/>
              <a:t>15.12.23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679553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2132FB-76CB-4A4D-A8D0-6D0DF9985962}" type="datetimeFigureOut">
              <a:rPr lang="de-AT" smtClean="0"/>
              <a:t>15.12.23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396492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000997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2132FB-76CB-4A4D-A8D0-6D0DF9985962}"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090142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2132FB-76CB-4A4D-A8D0-6D0DF9985962}"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8814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47229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500039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74889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3766306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65D5F57-0BDF-42B8-AE16-8A2C7BABAB19}"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573089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65D5F57-0BDF-42B8-AE16-8A2C7BABAB19}"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4260669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65D5F57-0BDF-42B8-AE16-8A2C7BABAB19}" type="datetimeFigureOut">
              <a:rPr lang="de-AT" smtClean="0"/>
              <a:t>15.12.23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43640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65D5F57-0BDF-42B8-AE16-8A2C7BABAB19}" type="datetimeFigureOut">
              <a:rPr lang="de-AT" smtClean="0"/>
              <a:t>15.12.23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13595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3939356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5D5F57-0BDF-42B8-AE16-8A2C7BABAB19}" type="datetimeFigureOut">
              <a:rPr lang="de-AT" smtClean="0"/>
              <a:t>15.12.23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3263017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65D5F57-0BDF-42B8-AE16-8A2C7BABAB19}"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203941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65D5F57-0BDF-42B8-AE16-8A2C7BABAB19}"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040544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7851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308962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934981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332934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A38EF1E-2F95-4B8A-BE5F-C797A8FB5AC4}"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2890813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AA38EF1E-2F95-4B8A-BE5F-C797A8FB5AC4}"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4232382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AA38EF1E-2F95-4B8A-BE5F-C797A8FB5AC4}" type="datetimeFigureOut">
              <a:rPr lang="de-AT" smtClean="0"/>
              <a:t>15.12.23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9789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AT"/>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337998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A38EF1E-2F95-4B8A-BE5F-C797A8FB5AC4}" type="datetimeFigureOut">
              <a:rPr lang="de-AT" smtClean="0"/>
              <a:t>15.12.23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2670300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38EF1E-2F95-4B8A-BE5F-C797A8FB5AC4}"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041895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38EF1E-2F95-4B8A-BE5F-C797A8FB5AC4}" type="datetimeFigureOut">
              <a:rPr lang="de-AT" smtClean="0"/>
              <a:t>15.12.23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315563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825985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15.12.23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70735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AT"/>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01501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AT"/>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311486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149973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15.12.23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20131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microsoft.com/office/2007/relationships/hdphoto" Target="../media/hdphoto1.wdp"/><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duotone>
              <a:prstClr val="black"/>
              <a:schemeClr val="accent1">
                <a:tint val="45000"/>
                <a:satMod val="400000"/>
              </a:schemeClr>
            </a:duotone>
            <a:lum/>
            <a:extLst>
              <a:ext uri="{BEBA8EAE-BF5A-486C-A8C5-ECC9F3942E4B}">
                <a14:imgProps xmlns:a14="http://schemas.microsoft.com/office/drawing/2010/main">
                  <a14:imgLayer r:embed="rId14">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a:ln>
            <a:solidFill>
              <a:schemeClr val="bg1"/>
            </a:solidFill>
          </a:ln>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7" name="Picture 8" descr="bmvit_Signet3c_skl"/>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7451725" y="6334125"/>
            <a:ext cx="1295400" cy="334963"/>
          </a:xfrm>
          <a:prstGeom prst="rect">
            <a:avLst/>
          </a:prstGeom>
          <a:solidFill>
            <a:schemeClr val="tx1">
              <a:alpha val="22000"/>
            </a:schemeClr>
          </a:solidFill>
        </p:spPr>
      </p:pic>
      <p:sp>
        <p:nvSpPr>
          <p:cNvPr id="8" name="Line 9"/>
          <p:cNvSpPr>
            <a:spLocks noChangeShapeType="1"/>
          </p:cNvSpPr>
          <p:nvPr userDrawn="1"/>
        </p:nvSpPr>
        <p:spPr bwMode="auto">
          <a:xfrm>
            <a:off x="551583" y="6316603"/>
            <a:ext cx="68407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 name="WordArt 7"/>
          <p:cNvSpPr>
            <a:spLocks noChangeArrowheads="1" noChangeShapeType="1" noTextEdit="1"/>
          </p:cNvSpPr>
          <p:nvPr userDrawn="1"/>
        </p:nvSpPr>
        <p:spPr bwMode="auto">
          <a:xfrm>
            <a:off x="563801" y="6374606"/>
            <a:ext cx="1847959" cy="2944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de-DE" sz="1600" kern="10" dirty="0">
                <a:ln w="6350">
                  <a:solidFill>
                    <a:srgbClr val="000000"/>
                  </a:solidFill>
                  <a:round/>
                  <a:headEnd/>
                  <a:tailEnd/>
                </a:ln>
                <a:solidFill>
                  <a:srgbClr val="C0C0C0">
                    <a:alpha val="60001"/>
                  </a:srgbClr>
                </a:solidFill>
                <a:latin typeface="Arial Black"/>
              </a:rPr>
              <a:t>LED-Erlass</a:t>
            </a:r>
            <a:endParaRPr lang="de-AT" sz="1600" kern="10" dirty="0">
              <a:ln w="6350">
                <a:solidFill>
                  <a:srgbClr val="000000"/>
                </a:solidFill>
                <a:round/>
                <a:headEnd/>
                <a:tailEnd/>
              </a:ln>
              <a:solidFill>
                <a:srgbClr val="C0C0C0">
                  <a:alpha val="60001"/>
                </a:srgbClr>
              </a:solidFill>
              <a:latin typeface="Arial Black"/>
            </a:endParaRPr>
          </a:p>
        </p:txBody>
      </p:sp>
    </p:spTree>
    <p:extLst>
      <p:ext uri="{BB962C8B-B14F-4D97-AF65-F5344CB8AC3E}">
        <p14:creationId xmlns:p14="http://schemas.microsoft.com/office/powerpoint/2010/main" val="107193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F67DC-550B-4AFD-80C6-12BB157B448D}" type="datetimeFigureOut">
              <a:rPr lang="de-AT" smtClean="0"/>
              <a:t>15.12.23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4AB6B-8869-4B2A-BEA1-0F08997F9B3F}" type="slidenum">
              <a:rPr lang="de-AT" smtClean="0"/>
              <a:t>‹Nr.›</a:t>
            </a:fld>
            <a:endParaRPr lang="de-AT"/>
          </a:p>
        </p:txBody>
      </p:sp>
    </p:spTree>
    <p:extLst>
      <p:ext uri="{BB962C8B-B14F-4D97-AF65-F5344CB8AC3E}">
        <p14:creationId xmlns:p14="http://schemas.microsoft.com/office/powerpoint/2010/main" val="18900056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132FB-76CB-4A4D-A8D0-6D0DF9985962}" type="datetimeFigureOut">
              <a:rPr lang="de-AT" smtClean="0"/>
              <a:t>15.12.23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8E445-19D0-42E1-BE1F-1CC8B98358F9}" type="slidenum">
              <a:rPr lang="de-AT" smtClean="0"/>
              <a:t>‹Nr.›</a:t>
            </a:fld>
            <a:endParaRPr lang="de-AT"/>
          </a:p>
        </p:txBody>
      </p:sp>
    </p:spTree>
    <p:extLst>
      <p:ext uri="{BB962C8B-B14F-4D97-AF65-F5344CB8AC3E}">
        <p14:creationId xmlns:p14="http://schemas.microsoft.com/office/powerpoint/2010/main" val="4129601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5F57-0BDF-42B8-AE16-8A2C7BABAB19}" type="datetimeFigureOut">
              <a:rPr lang="de-AT" smtClean="0"/>
              <a:t>15.12.23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1C87D-6DDC-4491-BF54-000993869D3E}" type="slidenum">
              <a:rPr lang="de-AT" smtClean="0"/>
              <a:t>‹Nr.›</a:t>
            </a:fld>
            <a:endParaRPr lang="de-AT"/>
          </a:p>
        </p:txBody>
      </p:sp>
    </p:spTree>
    <p:extLst>
      <p:ext uri="{BB962C8B-B14F-4D97-AF65-F5344CB8AC3E}">
        <p14:creationId xmlns:p14="http://schemas.microsoft.com/office/powerpoint/2010/main" val="923299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38000"/>
            <a:duotone>
              <a:prstClr val="black"/>
              <a:schemeClr val="accent1">
                <a:tint val="45000"/>
                <a:satMod val="400000"/>
              </a:schemeClr>
            </a:duotone>
            <a:lum/>
            <a:extLst>
              <a:ext uri="{BEBA8EAE-BF5A-486C-A8C5-ECC9F3942E4B}">
                <a14:imgProps xmlns:a14="http://schemas.microsoft.com/office/drawing/2010/main">
                  <a14:imgLayer r:embed="rId13">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8EF1E-2F95-4B8A-BE5F-C797A8FB5AC4}" type="datetimeFigureOut">
              <a:rPr lang="de-AT" smtClean="0"/>
              <a:t>15.12.23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C5505-4159-4597-BCED-25B54CB737DA}" type="slidenum">
              <a:rPr lang="de-AT" smtClean="0"/>
              <a:t>‹Nr.›</a:t>
            </a:fld>
            <a:endParaRPr lang="de-AT"/>
          </a:p>
        </p:txBody>
      </p:sp>
    </p:spTree>
    <p:extLst>
      <p:ext uri="{BB962C8B-B14F-4D97-AF65-F5344CB8AC3E}">
        <p14:creationId xmlns:p14="http://schemas.microsoft.com/office/powerpoint/2010/main" val="374530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251520" y="2819437"/>
            <a:ext cx="3744416" cy="1080304"/>
          </a:xfrm>
          <a:gradFill>
            <a:gsLst>
              <a:gs pos="100000">
                <a:schemeClr val="bg1">
                  <a:lumMod val="95000"/>
                  <a:alpha val="42000"/>
                </a:schemeClr>
              </a:gs>
              <a:gs pos="0">
                <a:srgbClr val="B9DF41"/>
              </a:gs>
              <a:gs pos="84000">
                <a:srgbClr val="B9DF41"/>
              </a:gs>
              <a:gs pos="100000">
                <a:schemeClr val="accent1">
                  <a:tint val="23500"/>
                  <a:satMod val="160000"/>
                </a:schemeClr>
              </a:gs>
            </a:gsLst>
            <a:path path="shape">
              <a:fillToRect l="50000" t="50000" r="50000" b="50000"/>
            </a:path>
          </a:gradFill>
          <a:ln w="25400">
            <a:noFill/>
            <a:miter lim="800000"/>
            <a:headEnd/>
            <a:tailEnd/>
          </a:ln>
          <a:effectLst/>
        </p:spPr>
        <p:txBody>
          <a:bodyPr vert="horz" lIns="92075" tIns="46038" rIns="92075" bIns="46038" rtlCol="0" anchor="ctr">
            <a:normAutofit fontScale="97500"/>
          </a:bodyPr>
          <a:lstStyle/>
          <a:p>
            <a:pPr>
              <a:spcBef>
                <a:spcPct val="0"/>
              </a:spcBef>
            </a:pPr>
            <a:r>
              <a:rPr lang="de-AT" sz="4800" b="1" dirty="0">
                <a:solidFill>
                  <a:schemeClr val="tx1">
                    <a:lumMod val="75000"/>
                    <a:lumOff val="25000"/>
                  </a:schemeClr>
                </a:solidFill>
                <a:latin typeface="+mj-lt"/>
                <a:ea typeface="+mj-ea"/>
                <a:cs typeface="+mj-cs"/>
              </a:rPr>
              <a:t>(LED-Erlass)</a:t>
            </a:r>
          </a:p>
        </p:txBody>
      </p:sp>
      <p:sp>
        <p:nvSpPr>
          <p:cNvPr id="4" name="Rectangle 6"/>
          <p:cNvSpPr>
            <a:spLocks noGrp="1" noChangeArrowheads="1"/>
          </p:cNvSpPr>
          <p:nvPr>
            <p:ph type="title"/>
          </p:nvPr>
        </p:nvSpPr>
        <p:spPr bwMode="auto">
          <a:xfrm>
            <a:off x="251520" y="764704"/>
            <a:ext cx="8229600" cy="1719064"/>
          </a:xfrm>
          <a:prstGeom prst="rect">
            <a:avLst/>
          </a:prstGeom>
          <a:gradFill>
            <a:gsLst>
              <a:gs pos="100000">
                <a:schemeClr val="bg1">
                  <a:lumMod val="95000"/>
                  <a:alpha val="42000"/>
                </a:schemeClr>
              </a:gs>
              <a:gs pos="0">
                <a:srgbClr val="B9DF41"/>
              </a:gs>
              <a:gs pos="84000">
                <a:srgbClr val="B9DF41"/>
              </a:gs>
              <a:gs pos="100000">
                <a:schemeClr val="accent1">
                  <a:tint val="23500"/>
                  <a:satMod val="160000"/>
                </a:schemeClr>
              </a:gs>
            </a:gsLst>
            <a:path path="shape">
              <a:fillToRect l="50000" t="50000" r="50000" b="50000"/>
            </a:path>
          </a:gradFill>
          <a:ln w="25400">
            <a:noFill/>
            <a:miter lim="800000"/>
            <a:headEnd/>
            <a:tailEnd/>
          </a:ln>
          <a:effectLst/>
        </p:spPr>
        <p:txBody>
          <a:bodyPr lIns="92075" tIns="46038" rIns="92075" bIns="46038" anchor="ctr">
            <a:normAutofit fontScale="90000"/>
          </a:bodyPr>
          <a:lstStyle/>
          <a:p>
            <a:r>
              <a:rPr lang="de-AT" sz="4800" b="1" dirty="0">
                <a:solidFill>
                  <a:schemeClr val="tx1">
                    <a:lumMod val="75000"/>
                    <a:lumOff val="25000"/>
                  </a:schemeClr>
                </a:solidFill>
              </a:rPr>
              <a:t>Spezielle Sicherungsmaßnahmen bei Sesselbahnen und Sesselliften</a:t>
            </a:r>
            <a:endParaRPr lang="de-AT" sz="4000" b="1" dirty="0">
              <a:solidFill>
                <a:schemeClr val="tx1">
                  <a:lumMod val="75000"/>
                  <a:lumOff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1876" y="2730624"/>
            <a:ext cx="1731715" cy="322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Bezüglich des konkreten Öffnungszeitpunktes wird der Leuchtbalken in die zeitliche Navigation miteinbezogen. Folgendes Fahrgastverhalten war dabei immer wieder zu beobachten: </a:t>
            </a:r>
          </a:p>
          <a:p>
            <a:pPr lvl="1"/>
            <a:r>
              <a:rPr lang="de-DE" dirty="0"/>
              <a:t>Die Fahrgäste beginnen den Bügel vor der Kante der Bergstation zu öffnen. </a:t>
            </a:r>
          </a:p>
          <a:p>
            <a:pPr lvl="1"/>
            <a:r>
              <a:rPr lang="de-DE" dirty="0"/>
              <a:t>Sobald sie jedoch den ROT leuchtenden Balken erblicken, zögern sie und öffnen den Bügel erst vollständig wenn der Balken GRÜN zeigt und sie damit dem Gefahrenbereich hinter sich gelassen haben.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22543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Auf Grund der Ergebnisse dieser Studie hat das bmvit im Jahr 2005 den LED-Erlass herausgegeben.</a:t>
            </a:r>
          </a:p>
          <a:p>
            <a:r>
              <a:rPr lang="de-DE" dirty="0"/>
              <a:t>Darin ist folgendes Maßnahmenpaket vorgeschrieben:</a:t>
            </a:r>
          </a:p>
          <a:p>
            <a:pPr lvl="1"/>
            <a:r>
              <a:rPr lang="de-DE" dirty="0"/>
              <a:t>Ein Leuchtschild „BÜGEL ZU/CLOSE“ an der letzten Seilbahnstütze oder Seilbahnstützengruppe vor der Bergstation</a:t>
            </a:r>
          </a:p>
          <a:p>
            <a:pPr lvl="1"/>
            <a:r>
              <a:rPr lang="de-DE" dirty="0"/>
              <a:t>Ein Leuchtschild „BÜGEL ZU/CLOSE“ in der Bergstation</a:t>
            </a:r>
          </a:p>
          <a:p>
            <a:pPr lvl="1"/>
            <a:r>
              <a:rPr lang="de-DE" dirty="0"/>
              <a:t>Ein Leuchtbalken „Rot-Grün“ unterhalb des Aussteigbereiches</a:t>
            </a:r>
          </a:p>
          <a:p>
            <a:r>
              <a:rPr lang="de-DE" dirty="0"/>
              <a:t>Diese Maßnahmen mussten bei allen Sesselliften, Sesselbahnen und Kombibahnen innerhalb von 3 Jahren umgesetzt werden.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70386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Zum Signalisieren jenes Bereiches vor dem </a:t>
            </a:r>
            <a:r>
              <a:rPr lang="de-DE" dirty="0" err="1"/>
              <a:t>Aussteigebereich</a:t>
            </a:r>
            <a:r>
              <a:rPr lang="de-DE" dirty="0"/>
              <a:t>, in dem der Schließbügel geschlossen zu halten ist bzw. jenem, in dem dieser geöffnet werden soll, ist die Anbringung zweier Leuchtschilder „ZU/CLOSE“ und eines Leuchtbalkens „Rot/Grün“ erforderlich.</a:t>
            </a:r>
          </a:p>
          <a:p>
            <a:pPr marL="0" indent="0">
              <a:buNone/>
            </a:pPr>
            <a:endParaRPr lang="de-DE" dirty="0"/>
          </a:p>
          <a:p>
            <a:r>
              <a:rPr lang="de-DE" dirty="0"/>
              <a:t>Leuchtschild:</a:t>
            </a:r>
            <a:br>
              <a:rPr lang="de-DE" dirty="0"/>
            </a:br>
            <a:r>
              <a:rPr lang="de-DE" dirty="0"/>
              <a:t>Durch die Kombination von roten Schließbügel und einem nach unten deutenden, roten Pfeil wird darauf hingewiesen, dass der Schließbügel bei rot noch nach unten (=geschlossen) zu halten ist. Dies wird durch einen zwischen „ZU“ und „CLOSE“ blinkenden Text </a:t>
            </a:r>
            <a:r>
              <a:rPr lang="de-DE" dirty="0" err="1"/>
              <a:t>untersützt</a:t>
            </a:r>
            <a:r>
              <a:rPr lang="de-DE" dirty="0"/>
              <a: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0180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Leuchtbalken:</a:t>
            </a:r>
            <a:br>
              <a:rPr lang="de-DE" dirty="0"/>
            </a:br>
            <a:r>
              <a:rPr lang="de-DE" dirty="0"/>
              <a:t>Der Leuchtbalken „ROT-GRÜN“, der unterhalb der Annäherungszone quer zur Fahrtrichtung zu montieren ist, hat die Aufgabe, dass die Fahrgäste bei der Annäherung zuerst nur das Rot der (von Leuchtschildern bereits bekannten) nach unten weisenden Pfeile sehen und den Bügel geschlossen halten. Erst durch das „Umschalten“ auf Grün (= nach oben weisende Pfeile) bei der weiteren Annäherung auf das Öffnen des Bügels hingewiesen wird.</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57756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Im Jahr 2007 wurde eine Nachevaluierung zwecks Optimierung dieses Maßnahmenpakets durchgeführt.</a:t>
            </a:r>
            <a:br>
              <a:rPr lang="de-DE" dirty="0"/>
            </a:br>
            <a:r>
              <a:rPr lang="de-DE" dirty="0"/>
              <a:t>Auf Grund dieser Untersuchungsergebnisse kam es zur Herausgabe des LED-Erlasses 2007, der folgende Verbesserungen beinhaltet:</a:t>
            </a:r>
          </a:p>
          <a:p>
            <a:pPr lvl="1"/>
            <a:r>
              <a:rPr lang="de-DE" dirty="0"/>
              <a:t>Eines der beiden Leuchtschilder „BÜGEL ZU/CLOSE“ im Bergstationsbereich kann bei Erfüllung bestimmter Kriterien durch ein einfaches Hinweisschild „BÜGEL ZU“ ersetzt werden.</a:t>
            </a:r>
          </a:p>
          <a:p>
            <a:pPr lvl="1"/>
            <a:r>
              <a:rPr lang="de-DE" dirty="0"/>
              <a:t>Änderung der Montagerichtlinien und der technischen Anforderungen an das Leuchtschild und den Leuchtbalken.</a:t>
            </a:r>
          </a:p>
          <a:p>
            <a:pPr lvl="1"/>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9099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Diese Maßnahmen sind das Ergebnis nachstehender Erkenntnisse:</a:t>
            </a:r>
          </a:p>
          <a:p>
            <a:pPr lvl="1"/>
            <a:r>
              <a:rPr lang="de-DE" dirty="0"/>
              <a:t>Bester optischer Umschaltzeitpunkt des LED-Balken von Rot- auf Grünlicht ist 3 s vor Erreichen des „sicheren Bereiches“ der Bergstation, das ist jener Bereich in dem keine Absturzgefahr für die Fahrgäste gegeben ist.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168449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Um das neue Sicherungssystem öffentlich bekannt zu machen, wurde seitens des Fachverbandes der Seilbahnen eine Öffentlichkeitskampagne gestartet.</a:t>
            </a:r>
            <a:br>
              <a:rPr lang="de-DE" dirty="0"/>
            </a:br>
            <a:br>
              <a:rPr lang="de-DE" dirty="0"/>
            </a:br>
            <a:r>
              <a:rPr lang="de-DE" dirty="0"/>
              <a:t>Darin wurden die Funktion und die Gründe für die Installation des Systems erklärt.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13612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duotone>
              <a:prstClr val="black"/>
              <a:schemeClr val="accent1">
                <a:tint val="45000"/>
                <a:satMod val="400000"/>
              </a:schemeClr>
            </a:duotone>
            <a:extLst>
              <a:ext uri="{BEBA8EAE-BF5A-486C-A8C5-ECC9F3942E4B}">
                <a14:imgProps xmlns:a14="http://schemas.microsoft.com/office/drawing/2010/main">
                  <a14:imgLayer r:embed="rId3">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412776"/>
            <a:ext cx="8208912"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AT" sz="2000" b="1" dirty="0"/>
              <a:t>ORF-Beitrag:</a:t>
            </a:r>
            <a:r>
              <a:rPr lang="de-AT" sz="2000" dirty="0"/>
              <a:t> LED-Kampagne in der Servicesendung Konkret , 16.12.2008</a:t>
            </a:r>
          </a:p>
          <a:p>
            <a:r>
              <a:rPr lang="de-AT" sz="2000" b="1" dirty="0"/>
              <a:t>Umfangreiche Promotion im Frühstücks-TV</a:t>
            </a:r>
            <a:r>
              <a:rPr lang="de-AT" sz="2000" dirty="0"/>
              <a:t> von Puls 4, Pro7 Austria und Kabel 1 (Nettoreichweite 180.000 Zuseher)</a:t>
            </a:r>
          </a:p>
          <a:p>
            <a:r>
              <a:rPr lang="de-AT" sz="2000" b="1" dirty="0"/>
              <a:t>Presseaussendung</a:t>
            </a:r>
            <a:r>
              <a:rPr lang="de-AT" sz="2000" dirty="0"/>
              <a:t> an österr. Medien</a:t>
            </a:r>
          </a:p>
          <a:p>
            <a:r>
              <a:rPr lang="de-AT" sz="2000" b="1" dirty="0"/>
              <a:t>Pressekonferenzen</a:t>
            </a:r>
            <a:r>
              <a:rPr lang="de-AT" sz="2000" dirty="0"/>
              <a:t> Wien (30.9.2008), München (6.10.2008), Berlin &amp; Hamburg (7.10.2008)</a:t>
            </a:r>
          </a:p>
          <a:p>
            <a:r>
              <a:rPr lang="de-AT" sz="2000" b="1" dirty="0"/>
              <a:t>Produktion eines Filmtrailers </a:t>
            </a:r>
            <a:r>
              <a:rPr lang="de-AT" sz="2000" dirty="0"/>
              <a:t>zur Aufklärung im Wartebereich der Talstation</a:t>
            </a:r>
          </a:p>
          <a:p>
            <a:r>
              <a:rPr lang="de-AT" sz="2000" b="1" dirty="0"/>
              <a:t>Plakat und Infoblatt </a:t>
            </a:r>
            <a:r>
              <a:rPr lang="de-AT" sz="2000" dirty="0"/>
              <a:t>zur Aufklärung vor Ort für alle Bahnen in den Formaten A3, A4 und A5</a:t>
            </a:r>
          </a:p>
          <a:p>
            <a:r>
              <a:rPr lang="de-AT" sz="2000" dirty="0"/>
              <a:t>Aussendung an Skischulen</a:t>
            </a:r>
          </a:p>
          <a:p>
            <a:r>
              <a:rPr lang="de-AT" sz="2000" dirty="0"/>
              <a:t>Gesonderte Präsenz im </a:t>
            </a:r>
            <a:r>
              <a:rPr lang="de-AT" sz="2000" b="1" dirty="0"/>
              <a:t>Sicherheitsleporello</a:t>
            </a:r>
            <a:r>
              <a:rPr lang="de-AT" sz="2000" dirty="0"/>
              <a:t>, „Go </a:t>
            </a:r>
            <a:r>
              <a:rPr lang="de-AT" sz="2000" dirty="0" err="1"/>
              <a:t>for</a:t>
            </a:r>
            <a:r>
              <a:rPr lang="de-AT" sz="2000" dirty="0"/>
              <a:t> Ski“ à 400.000 Stück</a:t>
            </a:r>
          </a:p>
          <a:p>
            <a:r>
              <a:rPr lang="de-AT" sz="2000" dirty="0"/>
              <a:t>Detaillierte Aufklärung </a:t>
            </a:r>
            <a:r>
              <a:rPr lang="de-AT" sz="2000" b="1" dirty="0"/>
              <a:t>im Punkt „Sicherheit/Anlagen“ auf der neuen CD </a:t>
            </a:r>
            <a:r>
              <a:rPr lang="de-AT" sz="2000" dirty="0"/>
              <a:t>à 12.000 Stück</a:t>
            </a:r>
          </a:p>
        </p:txBody>
      </p:sp>
      <p:sp>
        <p:nvSpPr>
          <p:cNvPr id="5"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0477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Bereits bei der Erstevaluierung nach in Kraft treten des LED-Erlasses 2005 ließ sich eine deutliche Verbesserung im Bügelöffnungsverhalten des Fahrgastes erkennen.</a:t>
            </a:r>
            <a:br>
              <a:rPr lang="de-DE" dirty="0"/>
            </a:br>
            <a:br>
              <a:rPr lang="de-DE" dirty="0"/>
            </a:br>
            <a:r>
              <a:rPr lang="de-DE" dirty="0"/>
              <a:t>Im Vergleich zu Anlagen die damals noch nicht mit dem neuen Sicherungssystem ausgestattet waren, konnte der Bügelöffnungszeitpunkt um knapp 70 % in Richtung Bergstation verschoben werden (entspricht durchschnittlich 14 m  bzw. 3,1 s).</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87900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österreichische Statistik betreffend Unfälle bei Sesselbahnen und Sesselliften zeigt in den letzten Jahren, dass bei einer steigenden Anzahl an Sesselbahnen und Sesselliften und einer Steigerung der Beförderungszahlen die Anzahl an Abstürzen vor Bergstationen konstant bleibt.</a:t>
            </a:r>
            <a:br>
              <a:rPr lang="de-DE" dirty="0"/>
            </a:br>
            <a:br>
              <a:rPr lang="de-DE" dirty="0"/>
            </a:br>
            <a:r>
              <a:rPr lang="de-DE" dirty="0"/>
              <a:t>Es ist daher anzunehmen, dass durch die zusätzlichen Sicherungsmaßnahmen eine deutliche Verbesserung des Ausstiegverhaltens von Fahrgästen eingetreten ist.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67995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191251"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In Folge vorzeitigen Öffnen des Schließbügels auf Sesselbahnen haben sich immer wieder einige schwere Fahrgastunfälle ereignet.</a:t>
            </a:r>
            <a:br>
              <a:rPr lang="de-DE" dirty="0"/>
            </a:br>
            <a:r>
              <a:rPr lang="de-DE" dirty="0"/>
              <a:t> Wie Untersuchungen gezeigt haben, öffnet ein Großteil der Fahrgäste den Schließbügel bereits geraume Zeit vor dem Hinweisschild „Bügel öffnen“. Die Angst den Sessel nicht rechtzeitig verlassen können, ist offenbar größer, als jene, durch ein verfrühtes Bügelöffnen eventuell vom Sessel zu fallen. Die potenzielle Gefahr, sich bei einem Sturz von der Sesselbahn ernsthaft zu verletzen, wird nicht erkannt, bzw. ist dem Fahrgast nicht bewusst. Das Versäumen der Ausstiegstelle durch ein zu spätes Öffnen des Sicherheitsbügels wird offensichtlich mehr gefürchtet.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58178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59360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20292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74616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13612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67995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7903219"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ctr">
              <a:defRPr sz="1440" b="0" i="0" u="none" strike="noStrike" kern="1200" baseline="0">
                <a:solidFill>
                  <a:srgbClr val="000000"/>
                </a:solidFill>
                <a:latin typeface="Arial"/>
                <a:ea typeface="Arial"/>
                <a:cs typeface="Arial"/>
              </a:defRPr>
            </a:pPr>
            <a:r>
              <a:rPr lang="en-US" sz="2400" dirty="0" err="1">
                <a:solidFill>
                  <a:schemeClr val="bg1"/>
                </a:solidFill>
              </a:rPr>
              <a:t>Anzahl</a:t>
            </a:r>
            <a:r>
              <a:rPr lang="en-US" sz="2400" dirty="0">
                <a:solidFill>
                  <a:schemeClr val="bg1"/>
                </a:solidFill>
              </a:rPr>
              <a:t> von </a:t>
            </a:r>
            <a:r>
              <a:rPr lang="en-US" sz="2400" dirty="0" err="1">
                <a:solidFill>
                  <a:schemeClr val="bg1"/>
                </a:solidFill>
              </a:rPr>
              <a:t>Abstürzen</a:t>
            </a:r>
            <a:r>
              <a:rPr lang="en-US" sz="2400" dirty="0">
                <a:solidFill>
                  <a:schemeClr val="bg1"/>
                </a:solidFill>
              </a:rPr>
              <a:t> </a:t>
            </a:r>
            <a:r>
              <a:rPr lang="en-US" sz="2400" dirty="0" err="1">
                <a:solidFill>
                  <a:schemeClr val="bg1"/>
                </a:solidFill>
              </a:rPr>
              <a:t>vor</a:t>
            </a:r>
            <a:r>
              <a:rPr lang="en-US" sz="2400" dirty="0">
                <a:solidFill>
                  <a:schemeClr val="bg1"/>
                </a:solidFill>
              </a:rPr>
              <a:t> </a:t>
            </a:r>
            <a:r>
              <a:rPr lang="en-US" sz="2400" dirty="0" err="1">
                <a:solidFill>
                  <a:schemeClr val="bg1"/>
                </a:solidFill>
              </a:rPr>
              <a:t>dem</a:t>
            </a:r>
            <a:r>
              <a:rPr lang="en-US" sz="2400" dirty="0">
                <a:solidFill>
                  <a:schemeClr val="bg1"/>
                </a:solidFill>
              </a:rPr>
              <a:t> </a:t>
            </a:r>
            <a:r>
              <a:rPr lang="en-US" sz="2400" dirty="0" err="1">
                <a:solidFill>
                  <a:schemeClr val="bg1"/>
                </a:solidFill>
              </a:rPr>
              <a:t>Ausstieg</a:t>
            </a:r>
            <a:r>
              <a:rPr lang="en-US" sz="2400" dirty="0">
                <a:solidFill>
                  <a:schemeClr val="bg1"/>
                </a:solidFill>
              </a:rPr>
              <a:t> </a:t>
            </a:r>
          </a:p>
          <a:p>
            <a:pPr algn="ctr">
              <a:defRPr sz="1440" b="0" i="0" u="none" strike="noStrike" kern="1200" baseline="0">
                <a:solidFill>
                  <a:srgbClr val="000000"/>
                </a:solidFill>
                <a:latin typeface="Arial"/>
                <a:ea typeface="Arial"/>
                <a:cs typeface="Arial"/>
              </a:defRPr>
            </a:pPr>
            <a:r>
              <a:rPr lang="en-US" sz="2400" dirty="0">
                <a:solidFill>
                  <a:schemeClr val="bg1"/>
                </a:solidFill>
              </a:rPr>
              <a:t>pro 100.000.000 </a:t>
            </a:r>
            <a:r>
              <a:rPr lang="en-US" sz="2400" dirty="0" err="1">
                <a:solidFill>
                  <a:schemeClr val="bg1"/>
                </a:solidFill>
              </a:rPr>
              <a:t>beförderten</a:t>
            </a:r>
            <a:r>
              <a:rPr lang="en-US" sz="2400" dirty="0">
                <a:solidFill>
                  <a:schemeClr val="bg1"/>
                </a:solidFill>
              </a:rPr>
              <a:t> </a:t>
            </a:r>
            <a:r>
              <a:rPr lang="en-US" sz="2400" dirty="0" err="1">
                <a:solidFill>
                  <a:schemeClr val="bg1"/>
                </a:solidFill>
              </a:rPr>
              <a:t>Personen</a:t>
            </a:r>
            <a:endParaRPr lang="en-US" sz="2400"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213" y="1494969"/>
            <a:ext cx="790321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0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7687195"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ctr"/>
            <a:r>
              <a:rPr lang="en-US" sz="2400" dirty="0" err="1">
                <a:solidFill>
                  <a:schemeClr val="bg1"/>
                </a:solidFill>
                <a:latin typeface="Arial"/>
                <a:ea typeface="Arial"/>
                <a:cs typeface="Arial"/>
              </a:rPr>
              <a:t>Anzahl</a:t>
            </a:r>
            <a:r>
              <a:rPr lang="en-US" sz="2400" dirty="0">
                <a:solidFill>
                  <a:schemeClr val="bg1"/>
                </a:solidFill>
                <a:latin typeface="Arial"/>
                <a:ea typeface="Arial"/>
                <a:cs typeface="Arial"/>
              </a:rPr>
              <a:t> von </a:t>
            </a:r>
            <a:r>
              <a:rPr lang="en-US" sz="2400" dirty="0" err="1">
                <a:solidFill>
                  <a:schemeClr val="bg1"/>
                </a:solidFill>
                <a:latin typeface="Arial"/>
                <a:ea typeface="Arial"/>
                <a:cs typeface="Arial"/>
              </a:rPr>
              <a:t>Abstürzen</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vor</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dem</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Ausstieg</a:t>
            </a:r>
            <a:r>
              <a:rPr lang="en-US" sz="2400" dirty="0">
                <a:solidFill>
                  <a:schemeClr val="bg1"/>
                </a:solidFill>
                <a:latin typeface="Arial"/>
                <a:ea typeface="Arial"/>
                <a:cs typeface="Arial"/>
              </a:rPr>
              <a:t> </a:t>
            </a:r>
          </a:p>
          <a:p>
            <a:pPr algn="ctr"/>
            <a:r>
              <a:rPr lang="en-US" sz="2400" dirty="0">
                <a:solidFill>
                  <a:schemeClr val="bg1"/>
                </a:solidFill>
                <a:latin typeface="Arial"/>
                <a:ea typeface="Arial"/>
                <a:cs typeface="Arial"/>
              </a:rPr>
              <a:t>pro 1.000 Anlagen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8295" y="1484784"/>
            <a:ext cx="7666113" cy="456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92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00" y="2025650"/>
            <a:ext cx="8509000" cy="2806700"/>
          </a:xfrm>
          <a:prstGeom prst="rect">
            <a:avLst/>
          </a:prstGeom>
        </p:spPr>
      </p:pic>
      <p:sp>
        <p:nvSpPr>
          <p:cNvPr id="5" name="Rectangle 4"/>
          <p:cNvSpPr>
            <a:spLocks noChangeArrowheads="1"/>
          </p:cNvSpPr>
          <p:nvPr/>
        </p:nvSpPr>
        <p:spPr bwMode="auto">
          <a:xfrm>
            <a:off x="5004048" y="620688"/>
            <a:ext cx="3744416"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Leuchtbalken</a:t>
            </a:r>
            <a:endParaRPr lang="de-DE" sz="3200" b="1" dirty="0">
              <a:solidFill>
                <a:schemeClr val="bg1"/>
              </a:solidFill>
            </a:endParaRPr>
          </a:p>
        </p:txBody>
      </p:sp>
    </p:spTree>
    <p:extLst>
      <p:ext uri="{BB962C8B-B14F-4D97-AF65-F5344CB8AC3E}">
        <p14:creationId xmlns:p14="http://schemas.microsoft.com/office/powerpoint/2010/main" val="274616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12" y="620688"/>
            <a:ext cx="9144000" cy="5806774"/>
          </a:xfrm>
          <a:prstGeom prst="rect">
            <a:avLst/>
          </a:prstGeom>
        </p:spPr>
      </p:pic>
      <p:sp>
        <p:nvSpPr>
          <p:cNvPr id="6148" name="Rectangle 4"/>
          <p:cNvSpPr>
            <a:spLocks noChangeArrowheads="1"/>
          </p:cNvSpPr>
          <p:nvPr/>
        </p:nvSpPr>
        <p:spPr bwMode="auto">
          <a:xfrm>
            <a:off x="5004048" y="620688"/>
            <a:ext cx="3744416"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Leuchtbalken</a:t>
            </a:r>
            <a:endParaRPr lang="de-DE" sz="3200" b="1" dirty="0">
              <a:solidFill>
                <a:schemeClr val="bg1"/>
              </a:solidFill>
            </a:endParaRPr>
          </a:p>
        </p:txBody>
      </p:sp>
    </p:spTree>
    <p:extLst>
      <p:ext uri="{BB962C8B-B14F-4D97-AF65-F5344CB8AC3E}">
        <p14:creationId xmlns:p14="http://schemas.microsoft.com/office/powerpoint/2010/main" val="287900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5896" y="1628800"/>
            <a:ext cx="2160240" cy="4021723"/>
          </a:xfrm>
        </p:spPr>
      </p:pic>
      <p:sp>
        <p:nvSpPr>
          <p:cNvPr id="4" name="Rectangle 4"/>
          <p:cNvSpPr>
            <a:spLocks noGrp="1" noChangeArrowheads="1"/>
          </p:cNvSpPr>
          <p:nvPr>
            <p:ph type="title"/>
          </p:nvPr>
        </p:nvSpPr>
        <p:spPr bwMode="auto">
          <a:xfrm>
            <a:off x="4716016" y="274638"/>
            <a:ext cx="3970784" cy="1066130"/>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l"/>
            <a:r>
              <a:rPr lang="de-AT" sz="3200" b="1" dirty="0">
                <a:solidFill>
                  <a:schemeClr val="bg1"/>
                </a:solidFill>
              </a:rPr>
              <a:t>Leuchtschild</a:t>
            </a:r>
            <a:endParaRPr lang="de-DE" sz="3200" b="1" dirty="0">
              <a:solidFill>
                <a:schemeClr val="bg1"/>
              </a:solidFill>
            </a:endParaRPr>
          </a:p>
        </p:txBody>
      </p:sp>
    </p:spTree>
    <p:extLst>
      <p:ext uri="{BB962C8B-B14F-4D97-AF65-F5344CB8AC3E}">
        <p14:creationId xmlns:p14="http://schemas.microsoft.com/office/powerpoint/2010/main" val="23688222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a:p>
            <a:r>
              <a:rPr lang="de-DE" dirty="0"/>
              <a:t>Herkömmliche sicherheitstechnische Maßnahmen  (Hinweisschilder) haben einzelne Unfälle im Ausstiegsbereich von Sesselbahnen in Österreich nicht verhindern können.</a:t>
            </a:r>
          </a:p>
          <a:p>
            <a:r>
              <a:rPr lang="de-DE" dirty="0"/>
              <a:t>Das österreichische Bundesministerium für Verkehr, Innovation und Technologie (bmvit) hat zur Erhöhung der Sicherheit durch die Verlagerung des Bügelöffnungszeitpunktes in einen sichereren Bereich (geringe Absturzhöhe) eine Studie zur Untersuchung in Auftrag gegeben, wodurch das richtige Ausstiegverhalten der Fahrgäste bestmöglich gesteuert werden kann.</a:t>
            </a:r>
            <a:br>
              <a:rPr lang="de-DE" dirty="0"/>
            </a:br>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01830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5896" y="1649967"/>
            <a:ext cx="2160240" cy="3979389"/>
          </a:xfrm>
        </p:spPr>
      </p:pic>
      <p:sp>
        <p:nvSpPr>
          <p:cNvPr id="6" name="Rectangle 4"/>
          <p:cNvSpPr>
            <a:spLocks noGrp="1" noChangeArrowheads="1"/>
          </p:cNvSpPr>
          <p:nvPr>
            <p:ph type="title"/>
          </p:nvPr>
        </p:nvSpPr>
        <p:spPr bwMode="auto">
          <a:xfrm>
            <a:off x="4716016" y="274638"/>
            <a:ext cx="3970784" cy="1066130"/>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l"/>
            <a:r>
              <a:rPr lang="de-AT" sz="3200" b="1" dirty="0">
                <a:solidFill>
                  <a:schemeClr val="bg1"/>
                </a:solidFill>
              </a:rPr>
              <a:t>Leuchtschild</a:t>
            </a:r>
            <a:endParaRPr lang="de-DE" sz="3200" b="1" dirty="0">
              <a:solidFill>
                <a:schemeClr val="bg1"/>
              </a:solidFill>
            </a:endParaRPr>
          </a:p>
        </p:txBody>
      </p:sp>
    </p:spTree>
    <p:extLst>
      <p:ext uri="{BB962C8B-B14F-4D97-AF65-F5344CB8AC3E}">
        <p14:creationId xmlns:p14="http://schemas.microsoft.com/office/powerpoint/2010/main" val="182628682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747C8A"/>
            </a:gs>
            <a:gs pos="0">
              <a:schemeClr val="tx1">
                <a:lumMod val="85000"/>
                <a:lumOff val="15000"/>
              </a:schemeClr>
            </a:gs>
            <a:gs pos="96000">
              <a:schemeClr val="tx1">
                <a:lumMod val="75000"/>
                <a:lumOff val="25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LED-Sicherheitssystem - YouTube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0" y="2057400"/>
            <a:ext cx="4876800" cy="2743200"/>
          </a:xfrm>
          <a:prstGeom prst="rect">
            <a:avLst/>
          </a:prstGeom>
        </p:spPr>
      </p:pic>
    </p:spTree>
    <p:extLst>
      <p:ext uri="{BB962C8B-B14F-4D97-AF65-F5344CB8AC3E}">
        <p14:creationId xmlns:p14="http://schemas.microsoft.com/office/powerpoint/2010/main" val="398379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Balken_und_Schild_rot"/>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785701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Balken_Bergstation_grün"/>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413308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letzte_Liftstütze_Nähe"/>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3912347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letzte_Liftstützte_mittelweit"/>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195209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Montage_Bild Leuchtschild"/>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1828800" y="0"/>
            <a:ext cx="5486400" cy="6858000"/>
          </a:xfrm>
          <a:prstGeom prst="rect">
            <a:avLst/>
          </a:prstGeom>
          <a:noFill/>
          <a:ln>
            <a:noFill/>
          </a:ln>
        </p:spPr>
      </p:pic>
    </p:spTree>
    <p:extLst>
      <p:ext uri="{BB962C8B-B14F-4D97-AF65-F5344CB8AC3E}">
        <p14:creationId xmlns:p14="http://schemas.microsoft.com/office/powerpoint/2010/main" val="119916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Montage_Bild gesamt0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7526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Diese Studie wurde vom Ludwig Boltzmann Institut für Verkehrssystemanalyse, interdisziplinäre Unfallforschung und Unfallrekonstruktion durchgeführt.</a:t>
            </a:r>
          </a:p>
          <a:p>
            <a:r>
              <a:rPr lang="de-DE" dirty="0"/>
              <a:t>Für die Erstellung der Studie wurden mittels neuester Methoden der Blickverhaltensforschung für relevante Bewegungsabläufe Blickuntersuchungen durchgeführt.</a:t>
            </a:r>
          </a:p>
          <a:p>
            <a:r>
              <a:rPr lang="de-DE" dirty="0"/>
              <a:t>Bei ausgewählten Sesselbahnen und Sesselliften im Winter- und Sommerbetrieb wurden für relevante Bewegungsabläufe Blickuntersuchungen durchgeführt. Ziel war es, die Wirkung der jeweiligen Versuchsanordnungen blicktechnisch zu untersuchen, um herauszufinden, in wie weit der Bügelöffnungszeitpunkt tatsächlich beeinflusst wird.</a:t>
            </a:r>
          </a:p>
          <a:p>
            <a:endParaRPr lang="de-DE" dirty="0"/>
          </a:p>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96052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err="1"/>
              <a:t>Hiefür</a:t>
            </a:r>
            <a:r>
              <a:rPr lang="de-DE" dirty="0"/>
              <a:t> wurde das Blickverhalten der Fahrgäste im Ausstiegsbereich der Sesselbahnen mit einem sogenannten View-Point-System aufgezeichnet. Mit diesem System wird das Blickverhalten dokumentiert und kann nach verschiedenen Gesichtspunkten analysiert werden, wodurch menschliches Fehlverhalten, das zu Unfällen führen kann, feststellbar ist. Dadurch sind Verhaltensmängel und andere Fehlleistungen von Fahrgästen oder Seilbahnbediensteten genau definierbar.</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2303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Vom Institut wurden jeweils statistische Untersuchungen im Hinblick auf den Bügelöffnungszeitpunkt bei den einzelnen Anlagen durchgeführt. Ziel dieser Untersuchungen war es, herauszufinden, inwieweit die gesetzten baulich- technischen Maßnahmen die Länge des im Gefahrenbereich mit geöffneten Bügels zurückgelegten Weges positiv oder auch negativ beeinflussen.</a:t>
            </a:r>
          </a:p>
          <a:p>
            <a:r>
              <a:rPr lang="de-DE" dirty="0"/>
              <a:t>Im Zuge der Durchführung der Studie wurde die Montage von Lang- und Kurznetzen im Ausstiegsbereich der Sesselbahnen und Sessellifte angebracht. Darüber hinaus wurden auch diverse Hinweistafeln und Prototypen von Leuchtschildern blicktechnisch und statistisch ausgewertet und beurteilt.</a:t>
            </a:r>
          </a:p>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17381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Untersuchungen zeigten dabei, dass insbesondere lange Netze im Bereich der Bergstation keine positive Auswirkung auf den Bügelöffnungszeitpunkt hat, sondern streckenweise sogar das Gegenteil bewirkt.</a:t>
            </a:r>
          </a:p>
          <a:p>
            <a:r>
              <a:rPr lang="de-DE" dirty="0"/>
              <a:t>Hingegen führten spezielle Hinweistafeln im Bereich der Bergstation zu einer Verbesserung des Bügelöffnungsverhaltens um rund ein Drittel.</a:t>
            </a:r>
          </a:p>
          <a:p>
            <a:r>
              <a:rPr lang="de-DE" dirty="0"/>
              <a:t>Die Untersuchungen ergaben, dass der Bügel im Durchschnitt um 10 m später geöffnet wurde.</a:t>
            </a:r>
          </a:p>
          <a:p>
            <a:r>
              <a:rPr lang="de-DE" dirty="0"/>
              <a:t>Speziell bei Tafelanordnungen mit einem zusätzlichem Leuchtschild konnte die Situation (späteres Bügelöffnen) verbessern.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9665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besten Untersuchungsergebnisse wurden bei Anbringen von Leuchtschildern und Leuchtbalken erzielt. </a:t>
            </a:r>
          </a:p>
          <a:p>
            <a:r>
              <a:rPr lang="de-DE" dirty="0"/>
              <a:t>Auch aus den blicktechnischen Untersuchungen konnte erkannt werden, dass die Leuchtschilder sowie der Leuchtbalken häufig fixiert werden.</a:t>
            </a:r>
          </a:p>
          <a:p>
            <a:r>
              <a:rPr lang="de-DE" dirty="0"/>
              <a:t>Herkömmliche Hinweistafeln (Skispitzen anheben, Überkopfbügel öffnen) werden auf Grund mangelnder Auffälligkeit kaum beachtet.</a:t>
            </a:r>
          </a:p>
          <a:p>
            <a:r>
              <a:rPr lang="de-DE" dirty="0"/>
              <a:t>Einfluss auf den Bügelöffnungszeitpunkt haben:</a:t>
            </a:r>
          </a:p>
          <a:p>
            <a:pPr lvl="1"/>
            <a:r>
              <a:rPr lang="de-DE" dirty="0"/>
              <a:t>Abstand zwischen Sessel und Geländeoberfläche</a:t>
            </a:r>
          </a:p>
          <a:p>
            <a:pPr lvl="1"/>
            <a:r>
              <a:rPr lang="de-DE" dirty="0"/>
              <a:t>Steilheit des Geländes</a:t>
            </a:r>
          </a:p>
          <a:p>
            <a:pPr lvl="1"/>
            <a:r>
              <a:rPr lang="de-DE" dirty="0"/>
              <a:t>Bauliche Ausgestaltung der Bergstation</a:t>
            </a:r>
          </a:p>
          <a:p>
            <a:pPr lvl="1"/>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165226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Wegen der Ablenkung der Fahrgäste ist das Anbringen von Hinweis- und Werbetafeln knapp neben– oder hintereinander zu vermeiden.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09966484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1425</Words>
  <Application>Microsoft Macintosh PowerPoint</Application>
  <PresentationFormat>Bildschirmpräsentation (4:3)</PresentationFormat>
  <Paragraphs>85</Paragraphs>
  <Slides>37</Slides>
  <Notes>0</Notes>
  <HiddenSlides>0</HiddenSlides>
  <MMClips>1</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37</vt:i4>
      </vt:variant>
    </vt:vector>
  </HeadingPairs>
  <TitlesOfParts>
    <vt:vector size="45" baseType="lpstr">
      <vt:lpstr>Arial</vt:lpstr>
      <vt:lpstr>Arial Black</vt:lpstr>
      <vt:lpstr>Calibri</vt:lpstr>
      <vt:lpstr>Larissa</vt:lpstr>
      <vt:lpstr>3_Benutzerdefiniertes Design</vt:lpstr>
      <vt:lpstr>2_Benutzerdefiniertes Design</vt:lpstr>
      <vt:lpstr>1_Benutzerdefiniertes Design</vt:lpstr>
      <vt:lpstr>Benutzerdefiniertes Design</vt:lpstr>
      <vt:lpstr>Spezielle Sicherungsmaßnahmen bei Sesselbahnen und Sesselliften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Leuchtschild</vt:lpstr>
      <vt:lpstr>Leuchtschild</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Leuchtschildererlass 2007</dc:title>
  <dc:creator>Wallner Robert</dc:creator>
  <cp:lastModifiedBy>Praxis Mediamacs</cp:lastModifiedBy>
  <cp:revision>56</cp:revision>
  <dcterms:created xsi:type="dcterms:W3CDTF">2012-03-27T12:39:20Z</dcterms:created>
  <dcterms:modified xsi:type="dcterms:W3CDTF">2023-12-15T08:35:55Z</dcterms:modified>
</cp:coreProperties>
</file>