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80" r:id="rId2"/>
    <p:sldId id="281" r:id="rId3"/>
    <p:sldId id="317" r:id="rId4"/>
    <p:sldId id="286" r:id="rId5"/>
    <p:sldId id="316" r:id="rId6"/>
    <p:sldId id="323" r:id="rId7"/>
    <p:sldId id="318" r:id="rId8"/>
    <p:sldId id="313" r:id="rId9"/>
    <p:sldId id="314" r:id="rId10"/>
    <p:sldId id="291" r:id="rId11"/>
    <p:sldId id="312" r:id="rId12"/>
    <p:sldId id="315" r:id="rId13"/>
    <p:sldId id="297" r:id="rId14"/>
    <p:sldId id="309" r:id="rId15"/>
    <p:sldId id="324" r:id="rId16"/>
    <p:sldId id="322" r:id="rId17"/>
    <p:sldId id="331" r:id="rId18"/>
    <p:sldId id="334" r:id="rId19"/>
    <p:sldId id="335" r:id="rId20"/>
    <p:sldId id="332" r:id="rId21"/>
    <p:sldId id="333" r:id="rId22"/>
    <p:sldId id="344" r:id="rId23"/>
    <p:sldId id="336" r:id="rId24"/>
    <p:sldId id="343" r:id="rId25"/>
    <p:sldId id="319" r:id="rId26"/>
    <p:sldId id="342" r:id="rId27"/>
    <p:sldId id="320" r:id="rId28"/>
    <p:sldId id="341" r:id="rId29"/>
    <p:sldId id="325" r:id="rId30"/>
    <p:sldId id="329" r:id="rId31"/>
    <p:sldId id="328" r:id="rId32"/>
    <p:sldId id="326" r:id="rId33"/>
    <p:sldId id="339" r:id="rId34"/>
    <p:sldId id="340" r:id="rId35"/>
    <p:sldId id="330" r:id="rId36"/>
    <p:sldId id="338" r:id="rId37"/>
    <p:sldId id="337" r:id="rId38"/>
    <p:sldId id="263" r:id="rId39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EDF"/>
    <a:srgbClr val="E5E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9" autoAdjust="0"/>
  </p:normalViewPr>
  <p:slideViewPr>
    <p:cSldViewPr>
      <p:cViewPr varScale="1">
        <p:scale>
          <a:sx n="118" d="100"/>
          <a:sy n="118" d="100"/>
        </p:scale>
        <p:origin x="101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C21F0C-9DC0-4D78-B3D1-CB9FC076F776}" type="datetimeFigureOut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9AC5E-6063-4DD9-BDFB-9A6DEA80D8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9618C-134B-44C4-9D29-FCBF9616C0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A9FC4-A1B7-416E-83FA-7E4F46925D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AFD20-C666-4985-9345-68352FE225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165051-7A97-4E51-9300-1149FABE63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73E2-48F2-4358-A330-D143567518AE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2B9D-1520-4EB7-91CD-0213F92D47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0757-3907-474B-84EB-1892CC5CE79C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4177-C517-4FC4-B481-7A6B6F8D9E2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ECCF-CF22-48E1-902D-9E1C4DF5D74C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B3CE-1187-4B3D-B23C-D75353D252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48D9-0F9F-45F6-9C26-E3FC418D29AA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BFFD9-DA54-413A-A373-840A4B3F4B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465E-3CEF-401F-B962-412000B35BD8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4959-1AD6-4B19-A017-719DBC45DB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E6F7-9D5E-4821-85D8-7D8EB751160F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84C5-62CA-45D3-8655-54E606E39C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3298-E0E3-4EEA-AEE9-DE3CC3ECE1E5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2DCA-B9A9-4513-8C3C-24A33C8435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B906-2363-4472-9660-8C8E06700660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8739-17F0-4EEE-B97D-95153FC0A4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4949-80FC-480F-A18B-A6DD6564C903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5FFA-5EDC-487B-B96C-76F8F56BFC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40F7-D3D9-4E3B-AB4A-BF97D035F770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2E32-8E32-48FB-93FE-7E8ABC96FE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CFFC-1CB1-4097-826C-156EE725DD38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2F81-33C7-48D4-AC55-FCAD92BC73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4098D-84E2-4DAD-9162-0415639D1051}" type="datetime1">
              <a:rPr lang="en-US"/>
              <a:pPr>
                <a:defRPr/>
              </a:pPr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B6E6D-3E34-46B4-9CBB-CC40A7CEB3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4103" name="Picture 9" descr="logo OITAF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Logo Pro Andes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sotomayor@proandes.net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1680627"/>
            <a:ext cx="82296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Transporte por Cable en Sudamérica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Multifuncionalidad y potencial de desarrollo</a:t>
            </a:r>
            <a:endParaRPr lang="es-C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9147" y="5892225"/>
            <a:ext cx="34616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www.proandes.net</a:t>
            </a:r>
          </a:p>
        </p:txBody>
      </p:sp>
      <p:pic>
        <p:nvPicPr>
          <p:cNvPr id="5124" name="Picture 8" descr=" Ven al Teleférico Warairarepano en Navida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186113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upload.wikimedia.org/wikipedia/commons/thumb/8/80/SugarLoafCablecar.jpg/300px-SugarLoafCableca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165475"/>
            <a:ext cx="22098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http://www.andesweb.com/graphics/050625%20Valle/Valle%20Nevado%20Andes%20Express%20AndesWeb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6113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http://www.distintaslatitudes.net/wp-content/uploads/2011/01/metrocable-medelli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186113"/>
            <a:ext cx="1924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171825"/>
            <a:ext cx="1676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1570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400" b="1">
                <a:solidFill>
                  <a:srgbClr val="C00000"/>
                </a:solidFill>
                <a:latin typeface="Baskerville Old Face" pitchFamily="18" charset="0"/>
              </a:rPr>
              <a:t>Cifras clave</a:t>
            </a:r>
          </a:p>
          <a:p>
            <a:pPr eaLnBrk="1" hangingPunct="1">
              <a:buFont typeface="Arial" charset="0"/>
              <a:buNone/>
            </a:pPr>
            <a:endParaRPr lang="pt-PT" sz="1800" b="1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Número de centros = 18 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Días esquiador ≈ 1.2 Millones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Precio medio del día ≈ 43 €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Ingreso anual Remontes Mécanicos ≈ 44 Millones de €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</p:txBody>
      </p:sp>
      <p:pic>
        <p:nvPicPr>
          <p:cNvPr id="14339" name="Picture 6" descr="Chile Centros de Esqu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62063"/>
            <a:ext cx="23622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572000" y="1752600"/>
            <a:ext cx="27432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http://images.wikia.com/lossimpson/es/images/4/4b/Bandera-chile(1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1219200" cy="81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6905D-38CD-408C-9000-3CBBEE0D18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343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7818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400" b="1">
                <a:solidFill>
                  <a:srgbClr val="C00000"/>
                </a:solidFill>
                <a:latin typeface="Baskerville Old Face" pitchFamily="18" charset="0"/>
              </a:rPr>
              <a:t>Cifras clave</a:t>
            </a:r>
          </a:p>
          <a:p>
            <a:pPr eaLnBrk="1" hangingPunct="1">
              <a:buFont typeface="Arial" charset="0"/>
              <a:buNone/>
            </a:pPr>
            <a:endParaRPr lang="pt-PT" sz="1800" b="1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 b="1">
                <a:latin typeface="Baskerville Old Face" pitchFamily="18" charset="0"/>
              </a:rPr>
              <a:t>El Colorado-Farellones, Sanrtiago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Remontes Mécanicos = 27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Capacidad  </a:t>
            </a:r>
            <a:r>
              <a:rPr lang="pt-PT" sz="1800">
                <a:solidFill>
                  <a:srgbClr val="FF0000"/>
                </a:solidFill>
                <a:latin typeface="Baskerville Old Face" pitchFamily="18" charset="0"/>
              </a:rPr>
              <a:t>≈  esquiadores / día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4419600" y="1828800"/>
            <a:ext cx="4114800" cy="4724400"/>
            <a:chOff x="4481732" y="1371600"/>
            <a:chExt cx="3962400" cy="4322237"/>
          </a:xfrm>
        </p:grpSpPr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1371600"/>
              <a:ext cx="3899647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81732" y="3448928"/>
              <a:ext cx="3962400" cy="22449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6870" name="Picture 6" descr="http://www.rutaschile.com/configurador/fotos/des_23420091325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96164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45140-CF9F-41C4-887D-6D4BDDF842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tationski.com.ar/blog/wp-content/uploads/2010/03/chapelco.jpg"/>
          <p:cNvPicPr>
            <a:picLocks noChangeAspect="1" noChangeArrowheads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629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400" b="1">
                <a:solidFill>
                  <a:srgbClr val="C00000"/>
                </a:solidFill>
                <a:latin typeface="Baskerville Old Face" pitchFamily="18" charset="0"/>
              </a:rPr>
              <a:t>Cifras clave</a:t>
            </a:r>
          </a:p>
          <a:p>
            <a:pPr eaLnBrk="1" hangingPunct="1">
              <a:buFont typeface="Arial" charset="0"/>
              <a:buNone/>
            </a:pPr>
            <a:endParaRPr lang="pt-PT" sz="1800" b="1">
              <a:latin typeface="Baskerville Old Fac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Número de centros = 27 </a:t>
            </a:r>
          </a:p>
          <a:p>
            <a:pPr algn="just"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Días esquiador ≈ 3 Millones </a:t>
            </a:r>
          </a:p>
          <a:p>
            <a:pPr algn="just" eaLnBrk="1" hangingPunct="1">
              <a:buFont typeface="Arial" charset="0"/>
              <a:buNone/>
            </a:pPr>
            <a:r>
              <a:rPr lang="pt-PT" sz="1600">
                <a:solidFill>
                  <a:schemeClr val="tx2"/>
                </a:solidFill>
                <a:latin typeface="Baskerville Old Face" pitchFamily="18" charset="0"/>
              </a:rPr>
              <a:t> ≈ 10% del total a nivel mundial </a:t>
            </a:r>
          </a:p>
          <a:p>
            <a:pPr algn="just"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Precio medio del día ≈ 41 €</a:t>
            </a:r>
          </a:p>
          <a:p>
            <a:pPr algn="just"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Nº Remontes Mecánicos ≈ 270 </a:t>
            </a:r>
          </a:p>
          <a:p>
            <a:pPr algn="just"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Ingreso anual Remontes Mécanicos ≈ 103 Millones de €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</p:txBody>
      </p:sp>
      <p:pic>
        <p:nvPicPr>
          <p:cNvPr id="5127" name="Picture 7" descr="http://images.wikia.com/lossimpson/es/images/4/4b/Bandera-chile(1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886" y="942536"/>
            <a:ext cx="1219200" cy="812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http://www.portalargentino.net/simbolos/bandarg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485" y="942536"/>
            <a:ext cx="1305583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E2991-7826-4534-8FAA-212DE18171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39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3048000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fr-FR" sz="10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 </a:t>
            </a:r>
            <a:endParaRPr lang="fr-FR">
              <a:latin typeface="Baskerville Old Face" pitchFamily="18" charset="0"/>
              <a:cs typeface="Arial" charset="0"/>
            </a:endParaRPr>
          </a:p>
        </p:txBody>
      </p:sp>
      <p:sp>
        <p:nvSpPr>
          <p:cNvPr id="17411" name="ZoneTexte 13"/>
          <p:cNvSpPr txBox="1">
            <a:spLocks noChangeArrowheads="1"/>
          </p:cNvSpPr>
          <p:nvPr/>
        </p:nvSpPr>
        <p:spPr bwMode="auto">
          <a:xfrm>
            <a:off x="3276600" y="1676400"/>
            <a:ext cx="5334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b="1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2001: </a:t>
            </a:r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1</a:t>
            </a:r>
            <a:r>
              <a:rPr lang="es-CL" baseline="30000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er</a:t>
            </a:r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  telesilla desembragable del continente es instalado en Valle Nevado: </a:t>
            </a:r>
            <a:r>
              <a:rPr lang="es-CL" b="1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Andes Express</a:t>
            </a:r>
          </a:p>
          <a:p>
            <a:pPr algn="just"/>
            <a:endParaRPr lang="es-CL" b="1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Crecimiento de un </a:t>
            </a:r>
            <a:r>
              <a:rPr lang="pt-PT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≈</a:t>
            </a:r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 15 % anual desde 2008</a:t>
            </a:r>
          </a:p>
          <a:p>
            <a:pPr algn="just"/>
            <a:endParaRPr lang="es-CL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Inversiones en material de 2ª mano: problemas de regulación y de seguridad </a:t>
            </a:r>
          </a:p>
          <a:p>
            <a:pPr algn="just"/>
            <a:endParaRPr lang="es-CL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endParaRPr lang="es-CL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r>
              <a:rPr lang="es-CL" b="1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Proyectos de inversión</a:t>
            </a:r>
            <a:r>
              <a:rPr lang="es-CL"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s-CL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r>
              <a:rPr lang="es-CL">
                <a:solidFill>
                  <a:schemeClr val="tx2"/>
                </a:solidFill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Renovación aparatos existentes</a:t>
            </a:r>
          </a:p>
          <a:p>
            <a:pPr algn="just"/>
            <a:endParaRPr lang="es-CL" i="1"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  <a:p>
            <a:pPr algn="just"/>
            <a:r>
              <a:rPr lang="es-CL">
                <a:solidFill>
                  <a:schemeClr val="tx2"/>
                </a:solidFill>
                <a:latin typeface="Baskerville Old Face" pitchFamily="18" charset="0"/>
                <a:ea typeface="Georgia" pitchFamily="18" charset="0"/>
                <a:cs typeface="Times New Roman" pitchFamily="18" charset="0"/>
              </a:rPr>
              <a:t>Nuevos centros invernales: Calafate, Argentina &amp; El Médano, Chile</a:t>
            </a:r>
            <a:endParaRPr lang="fr-FR">
              <a:solidFill>
                <a:schemeClr val="tx2"/>
              </a:solidFill>
              <a:latin typeface="Baskerville Old Face" pitchFamily="18" charset="0"/>
              <a:ea typeface="Georgia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56526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BFC54-EC98-41B0-A7A7-54A7CE0F48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DA9E4-7A39-4267-B6E9-9E97213ACEB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18438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1843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de carga Industrial</a:t>
            </a:r>
            <a:b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Minería</a:t>
            </a:r>
          </a:p>
        </p:txBody>
      </p:sp>
      <p:sp>
        <p:nvSpPr>
          <p:cNvPr id="18440" name="Content Placeholder 2"/>
          <p:cNvSpPr txBox="1">
            <a:spLocks/>
          </p:cNvSpPr>
          <p:nvPr/>
        </p:nvSpPr>
        <p:spPr bwMode="auto">
          <a:xfrm>
            <a:off x="6858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</a:rPr>
              <a:t>Disputada Las Condes – Santiago, Chile </a:t>
            </a:r>
            <a:r>
              <a:rPr lang="pt-PT" b="1">
                <a:latin typeface="Baskerville Old Face" pitchFamily="18" charset="0"/>
              </a:rPr>
              <a:t>1970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</a:rPr>
              <a:t>Teleféricos </a:t>
            </a:r>
            <a:r>
              <a:rPr lang="pt-PT">
                <a:latin typeface="Baskerville Old Face" pitchFamily="18" charset="0"/>
                <a:sym typeface="Wingdings" pitchFamily="2" charset="2"/>
              </a:rPr>
              <a:t> Bandas transportadoras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  <a:sym typeface="Wingdings" pitchFamily="2" charset="2"/>
              </a:rPr>
              <a:t>de cables de Acero (mayor capacidad)</a:t>
            </a: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</p:txBody>
      </p:sp>
      <p:pic>
        <p:nvPicPr>
          <p:cNvPr id="7180" name="Picture 12" descr="Sistemas de protección – Phoenix Conveyor Be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0"/>
            <a:ext cx="380999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http://1.bp.blogspot.com/-qqe7SoRpHWo/TaaDAZewOXI/AAAAAAAAAA8/nL33LCkZxuk/s1600/camion_min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0A08C-EF58-4DE3-897B-394BC81F9F3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19462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de carga Industrial</a:t>
            </a:r>
            <a:b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Minería</a:t>
            </a:r>
          </a:p>
        </p:txBody>
      </p:sp>
      <p:sp>
        <p:nvSpPr>
          <p:cNvPr id="19464" name="Content Placeholder 2"/>
          <p:cNvSpPr txBox="1">
            <a:spLocks/>
          </p:cNvSpPr>
          <p:nvPr/>
        </p:nvSpPr>
        <p:spPr bwMode="auto">
          <a:xfrm>
            <a:off x="685800" y="1722438"/>
            <a:ext cx="6629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</a:rPr>
              <a:t>Renovación aparatos existentes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solidFill>
                  <a:schemeClr val="tx2"/>
                </a:solidFill>
                <a:latin typeface="Baskerville Old Face" pitchFamily="18" charset="0"/>
              </a:rPr>
              <a:t>Anglo Gold Ashanti, Brasil</a:t>
            </a: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</a:rPr>
              <a:t>La Oroya, Perú : accesos díficiles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>
                <a:latin typeface="Baskerville Old Face" pitchFamily="18" charset="0"/>
              </a:rPr>
              <a:t>15.000 Kg / hora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</p:txBody>
      </p:sp>
      <p:pic>
        <p:nvPicPr>
          <p:cNvPr id="7183" name="Picture 15" descr="http://www.poma.net/media/project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00"/>
            <a:ext cx="4242152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25146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144F0-DFB2-4232-B764-47DC4C8A773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0486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0487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de carga Industrial</a:t>
            </a:r>
            <a:b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Minería</a:t>
            </a:r>
          </a:p>
        </p:txBody>
      </p:sp>
      <p:sp>
        <p:nvSpPr>
          <p:cNvPr id="20488" name="Content Placeholder 2"/>
          <p:cNvSpPr txBox="1">
            <a:spLocks/>
          </p:cNvSpPr>
          <p:nvPr/>
        </p:nvSpPr>
        <p:spPr bwMode="auto">
          <a:xfrm>
            <a:off x="6858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 sz="2000" b="1" dirty="0">
                <a:latin typeface="Baskerville Old Face" pitchFamily="18" charset="0"/>
              </a:rPr>
              <a:t>Proyectos de inversión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 sz="2000" dirty="0">
                <a:latin typeface="Baskerville Old Face" pitchFamily="18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 sz="2000" dirty="0">
                <a:latin typeface="Baskerville Old Face" pitchFamily="18" charset="0"/>
              </a:rPr>
              <a:t>Mina Apúrimac – Puerto de San Juan, Perú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pt-PT" sz="2000" dirty="0">
                <a:solidFill>
                  <a:schemeClr val="tx2"/>
                </a:solidFill>
                <a:latin typeface="Baskerville Old Face" pitchFamily="18" charset="0"/>
              </a:rPr>
              <a:t>Faja transportadora de 300 km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sz="2000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sz="2000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pt-PT" dirty="0">
              <a:latin typeface="Baskerville Old Face" pitchFamily="18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321357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Pão de Açúcar -  Rio de Janeiro, Brasil 1912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1.450 metros de recorrido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3er teleférico más antiguo del mundo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1.360 pasajeros / hora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Uso = 2.500 pasajeros / día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+ de 37 Millones de pasajeros hasta el día de hoy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3 M € en 2009 en nuevas cabinas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 24 €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BC08F-46B1-44B0-9EE6-EE374BA0357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151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59394" name="Picture 2" descr="http://3.bp.blogspot.com/_fBY07WDMmrE/S1X5kV4mtKI/AAAAAAAAgSw/JztQRo--PqQ/s400/bondinho+pao+de+acu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00200"/>
            <a:ext cx="3333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[bondinho+rj+pao+de+acucar.jpg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205068"/>
            <a:ext cx="33996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Funicular de Santiago – Santiago, Chile 1925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485 metros de recorrido 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Uso : 300.000 personas / año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= 2,5 € 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F5E0E-F434-4DC2-96DC-138BE573DA8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2533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2534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2535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56322" name="Picture 2" descr="Archivo:Funicular St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316487" cy="22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Warairarepano -  Caracas,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Venezuela 1955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3,5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1.920 pasajeros / hora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84 Cabinas para 8 pasajeros c/u 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 6,2 € / ticket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62DB-2CD4-48B9-A89A-6188831BF3E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3558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355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60418" name="Picture 2" descr="http://www.absolut-venezuela.com/wp-content/uploads/2009/11/teleferic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71017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0" name="Picture 4" descr="http://www.esacademic.com/pictures/eswiki/84/TelefericoCCS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300" y="4131216"/>
            <a:ext cx="3657600" cy="2175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3200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sz="1800" dirty="0">
                <a:latin typeface="Baskerville Old Face" pitchFamily="18" charset="0"/>
              </a:rPr>
              <a:t>Breve reseña histórica</a:t>
            </a:r>
          </a:p>
          <a:p>
            <a:pPr eaLnBrk="1" hangingPunct="1">
              <a:lnSpc>
                <a:spcPct val="150000"/>
              </a:lnSpc>
            </a:pPr>
            <a:r>
              <a:rPr lang="es-ES" sz="1800" dirty="0">
                <a:latin typeface="Baskerville Old Face" pitchFamily="18" charset="0"/>
              </a:rPr>
              <a:t>Evolución de la Industria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Turismo de Nieve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Transporte turístico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Transporte industrial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Transporte urbano</a:t>
            </a:r>
          </a:p>
          <a:p>
            <a:pPr eaLnBrk="1" hangingPunct="1">
              <a:lnSpc>
                <a:spcPct val="150000"/>
              </a:lnSpc>
            </a:pPr>
            <a:r>
              <a:rPr lang="es-ES" sz="1800" dirty="0">
                <a:latin typeface="Baskerville Old Face" pitchFamily="18" charset="0"/>
              </a:rPr>
              <a:t>“</a:t>
            </a:r>
            <a:r>
              <a:rPr lang="es-ES" sz="1800" i="1" dirty="0" err="1">
                <a:latin typeface="Baskerville Old Face" pitchFamily="18" charset="0"/>
              </a:rPr>
              <a:t>Overview</a:t>
            </a:r>
            <a:r>
              <a:rPr lang="es-ES" sz="1800" i="1" dirty="0">
                <a:latin typeface="Baskerville Old Face" pitchFamily="18" charset="0"/>
              </a:rPr>
              <a:t>” </a:t>
            </a:r>
            <a:r>
              <a:rPr lang="es-ES" sz="1800" dirty="0">
                <a:latin typeface="Baskerville Old Face" pitchFamily="18" charset="0"/>
              </a:rPr>
              <a:t>Sudamérica 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Ingresos anuales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Últimas inversiones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s-ES" sz="1800" dirty="0">
                <a:latin typeface="Baskerville Old Face" pitchFamily="18" charset="0"/>
              </a:rPr>
              <a:t>Proyecciones en el corto plazo</a:t>
            </a:r>
          </a:p>
          <a:p>
            <a:pPr eaLnBrk="1" hangingPunct="1">
              <a:buFont typeface="Arial" charset="0"/>
              <a:buNone/>
            </a:pPr>
            <a:br>
              <a:rPr lang="pt-PT" sz="1800" dirty="0">
                <a:latin typeface="Baskerville Old Face" pitchFamily="18" charset="0"/>
              </a:rPr>
            </a:br>
            <a:endParaRPr lang="pt-PT" sz="1800" dirty="0">
              <a:latin typeface="Baskerville Old Face" pitchFamily="18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876800" cy="1143000"/>
          </a:xfrm>
        </p:spPr>
        <p:txBody>
          <a:bodyPr/>
          <a:lstStyle/>
          <a:p>
            <a:pPr eaLnBrk="1" hangingPunct="1"/>
            <a:r>
              <a:rPr lang="es-CL" sz="3600" b="1">
                <a:solidFill>
                  <a:schemeClr val="tx2"/>
                </a:solidFill>
                <a:latin typeface="Baskerville Old Face" pitchFamily="18" charset="0"/>
              </a:rPr>
              <a:t>Plan  &amp; Contenido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17F20-CF5D-41FD-B511-A868D11AFC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3733800" cy="537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de Quito -  Quito, Ecuador 2005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2,5 Kilómetros (en 8 minutos)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30.000 pasajeros / día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18 Cabinas para 6 pasajeros c/u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2.904 – 4.100 metros de altura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3 €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60DBB-24D4-4BAD-BCCB-BCDAC3B4AE9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4582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458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58370" name="Picture 2" descr="http://www.hoy.com.ec/temas/temas2005/teleferico/fotos/portada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32"/>
          <a:stretch>
            <a:fillRect/>
          </a:stretch>
        </p:blipFill>
        <p:spPr bwMode="auto">
          <a:xfrm>
            <a:off x="5638800" y="1524000"/>
            <a:ext cx="2876550" cy="264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http://lh4.ggpht.com/_7O73sTdo50U/Sf5TXeS0AgI/AAAAAAAAC_k/phDDU4jGF1Q/Quito+con+Vita+y+Cami+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97412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de Mérida - Mérida, Venezuela 1957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2º teleférico más largo y más alto del mundo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12,5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1.640 – 4.765 metros de altura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8 cabinas para 36 pasajeros c/u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b="1">
                <a:solidFill>
                  <a:schemeClr val="tx2"/>
                </a:solidFill>
                <a:latin typeface="Baskerville Old Face" pitchFamily="18" charset="0"/>
              </a:rPr>
              <a:t>Fuera de operación desde Agosto de 2008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8BCE5-B6F7-4662-94E2-209F64F708F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5606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5607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57346" name="Picture 2" descr="Archivo:Teleferico Arribando Estacion barinita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farm3.static.flickr.com/2103/2405053011_01e4a9510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352800" cy="270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 dirty="0" err="1">
                <a:latin typeface="Baskerville Old Face" pitchFamily="18" charset="0"/>
              </a:rPr>
              <a:t>Aerosilla</a:t>
            </a:r>
            <a:r>
              <a:rPr lang="es-CL" sz="2000" dirty="0">
                <a:latin typeface="Baskerville Old Face" pitchFamily="18" charset="0"/>
              </a:rPr>
              <a:t>  El </a:t>
            </a:r>
            <a:r>
              <a:rPr lang="es-CL" sz="2000" dirty="0" err="1">
                <a:latin typeface="Baskerville Old Face" pitchFamily="18" charset="0"/>
              </a:rPr>
              <a:t>Cadillal</a:t>
            </a:r>
            <a:r>
              <a:rPr lang="es-CL" sz="2000" dirty="0">
                <a:latin typeface="Baskerville Old Face" pitchFamily="18" charset="0"/>
              </a:rPr>
              <a:t>  / Cerro Medici –</a:t>
            </a:r>
          </a:p>
          <a:p>
            <a:pPr>
              <a:buFont typeface="Arial" charset="0"/>
              <a:buNone/>
            </a:pPr>
            <a:r>
              <a:rPr lang="es-CL" sz="2000" dirty="0">
                <a:latin typeface="Baskerville Old Face" pitchFamily="18" charset="0"/>
              </a:rPr>
              <a:t>Tucumán, Argentina 1971</a:t>
            </a: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1,2 Kilómetros de recorrido</a:t>
            </a: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b="1" dirty="0">
                <a:solidFill>
                  <a:schemeClr val="tx2"/>
                </a:solidFill>
                <a:latin typeface="Baskerville Old Face" pitchFamily="18" charset="0"/>
              </a:rPr>
              <a:t>Dejó de funcionar tras accidente</a:t>
            </a:r>
          </a:p>
          <a:p>
            <a:pPr>
              <a:buFont typeface="Arial" charset="0"/>
              <a:buNone/>
            </a:pPr>
            <a:endParaRPr lang="es-CL" sz="2000" b="1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Se retomó construcción en 2010</a:t>
            </a: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  <a:sym typeface="Wingdings" pitchFamily="2" charset="2"/>
              </a:rPr>
              <a:t> Inversión de 2 M€</a:t>
            </a: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74104-6B27-4A80-80ED-D90488F368C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663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69634" name="Picture 2" descr="http://static.panoramio.com/photos/original/43411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http://www.contexto.com.ar/uploads/2010/11/15/64288_AEROSILLA_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3352800" cy="250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de Santiago – Santiago, Chile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 1980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4,8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72 Cabinas para 4 pasajeros c/u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1.200 pasajeros / hora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= 2,6 €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b="1">
                <a:solidFill>
                  <a:schemeClr val="tx2"/>
                </a:solidFill>
                <a:latin typeface="Baskerville Old Face" pitchFamily="18" charset="0"/>
              </a:rPr>
              <a:t>Fuera de operación desde 2008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74104-6B27-4A80-80ED-D90488F368C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663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61442" name="Picture 2" descr="http://us.123rf.com/400wm/400/400/tifonimages/tifonimages1008/tifonimages100800010/7530441-telef-rico-en-cerro-de-san-crist-bal-con-vistas-a-una-vista-panor-mica-de-santiago-de-ch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399" y="1371600"/>
            <a:ext cx="3886201" cy="259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http://www.gvpedia.com/uploads/images/santiago_teleferico%20ch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886200" cy="244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s-CL" sz="2000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 err="1">
                <a:latin typeface="Baskerville Old Face" pitchFamily="18" charset="0"/>
              </a:rPr>
              <a:t>Aerosilla</a:t>
            </a:r>
            <a:r>
              <a:rPr lang="es-CL" sz="2000" dirty="0">
                <a:latin typeface="Baskerville Old Face" pitchFamily="18" charset="0"/>
              </a:rPr>
              <a:t> Cerro San Antonio –</a:t>
            </a:r>
          </a:p>
          <a:p>
            <a:pPr>
              <a:buFont typeface="Arial" charset="0"/>
              <a:buNone/>
            </a:pPr>
            <a:r>
              <a:rPr lang="es-CL" sz="2000" dirty="0" err="1">
                <a:latin typeface="Baskerville Old Face" pitchFamily="18" charset="0"/>
              </a:rPr>
              <a:t>Piriápolis</a:t>
            </a:r>
            <a:r>
              <a:rPr lang="es-CL" sz="2000" dirty="0">
                <a:latin typeface="Baskerville Old Face" pitchFamily="18" charset="0"/>
              </a:rPr>
              <a:t>, Uruguay </a:t>
            </a: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Única </a:t>
            </a:r>
            <a:r>
              <a:rPr lang="es-CL" sz="2000" dirty="0" err="1">
                <a:solidFill>
                  <a:schemeClr val="tx2"/>
                </a:solidFill>
                <a:latin typeface="Baskerville Old Face" pitchFamily="18" charset="0"/>
              </a:rPr>
              <a:t>aerosilla</a:t>
            </a: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 del país</a:t>
            </a: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Costo de uso = 3,8 €</a:t>
            </a: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dirty="0">
                <a:solidFill>
                  <a:schemeClr val="tx2"/>
                </a:solidFill>
                <a:latin typeface="Baskerville Old Face" pitchFamily="18" charset="0"/>
              </a:rPr>
              <a:t>Riesgo - </a:t>
            </a:r>
            <a:r>
              <a:rPr lang="es-CL" sz="2000" dirty="0" err="1">
                <a:solidFill>
                  <a:schemeClr val="tx2"/>
                </a:solidFill>
                <a:latin typeface="Baskerville Old Face" pitchFamily="18" charset="0"/>
              </a:rPr>
              <a:t>accidentabilidad</a:t>
            </a: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74104-6B27-4A80-80ED-D90488F368C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663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663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Turístico</a:t>
            </a:r>
          </a:p>
        </p:txBody>
      </p:sp>
      <p:pic>
        <p:nvPicPr>
          <p:cNvPr id="26635" name="Picture 11" descr="Aerosillas - Piriá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336" y="1394923"/>
            <a:ext cx="4105833" cy="240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0" name="Picture 2" descr="aerosillas de piriapolis urugu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657906"/>
            <a:ext cx="4191000" cy="253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4676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 b="1">
                <a:latin typeface="Baskerville Old Face" pitchFamily="18" charset="0"/>
              </a:rPr>
              <a:t>Proyectos de inversión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de Santiago, 2012          -     Mérida, 2º semestre de 2012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7,5 M € de inversión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Funicular de Santiago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4,5 M € de inversión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Peñalolén / Cerro San Ramón –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Santiago, Chile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2.000 pasajeros / hora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1.000 – 3.300 metros de altura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25 M€ de inversión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9F436-31A6-47FC-9660-8206E72A4C2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7654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7655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Teleféricos Turísticos</a:t>
            </a:r>
          </a:p>
        </p:txBody>
      </p:sp>
      <p:pic>
        <p:nvPicPr>
          <p:cNvPr id="27659" name="Picture 11" descr="http://static.lahora.cl/20100629/989244_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038600"/>
            <a:ext cx="3505200" cy="23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1800">
                <a:latin typeface="Baskerville Old Face" pitchFamily="18" charset="0"/>
              </a:rPr>
              <a:t>Teleférico Cerro San Cristóbal - Lima, Perú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17 Cabinas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700 pasajeros / día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6 M€ de inversión</a:t>
            </a:r>
          </a:p>
          <a:p>
            <a:pPr>
              <a:buFont typeface="Arial" charset="0"/>
              <a:buNone/>
            </a:pPr>
            <a:endParaRPr lang="es-CL" sz="18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1800">
                <a:latin typeface="Baskerville Old Face" pitchFamily="18" charset="0"/>
              </a:rPr>
              <a:t>Teleférico da Chapada dos Guimarães-  </a:t>
            </a:r>
          </a:p>
          <a:p>
            <a:pPr>
              <a:buFont typeface="Arial" charset="0"/>
              <a:buNone/>
            </a:pPr>
            <a:r>
              <a:rPr lang="es-CL" sz="1800">
                <a:latin typeface="Baskerville Old Face" pitchFamily="18" charset="0"/>
              </a:rPr>
              <a:t>Mato Grosso, Brasil 2011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30 cabinas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1,5 kilómetros de recorrido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3 M€ de inversión</a:t>
            </a:r>
            <a:endParaRPr lang="es-CL" sz="18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18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1800">
                <a:latin typeface="Baskerville Old Face" pitchFamily="18" charset="0"/>
              </a:rPr>
              <a:t>Teleférico Parque San Martín / Cerro de la Gloria</a:t>
            </a:r>
          </a:p>
          <a:p>
            <a:pPr>
              <a:buFont typeface="Arial" charset="0"/>
              <a:buNone/>
            </a:pPr>
            <a:r>
              <a:rPr lang="es-CL" sz="1800">
                <a:latin typeface="Baskerville Old Face" pitchFamily="18" charset="0"/>
              </a:rPr>
              <a:t>– Mendoza, Argentina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1,7 kilómetros de recorrido</a:t>
            </a:r>
          </a:p>
          <a:p>
            <a:pPr>
              <a:buFont typeface="Arial" charset="0"/>
              <a:buNone/>
            </a:pPr>
            <a:r>
              <a:rPr lang="es-CL" sz="1800">
                <a:solidFill>
                  <a:schemeClr val="tx2"/>
                </a:solidFill>
                <a:latin typeface="Baskerville Old Face" pitchFamily="18" charset="0"/>
              </a:rPr>
              <a:t>4 M€ de inversión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92D29-FC17-477A-827E-86238CCBC87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8678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867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Teleféricos Turísticos</a:t>
            </a:r>
          </a:p>
        </p:txBody>
      </p:sp>
      <p:pic>
        <p:nvPicPr>
          <p:cNvPr id="57350" name="Picture 6" descr="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2284" y="1066800"/>
            <a:ext cx="3549316" cy="198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4" name="Picture 10" descr="http://oglobo.globo.com/fotos/2011/04/07/07_MHG_sp_chapad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047999"/>
            <a:ext cx="2971800" cy="18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6" name="Picture 12" descr="http://t1.gstatic.com/images?q=tbn:ANd9GcTulL-oyWmdbH8dGfFwFUplBB1EOcWZTzlZqq4vWbUx76I5T2o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29200"/>
            <a:ext cx="2705100" cy="169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Metro Cable – Medellín, Colombia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2004-2008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9,3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7.200 pasajeros / hora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7.000 horas anuales de funcionamiento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236 Cabinas para 10 pasajeros c/u 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Uso medio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1.000.000 pasajeros / mes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medio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 0,6 €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6E60-3D02-487F-B2B6-2414F70DDFD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29701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9702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2970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14450"/>
            <a:ext cx="3810000" cy="31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Archivo:Metrocab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29050"/>
            <a:ext cx="38100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Metro Cable – Manizales, Colombia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2009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1,9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= 1.500 pasajeros / hora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42 Cabinas para 10 pasajeros c/u 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medio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 0,5 €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3CCD2-316A-490D-973C-F3D8A5D5A98E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0726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0727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53250" name="Picture 2" descr="metro cable maniz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505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Metro Cable – San Agustín, Caracas, 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Venezuela 2010</a:t>
            </a:r>
          </a:p>
          <a:p>
            <a:pPr>
              <a:buFont typeface="Arial" charset="0"/>
              <a:buNone/>
            </a:pPr>
            <a:endParaRPr lang="es-CL" sz="2000" i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6,6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 =  8.000 pasajeros / hora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Uso: 36.000 pasajeros / día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50 cabinas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medio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0,1 € / ticket </a:t>
            </a: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50C23-83FF-4EA4-946A-2F711300C4D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175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49158" name="Picture 6" descr="http://farm4.static.flickr.com/3408/3557261062_b93f3806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3962400" cy="29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venezuela-us.org/es/wp-content/uploads/2010/09/metro_cable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38136"/>
            <a:ext cx="399514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5B0F3-D796-4B74-A567-EECCA5EAFD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3200400"/>
          </a:xfrm>
        </p:spPr>
        <p:txBody>
          <a:bodyPr/>
          <a:lstStyle/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s-ES" sz="4000" b="1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Primeros desarrollos pioneros </a:t>
            </a:r>
          </a:p>
          <a:p>
            <a:pPr eaLnBrk="1" hangingPunct="1">
              <a:buFont typeface="Arial" charset="0"/>
              <a:buNone/>
            </a:pPr>
            <a:br>
              <a:rPr lang="pt-PT">
                <a:latin typeface="Baskerville Old Face" pitchFamily="18" charset="0"/>
              </a:rPr>
            </a:br>
            <a:endParaRPr lang="pt-PT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do Alemão – Rio de Janeiro,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Brasil 2011</a:t>
            </a:r>
          </a:p>
          <a:p>
            <a:pPr>
              <a:buFont typeface="Arial" charset="0"/>
              <a:buNone/>
            </a:pPr>
            <a:endParaRPr lang="es-CL" sz="2000" i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3,5 Kilómetros de recorrido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Capacidad  = 30.000 pasajeros / día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152 Góndolas – 10 pasajeros c/u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de uso </a:t>
            </a: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≈ 0,45 € / ticket habitante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85479-D8F9-48B3-B5B1-B8975A8D070E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32773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2774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2775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43010" name="Picture 2" descr="http://oglobo.globo.com/fotos/2010/12/20/20_MVG_rio_gondol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71600"/>
            <a:ext cx="2209800" cy="282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www.vipnews.com.br/wp-content/uploads/2011/07/teleferico-alema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429000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	</a:t>
            </a:r>
            <a:endParaRPr lang="es-CL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Funiculares - Valparaíso, Chile 1883</a:t>
            </a: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24 Ascensores instalados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Uso: 36.000 de pasajeros / día –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13.000.000 de pasajeros / año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Importante valor patrimonial y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Turístico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 b="1">
                <a:solidFill>
                  <a:schemeClr val="tx2"/>
                </a:solidFill>
                <a:latin typeface="Baskerville Old Face" pitchFamily="18" charset="0"/>
              </a:rPr>
              <a:t>8 Ascensores actualmente en uso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7A1D-DC1A-4126-8E53-BDFEB77B798E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33797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3798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3799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55300" name="Picture 4" descr="http://tectonicablog.com/wp-content/uploads/2010/03/by-paula-moy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2" name="Picture 6" descr="http://vivavalparaiso.cl/wp-content/gallery/ascensores/ascensor-artilleria-to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072" y="3886200"/>
            <a:ext cx="3860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PT" sz="2000" b="1">
                <a:latin typeface="Baskerville Old Face" pitchFamily="18" charset="0"/>
              </a:rPr>
              <a:t>Proyectos de inversión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Recuperación de la totalidad de los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ascensores – Valparaíso, Chile. 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pt-PT" sz="2000">
                <a:latin typeface="Baskerville Old Face" pitchFamily="18" charset="0"/>
              </a:rPr>
              <a:t>Iquique – Alto Hospicio, Chile</a:t>
            </a:r>
          </a:p>
          <a:p>
            <a:pPr>
              <a:buFont typeface="Arial" charset="0"/>
              <a:buNone/>
            </a:pPr>
            <a:endParaRPr lang="pt-PT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15.000 usuarios / día</a:t>
            </a:r>
          </a:p>
          <a:p>
            <a:pPr>
              <a:buFont typeface="Arial" charset="0"/>
              <a:buNone/>
            </a:pPr>
            <a:endParaRPr lang="pt-PT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8 minutos de recorrido</a:t>
            </a:r>
          </a:p>
          <a:p>
            <a:pPr>
              <a:buFont typeface="Arial" charset="0"/>
              <a:buNone/>
            </a:pPr>
            <a:endParaRPr lang="pt-PT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Inversión ≈  7,5 M €</a:t>
            </a: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C77DF-55AC-437C-A352-42C83FD9C72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34821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4822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4823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54274" name="Picture 2" descr="http://farm4.static.flickr.com/3328/3316811356_c21940f8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571" y="1600200"/>
            <a:ext cx="366126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imagenes.viajeros.com/fotos/h/hu/hulskbrx-1304273481-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485" y="4038599"/>
            <a:ext cx="3650915" cy="24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PT" sz="2000" b="1">
                <a:latin typeface="Baskerville Old Face" pitchFamily="18" charset="0"/>
              </a:rPr>
              <a:t>Proyectos de inversión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Metro Cable de Mariches - Caracas,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Venezuela 2009-2012</a:t>
            </a:r>
          </a:p>
          <a:p>
            <a:pPr>
              <a:buFont typeface="Arial" charset="0"/>
              <a:buNone/>
            </a:pPr>
            <a:r>
              <a:rPr lang="pt-PT" sz="2000">
                <a:solidFill>
                  <a:schemeClr val="tx2"/>
                </a:solidFill>
                <a:latin typeface="Baskerville Old Face" pitchFamily="18" charset="0"/>
              </a:rPr>
              <a:t>9,2 kilómetros de recorrido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Teleférico - La Paz / El Alto, Bolivia (2002…)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5.000 pasajeros / hora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23 M€ de inversión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Metro Cable Huechuraba – Santiago, Chile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3.000 personas / día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23 M€ de inversión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C13F8-4B69-4B8C-BDCF-1F3607C57512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5846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5847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</a:p>
        </p:txBody>
      </p:sp>
      <p:pic>
        <p:nvPicPr>
          <p:cNvPr id="8" name="Picture 9" descr="Bolivia Inform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52226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5" name="Picture 9" descr="http://www.correodelorinoco.gob.ve/wp-content/uploads/2011/04/Prototipo-de-las-cabinas-funiculares-del-Metrocable-de-Mari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1828800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80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		</a:t>
            </a: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Integración urbana de lugares de difícil acceso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Costo inferior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Viajes más cortos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Disminución de criminalidad</a:t>
            </a:r>
          </a:p>
          <a:p>
            <a:pPr>
              <a:buFont typeface="Arial" charset="0"/>
              <a:buNone/>
            </a:pPr>
            <a:r>
              <a:rPr lang="es-CL" sz="2000">
                <a:solidFill>
                  <a:schemeClr val="tx2"/>
                </a:solidFill>
                <a:latin typeface="Baskerville Old Face" pitchFamily="18" charset="0"/>
              </a:rPr>
              <a:t>Ejemplo: 70 % para el caso de Medellín</a:t>
            </a: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solidFill>
                <a:schemeClr val="tx2"/>
              </a:solidFill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r>
              <a:rPr lang="es-CL" sz="2000">
                <a:latin typeface="Baskerville Old Face" pitchFamily="18" charset="0"/>
              </a:rPr>
              <a:t>Generación de Turismo</a:t>
            </a: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4D67-644C-4FCD-835F-4B680265C451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6870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687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Transporte Urbano</a:t>
            </a:r>
            <a:b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</a:br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Impacto social</a:t>
            </a:r>
          </a:p>
        </p:txBody>
      </p:sp>
      <p:pic>
        <p:nvPicPr>
          <p:cNvPr id="35849" name="Picture 9" descr="http://sustentae.files.wordpress.com/2011/04/impacto-soc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038" y="2362200"/>
            <a:ext cx="346436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543800" cy="480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PT" sz="2000" b="1">
                <a:latin typeface="Baskerville Old Face" pitchFamily="18" charset="0"/>
              </a:rPr>
              <a:t>Ingresos estimados / año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D9332-DFB2-4CF6-828C-421FE0B8C4CE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1030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1031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103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“Overview” Global de Sudamérica</a:t>
            </a:r>
          </a:p>
        </p:txBody>
      </p:sp>
      <p:graphicFrame>
        <p:nvGraphicFramePr>
          <p:cNvPr id="1026" name="Chart 7"/>
          <p:cNvGraphicFramePr>
            <a:graphicFrameLocks/>
          </p:cNvGraphicFramePr>
          <p:nvPr/>
        </p:nvGraphicFramePr>
        <p:xfrm>
          <a:off x="1504950" y="2043113"/>
          <a:ext cx="58293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2" imgW="5829373" imgH="3886234" progId="Excel.Chart.8">
                  <p:embed/>
                </p:oleObj>
              </mc:Choice>
              <mc:Fallback>
                <p:oleObj name="Chart" r:id="rId2" imgW="5829373" imgH="3886234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043113"/>
                        <a:ext cx="58293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1447800" y="1905000"/>
            <a:ext cx="6096000" cy="4267200"/>
            <a:chOff x="1447800" y="1905000"/>
            <a:chExt cx="6096000" cy="4267200"/>
          </a:xfrm>
        </p:grpSpPr>
        <p:sp>
          <p:nvSpPr>
            <p:cNvPr id="10" name="Rectangle 9"/>
            <p:cNvSpPr/>
            <p:nvPr/>
          </p:nvSpPr>
          <p:spPr>
            <a:xfrm>
              <a:off x="1447800" y="1981200"/>
              <a:ext cx="1524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1905000"/>
              <a:ext cx="152400" cy="411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0" y="5715000"/>
              <a:ext cx="6019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47800" y="1905000"/>
              <a:ext cx="6019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480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PT" sz="2000" b="1">
                <a:latin typeface="Baskerville Old Face" pitchFamily="18" charset="0"/>
              </a:rPr>
              <a:t>Estimación Inversiones en últimos 10 años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2B05-44F0-4E60-A90A-5DC4771AD15D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“Overview” Global de Sudamérica</a:t>
            </a:r>
          </a:p>
        </p:txBody>
      </p:sp>
      <p:graphicFrame>
        <p:nvGraphicFramePr>
          <p:cNvPr id="2050" name="Chart 7"/>
          <p:cNvGraphicFramePr>
            <a:graphicFrameLocks/>
          </p:cNvGraphicFramePr>
          <p:nvPr/>
        </p:nvGraphicFramePr>
        <p:xfrm>
          <a:off x="1508125" y="2036763"/>
          <a:ext cx="5967413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2" imgW="5810207" imgH="3390906" progId="Excel.Chart.8">
                  <p:embed/>
                </p:oleObj>
              </mc:Choice>
              <mc:Fallback>
                <p:oleObj name="Chart" r:id="rId2" imgW="5810207" imgH="3390906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036763"/>
                        <a:ext cx="5967413" cy="3481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524000" y="1905000"/>
            <a:ext cx="6096000" cy="3810000"/>
            <a:chOff x="1447800" y="1905000"/>
            <a:chExt cx="6096000" cy="4267200"/>
          </a:xfrm>
        </p:grpSpPr>
        <p:sp>
          <p:nvSpPr>
            <p:cNvPr id="15" name="Rectangle 14"/>
            <p:cNvSpPr/>
            <p:nvPr/>
          </p:nvSpPr>
          <p:spPr>
            <a:xfrm>
              <a:off x="1447800" y="1981455"/>
              <a:ext cx="152400" cy="4114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39000" y="1905000"/>
              <a:ext cx="152400" cy="4114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4000" y="5715255"/>
              <a:ext cx="6019800" cy="4569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7800" y="1905000"/>
              <a:ext cx="6019800" cy="229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543800" cy="4800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PT" sz="2000" b="1">
                <a:latin typeface="Baskerville Old Face" pitchFamily="18" charset="0"/>
              </a:rPr>
              <a:t>                   Estimación - Proyectos de inversión en el corto plazo</a:t>
            </a:r>
          </a:p>
          <a:p>
            <a:pPr>
              <a:buFont typeface="Arial" charset="0"/>
              <a:buNone/>
            </a:pPr>
            <a:endParaRPr lang="pt-PT" sz="2000" i="1">
              <a:latin typeface="Baskerville Old Face" pitchFamily="18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es-CL" sz="200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2E69C-D17D-451A-ACA8-0F9A41210638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381000" y="990600"/>
            <a:ext cx="883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fr-FR" sz="2000">
                <a:latin typeface="Baskerville Old Face" pitchFamily="18" charset="0"/>
              </a:rPr>
              <a:t>			</a:t>
            </a:r>
            <a:endParaRPr lang="fr-FR" sz="2000" b="1">
              <a:solidFill>
                <a:schemeClr val="tx2"/>
              </a:solidFill>
              <a:latin typeface="Baskerville Old Face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fr-FR" sz="2000">
              <a:latin typeface="Baskerville Old Face" pitchFamily="18" charset="0"/>
            </a:endParaRPr>
          </a:p>
        </p:txBody>
      </p:sp>
      <p:sp>
        <p:nvSpPr>
          <p:cNvPr id="3079" name="Text Box 1"/>
          <p:cNvSpPr txBox="1">
            <a:spLocks noChangeArrowheads="1"/>
          </p:cNvSpPr>
          <p:nvPr/>
        </p:nvSpPr>
        <p:spPr bwMode="auto">
          <a:xfrm>
            <a:off x="228600" y="1219200"/>
            <a:ext cx="3657600" cy="373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2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ts val="1000"/>
            </a:pPr>
            <a:r>
              <a:rPr lang="fr-FR" sz="1600" i="1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  <a:endParaRPr lang="es-CL" sz="20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308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“Overview” Global de Sudamérica</a:t>
            </a:r>
          </a:p>
        </p:txBody>
      </p:sp>
      <p:graphicFrame>
        <p:nvGraphicFramePr>
          <p:cNvPr id="3074" name="Chart 7"/>
          <p:cNvGraphicFramePr>
            <a:graphicFrameLocks/>
          </p:cNvGraphicFramePr>
          <p:nvPr/>
        </p:nvGraphicFramePr>
        <p:xfrm>
          <a:off x="1970088" y="2043113"/>
          <a:ext cx="58293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2" imgW="5829373" imgH="3886234" progId="Excel.Chart.8">
                  <p:embed/>
                </p:oleObj>
              </mc:Choice>
              <mc:Fallback>
                <p:oleObj name="Chart" r:id="rId2" imgW="5829373" imgH="3886234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2043113"/>
                        <a:ext cx="58293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81200" y="1981200"/>
            <a:ext cx="5791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" name="Rectangle 14"/>
          <p:cNvSpPr/>
          <p:nvPr/>
        </p:nvSpPr>
        <p:spPr>
          <a:xfrm>
            <a:off x="7696200" y="2133600"/>
            <a:ext cx="381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1709738" y="2057400"/>
            <a:ext cx="3810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Rectangle 17"/>
          <p:cNvSpPr/>
          <p:nvPr/>
        </p:nvSpPr>
        <p:spPr>
          <a:xfrm>
            <a:off x="1862138" y="5729288"/>
            <a:ext cx="62150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http://www.plataformaurbana.cl/wp-content/uploads/2009/01/735233736_teleferico_cerro_san_cristob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0"/>
            <a:ext cx="92408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fr-FR" sz="3200" b="1">
                <a:solidFill>
                  <a:schemeClr val="tx2"/>
                </a:solidFill>
                <a:latin typeface="Bell MT" pitchFamily="18" charset="0"/>
              </a:rPr>
              <a:t>CONTACTO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4343400" y="381000"/>
            <a:ext cx="4953000" cy="2667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000">
                <a:latin typeface="Bell MT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r>
              <a:rPr lang="fr-FR" sz="2000">
                <a:latin typeface="Bell MT" pitchFamily="18" charset="0"/>
              </a:rPr>
              <a:t>	</a:t>
            </a:r>
            <a:r>
              <a:rPr lang="fr-FR" sz="1900">
                <a:latin typeface="Bell MT" pitchFamily="18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fr-FR" sz="1900" b="1">
                <a:latin typeface="Bell MT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r>
              <a:rPr lang="fr-FR" sz="1900" b="1">
                <a:latin typeface="Bell MT" pitchFamily="18" charset="0"/>
              </a:rPr>
              <a:t>		</a:t>
            </a:r>
            <a:r>
              <a:rPr lang="es-CL" sz="1800" b="1">
                <a:latin typeface="Bell MT" pitchFamily="18" charset="0"/>
              </a:rPr>
              <a:t>Francisco Sotomayor</a:t>
            </a:r>
          </a:p>
          <a:p>
            <a:pPr eaLnBrk="1" hangingPunct="1">
              <a:buFont typeface="Arial" charset="0"/>
              <a:buNone/>
            </a:pPr>
            <a:r>
              <a:rPr lang="es-CL" sz="1800">
                <a:latin typeface="Bell MT" pitchFamily="18" charset="0"/>
              </a:rPr>
              <a:t>		Pro Andes –  Director / CEO</a:t>
            </a:r>
          </a:p>
          <a:p>
            <a:pPr eaLnBrk="1" hangingPunct="1">
              <a:buFont typeface="Arial" charset="0"/>
              <a:buNone/>
            </a:pPr>
            <a:r>
              <a:rPr lang="es-CL" sz="1800">
                <a:latin typeface="Bell MT" pitchFamily="18" charset="0"/>
              </a:rPr>
              <a:t>		</a:t>
            </a:r>
            <a:r>
              <a:rPr lang="es-CL" sz="1800">
                <a:latin typeface="Bell MT" pitchFamily="18" charset="0"/>
                <a:hlinkClick r:id="rId3"/>
              </a:rPr>
              <a:t>francisco.sotomayor@proandes.net</a:t>
            </a:r>
            <a:endParaRPr lang="es-CL" sz="180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s-CL" sz="1800">
                <a:latin typeface="Bell MT" pitchFamily="18" charset="0"/>
              </a:rPr>
              <a:t>		+56-9-9 820 44 52</a:t>
            </a:r>
          </a:p>
          <a:p>
            <a:pPr eaLnBrk="1" hangingPunct="1">
              <a:buFont typeface="Arial" charset="0"/>
              <a:buNone/>
            </a:pPr>
            <a:r>
              <a:rPr lang="es-CL" sz="1800">
                <a:latin typeface="Bell MT" pitchFamily="18" charset="0"/>
              </a:rPr>
              <a:t>		Av. Las Condes 9792, Of: 1006, </a:t>
            </a:r>
          </a:p>
          <a:p>
            <a:pPr eaLnBrk="1" hangingPunct="1">
              <a:buFont typeface="Arial" charset="0"/>
              <a:buNone/>
            </a:pPr>
            <a:r>
              <a:rPr lang="es-CL" sz="1800">
                <a:latin typeface="Bell MT" pitchFamily="18" charset="0"/>
              </a:rPr>
              <a:t>		Santiago, Chile</a:t>
            </a:r>
          </a:p>
          <a:p>
            <a:pPr eaLnBrk="1" hangingPunct="1">
              <a:buFont typeface="Arial" charset="0"/>
              <a:buNone/>
            </a:pPr>
            <a:r>
              <a:rPr lang="fr-FR" sz="2000">
                <a:latin typeface="Bell MT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endParaRPr lang="fr-FR" sz="200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2000">
                <a:latin typeface="Bell MT" pitchFamily="18" charset="0"/>
              </a:rPr>
              <a:t>		</a:t>
            </a:r>
          </a:p>
          <a:p>
            <a:pPr eaLnBrk="1" hangingPunct="1">
              <a:buFont typeface="Arial" charset="0"/>
              <a:buNone/>
            </a:pPr>
            <a:endParaRPr lang="fr-FR" sz="190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1900">
                <a:latin typeface="Bell MT" pitchFamily="18" charset="0"/>
              </a:rPr>
              <a:t>		</a:t>
            </a:r>
            <a:endParaRPr lang="fr-FR" sz="200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endParaRPr lang="fr-FR" sz="200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fr-FR" sz="2000">
                <a:latin typeface="Bell MT" pitchFamily="18" charset="0"/>
              </a:rPr>
              <a:t>		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019800"/>
            <a:ext cx="29063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www.proandes.net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B0ABB-ACFF-4B2C-A416-C45C4DFFE62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Baskerville Old Face" pitchFamily="18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876800" cy="1143000"/>
          </a:xfrm>
        </p:spPr>
        <p:txBody>
          <a:bodyPr/>
          <a:lstStyle/>
          <a:p>
            <a:pPr eaLnBrk="1" hangingPunct="1"/>
            <a:r>
              <a:rPr lang="es-AR" sz="3200" b="1">
                <a:solidFill>
                  <a:schemeClr val="tx2"/>
                </a:solidFill>
                <a:latin typeface="Baskerville Old Face" pitchFamily="18" charset="0"/>
              </a:rPr>
              <a:t>Reseña Histórica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0" y="3048000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fr-FR" sz="10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 </a:t>
            </a:r>
            <a:endParaRPr lang="fr-FR">
              <a:latin typeface="Baskerville Old Face" pitchFamily="18" charset="0"/>
              <a:cs typeface="Arial" charset="0"/>
            </a:endParaRPr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4419600" y="3505200"/>
            <a:ext cx="4191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</a:p>
          <a:p>
            <a:endParaRPr lang="fr-FR" sz="16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  <a:p>
            <a:endParaRPr lang="en-US">
              <a:latin typeface="Baskerville Old Face" pitchFamily="18" charset="0"/>
            </a:endParaRPr>
          </a:p>
        </p:txBody>
      </p:sp>
      <p:sp>
        <p:nvSpPr>
          <p:cNvPr id="819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s-CL" sz="2400">
                <a:latin typeface="Baskerville Old Face" pitchFamily="18" charset="0"/>
              </a:rPr>
              <a:t>Primer ascensor Valparaíso, Chile</a:t>
            </a:r>
            <a:r>
              <a:rPr lang="pt-PT" sz="2400">
                <a:latin typeface="Baskerville Old Face" pitchFamily="18" charset="0"/>
              </a:rPr>
              <a:t>: 1883 </a:t>
            </a:r>
          </a:p>
          <a:p>
            <a:endParaRPr lang="pt-PT" sz="2400">
              <a:latin typeface="Baskerville Old Face" pitchFamily="18" charset="0"/>
            </a:endParaRPr>
          </a:p>
          <a:p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 i="1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 i="1">
              <a:latin typeface="Baskerville Old Face" pitchFamily="18" charset="0"/>
            </a:endParaRPr>
          </a:p>
          <a:p>
            <a:r>
              <a:rPr lang="pt-PT" sz="2400">
                <a:latin typeface="Baskerville Old Face" pitchFamily="18" charset="0"/>
              </a:rPr>
              <a:t>Construcción del “Pão de Açucar” en 1912</a:t>
            </a:r>
            <a:br>
              <a:rPr lang="pt-PT" sz="2400">
                <a:latin typeface="Baskerville Old Face" pitchFamily="18" charset="0"/>
              </a:rPr>
            </a:br>
            <a:endParaRPr lang="pt-PT" sz="2400">
              <a:latin typeface="Baskerville Old Face" pitchFamily="18" charset="0"/>
            </a:endParaRPr>
          </a:p>
          <a:p>
            <a:endParaRPr lang="pt-PT">
              <a:latin typeface="Baskerville Old Face" pitchFamily="18" charset="0"/>
            </a:endParaRPr>
          </a:p>
          <a:p>
            <a:endParaRPr lang="pt-PT">
              <a:latin typeface="Baskerville Old Face" pitchFamily="18" charset="0"/>
            </a:endParaRPr>
          </a:p>
        </p:txBody>
      </p:sp>
      <p:pic>
        <p:nvPicPr>
          <p:cNvPr id="4103" name="Picture 9" descr="http://ascensoresvalparaiso.org/sites/default/files/imagecache/foto_640/images/Ascensores%20de%20Valpara%C3%ADsoAnonymousMi%C3%A9%2C%2023/12/2009%20-%2015%3A30/2729840237_9defb3fe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954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http://www.oriodejaneiro.net/foto/paodeacucar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684" y="4343400"/>
            <a:ext cx="294711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06F1-6163-4A33-82B2-67FF8B70C3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31" name="Picture 11" descr="Ficheiro:Bondinho Rio 19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83" y="4393311"/>
            <a:ext cx="3211731" cy="215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Baskerville Old Face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3048000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fr-FR" sz="10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 </a:t>
            </a:r>
            <a:endParaRPr lang="fr-FR">
              <a:latin typeface="Baskerville Old Face" pitchFamily="18" charset="0"/>
              <a:cs typeface="Arial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4419600" y="3505200"/>
            <a:ext cx="4191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</a:p>
          <a:p>
            <a:endParaRPr lang="fr-FR" sz="16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  <a:p>
            <a:endParaRPr lang="en-US">
              <a:latin typeface="Baskerville Old Face" pitchFamily="18" charset="0"/>
            </a:endParaRPr>
          </a:p>
        </p:txBody>
      </p:sp>
      <p:sp>
        <p:nvSpPr>
          <p:cNvPr id="9221" name="Content Placeholder 7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5181600"/>
          </a:xfrm>
        </p:spPr>
        <p:txBody>
          <a:bodyPr/>
          <a:lstStyle/>
          <a:p>
            <a:r>
              <a:rPr lang="pt-PT" sz="2400">
                <a:latin typeface="Baskerville Old Face" pitchFamily="18" charset="0"/>
              </a:rPr>
              <a:t>Tempranos desarrollos mineros: </a:t>
            </a:r>
            <a:br>
              <a:rPr lang="pt-PT" sz="2400">
                <a:latin typeface="Baskerville Old Face" pitchFamily="18" charset="0"/>
              </a:rPr>
            </a:br>
            <a:r>
              <a:rPr lang="pt-PT" sz="2400">
                <a:latin typeface="Baskerville Old Face" pitchFamily="18" charset="0"/>
              </a:rPr>
              <a:t>Salinas, Brasil  1919: Transporte de Sal</a:t>
            </a: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r>
              <a:rPr lang="pt-PT" sz="2400">
                <a:latin typeface="Baskerville Old Face" pitchFamily="18" charset="0"/>
              </a:rPr>
              <a:t>La Disputada - Santiago, Chile 1924 </a:t>
            </a: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>
              <a:latin typeface="Baskerville Old Face" pitchFamily="18" charset="0"/>
            </a:endParaRPr>
          </a:p>
          <a:p>
            <a:endParaRPr lang="pt-PT">
              <a:latin typeface="Baskerville Old Fac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E4900-9BF8-47A1-980A-823CFF58AC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223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876800" cy="1143000"/>
          </a:xfrm>
        </p:spPr>
        <p:txBody>
          <a:bodyPr/>
          <a:lstStyle/>
          <a:p>
            <a:pPr eaLnBrk="1" hangingPunct="1"/>
            <a:r>
              <a:rPr lang="es-AR" sz="3200" b="1">
                <a:solidFill>
                  <a:schemeClr val="tx2"/>
                </a:solidFill>
                <a:latin typeface="Baskerville Old Face" pitchFamily="18" charset="0"/>
              </a:rPr>
              <a:t>Reseña Histórica</a:t>
            </a:r>
          </a:p>
        </p:txBody>
      </p:sp>
      <p:pic>
        <p:nvPicPr>
          <p:cNvPr id="40966" name="Picture 6" descr="http://spf.fotolog.com/photo/63/30/62/66_esantos/1193871647_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6249" y="1295400"/>
            <a:ext cx="290675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static.panoramio.com/photos/original/11611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3657600" cy="208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792788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Baskerville Old Face" pitchFamily="18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3048000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fr-FR" sz="10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 </a:t>
            </a:r>
            <a:endParaRPr lang="fr-FR">
              <a:latin typeface="Baskerville Old Face" pitchFamily="18" charset="0"/>
              <a:cs typeface="Arial" charset="0"/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4419600" y="3505200"/>
            <a:ext cx="4191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Baskerville Old Face" pitchFamily="18" charset="0"/>
                <a:cs typeface="Arial" charset="0"/>
              </a:rPr>
              <a:t> </a:t>
            </a:r>
          </a:p>
          <a:p>
            <a:endParaRPr lang="fr-FR" sz="1600">
              <a:solidFill>
                <a:srgbClr val="000000"/>
              </a:solidFill>
              <a:latin typeface="Baskerville Old Face" pitchFamily="18" charset="0"/>
              <a:cs typeface="Arial" charset="0"/>
            </a:endParaRPr>
          </a:p>
          <a:p>
            <a:endParaRPr lang="en-US">
              <a:latin typeface="Baskerville Old Face" pitchFamily="18" charset="0"/>
            </a:endParaRPr>
          </a:p>
        </p:txBody>
      </p:sp>
      <p:sp>
        <p:nvSpPr>
          <p:cNvPr id="10245" name="Content Placeholder 7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r>
              <a:rPr lang="pt-PT" sz="2400">
                <a:latin typeface="Baskerville Old Face" pitchFamily="18" charset="0"/>
              </a:rPr>
              <a:t>1er ski-lift en Bariloche en 1939</a:t>
            </a: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pPr>
              <a:buFont typeface="Arial" charset="0"/>
              <a:buNone/>
            </a:pPr>
            <a:endParaRPr lang="pt-PT" sz="2400">
              <a:latin typeface="Baskerville Old Face" pitchFamily="18" charset="0"/>
            </a:endParaRPr>
          </a:p>
          <a:p>
            <a:r>
              <a:rPr lang="pt-PT" sz="2400">
                <a:latin typeface="Baskerville Old Face" pitchFamily="18" charset="0"/>
              </a:rPr>
              <a:t>1er chair-lift en Portillo en 1946  </a:t>
            </a:r>
            <a:br>
              <a:rPr lang="pt-PT" sz="2400">
                <a:latin typeface="Baskerville Old Face" pitchFamily="18" charset="0"/>
              </a:rPr>
            </a:br>
            <a:endParaRPr lang="pt-PT" sz="2400">
              <a:latin typeface="Baskerville Old Face" pitchFamily="18" charset="0"/>
            </a:endParaRPr>
          </a:p>
          <a:p>
            <a:endParaRPr lang="pt-PT">
              <a:latin typeface="Baskerville Old Face" pitchFamily="18" charset="0"/>
            </a:endParaRPr>
          </a:p>
          <a:p>
            <a:endParaRPr lang="pt-PT">
              <a:latin typeface="Baskerville Old Face" pitchFamily="18" charset="0"/>
            </a:endParaRPr>
          </a:p>
        </p:txBody>
      </p:sp>
      <p:pic>
        <p:nvPicPr>
          <p:cNvPr id="40962" name="Picture 2" descr="http://www.pimentelonline.com/Portals/0/Esqui/Historia/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99277"/>
            <a:ext cx="3291839" cy="206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8BF8A-0ECA-4683-8853-E87EB1CC20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64" name="Picture 4" descr="http://www.ski-epic.com/2011_ski_park_city_utah/p27b_mike_brady_on_chair_lift_two_bange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895600" cy="23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9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4876800" cy="1143000"/>
          </a:xfrm>
        </p:spPr>
        <p:txBody>
          <a:bodyPr/>
          <a:lstStyle/>
          <a:p>
            <a:pPr eaLnBrk="1" hangingPunct="1"/>
            <a:r>
              <a:rPr lang="es-AR" sz="3200" b="1">
                <a:solidFill>
                  <a:schemeClr val="tx2"/>
                </a:solidFill>
                <a:latin typeface="Baskerville Old Face" pitchFamily="18" charset="0"/>
              </a:rPr>
              <a:t>Reseña Histórica</a:t>
            </a:r>
          </a:p>
        </p:txBody>
      </p:sp>
      <p:pic>
        <p:nvPicPr>
          <p:cNvPr id="7181" name="Picture 13" descr="http://www.pimentelonline.com/Portals/0/Piornos%2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700938"/>
            <a:ext cx="3048000" cy="20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3" name="Picture 15" descr="http://farm2.static.flickr.com/1400/1373327205_da6ae8292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4343400"/>
            <a:ext cx="3048000" cy="22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80AB7-F857-46A3-8E88-B53FA58AB2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3200400"/>
          </a:xfrm>
        </p:spPr>
        <p:txBody>
          <a:bodyPr/>
          <a:lstStyle/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eaLnBrk="1" hangingPunct="1"/>
            <a:endParaRPr lang="es-ES" sz="2800">
              <a:latin typeface="Baskerville Old Face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s-ES" sz="4000" b="1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Evolución de la Industria</a:t>
            </a:r>
          </a:p>
          <a:p>
            <a:pPr eaLnBrk="1" hangingPunct="1">
              <a:buFont typeface="Arial" charset="0"/>
              <a:buNone/>
            </a:pPr>
            <a:br>
              <a:rPr lang="pt-PT">
                <a:latin typeface="Baskerville Old Face" pitchFamily="18" charset="0"/>
              </a:rPr>
            </a:br>
            <a:endParaRPr lang="pt-PT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33400" y="15700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400" b="1">
                <a:solidFill>
                  <a:srgbClr val="C00000"/>
                </a:solidFill>
                <a:latin typeface="Baskerville Old Face" pitchFamily="18" charset="0"/>
              </a:rPr>
              <a:t>Cifras clave</a:t>
            </a:r>
          </a:p>
          <a:p>
            <a:pPr eaLnBrk="1" hangingPunct="1">
              <a:buFont typeface="Arial" charset="0"/>
              <a:buNone/>
            </a:pPr>
            <a:endParaRPr lang="pt-PT" sz="1800" b="1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Número de centros = 9 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Días esquiador ≈ 1.8 Millones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Precio medio del día ≈ 39 €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Ingreso anual Remontes Mécanicos ≈ 59 Millones de €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  <p:pic>
        <p:nvPicPr>
          <p:cNvPr id="12292" name="Picture 4" descr="Planet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648200" y="3276600"/>
            <a:ext cx="14478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AutoShape 2" descr="data:image/jpg;base64,/9j/4AAQSkZJRgABAQAAAQABAAD/2wBDAAkGBwgHBgkIBwgKCgkLDRYPDQwMDRsUFRAWIB0iIiAdHx8kKDQsJCYxJx8fLT0tMTU3Ojo6Iys/RD84QzQ5Ojf/2wBDAQoKCg0MDRoPDxo3JR8lNzc3Nzc3Nzc3Nzc3Nzc3Nzc3Nzc3Nzc3Nzc3Nzc3Nzc3Nzc3Nzc3Nzc3Nzc3Nzc3Nzf/wAARCACtAQ4DASIAAhEBAxEB/8QAGwABAQEBAQEBAQAAAAAAAAAAAAYFBAIDBwH/xAAxEAABAwMCBQMDAgcBAAAAAAAAAQIDBBGSFVQFEiEx0RNRYSJBcVKBIzJCRGKCkaH/xAAaAQEAAwEBAQAAAAAAAAAAAAAAAwQFAgEG/8QAIhEBAAICAwEAAQUAAAAAAAAAAAJRAxQBERMhBAUSYYGR/9oADAMBAAIRAxEAPwC8ABtscAAAAAAAAAAAAAAAAAAAAAAAAAAAAAAAAAAAAAAAAAAAAAAAAAAAAAAAAAAAAAAAAAAAAAAAAAAAAAAAAAAAAAAAAAAAAAAAAAAAAAAAAAAAAAAAAAAAAAAAAAAAAAAAAAAAAAAVenUe2jxGnUe2jxKm5GlrVlaUBV6dR7aPEadR7aPEbkaNWVpQFXp1Hto8Rp1Hto8RuRo1ZWlAVenUe2jxGnUe2jxG5GjVlaUBV6dR7aPEadR7aPEbkaNWVpQFXp1Hto8Rp1Hto8RuRo1ZWlAVenUe2jxGnUe2jxG5GjVlaUBV6dR7aPEadR7aPEbkaNWVpQFXp1Hto8Rp1Hto8RuRo1ZWlAVenUe2jxGnUe2jxG5GjVlaUBV6dR7aPEadR7aPEbkaNWVpQFXp1Hto8Rp1Hto8RuRo1ZWlAVenUe2jxGnUe2jxG5GjVlaUBV6dR7aPEadR7aPEbkaNWVpQFXp1Hto8Rp1Hto8RuRo1ZWlAVenUe2jxGnUe2jxG5GjVlaUBV6dR7aPE/i8Nol/to/8Ag3I0asrdYAM9eAAAAAAAAAAAAAAAAFWyXXscFZXPjkdBAxFmdA6WBXL9Mit7t+O6f9+DzxerdAxrKeqggql6xNqUtHKv6L+6/HVO9l7LL8UqZGRyJFFPBJEiTR08n89NIt7OYqdHxuW6KiXtfp7JHkycQ475dRj3y7+I8dfGlZUQTuSB1HTVVOit95HI/wD85Et9jpj4zLJX1jGKnWtZQ08ap92s55Hr+yuxT3IytqZ66kfDQxSypyubGscaojOdWvXr26L0te6LdPsdUNY91XUvqpHQfRLzSParHIr1Tmc1OndEsi36Ijfuq2o8fqGPmXXabwl12/QKStjq/UdGi+k2T02yKqcsi2S6t90v0/KKdRJcPrnOVklO2JyxRojPVk5IKONEsl3In1PW3W3T7Jay3paGojqaZskUzZm2t6rW2a/5b7p+L/kvwnxLjvhBzx06AAdvAAAAAAAAAAAAAAAAAAAAAAAAAAAAAAAAAAATPHah6SSMbVzrG9eV9PU8KfPAqJ8tYi/uqqhG1DvUqaanp6mNjfUSyRSK1nK5URUax7uZq2/pVFb07J3LvjNPO+f+BPxSZzv7aneyOO3+T1aion4VXfFiQrqWokf6rZX8sciRtbFNJKxr0VFtzyO+tyKntb4VUM78/iX7PifD139fVlZVQcXZw+GhYlExiWka9PpSy90vdOyd0637nLFVVfEuH1clbStp5aRfUhVHNVyKiXS6XW3t1RPweq2tWsZA6GrgpZmIr1ZU8zUt0RVRzVT3Tpfs5Lp2PM9WxaDTUkWVqt5ZZ2sVsbWuVUsi9V62VL9UT7ql0PmYw5+dR+/3/tfWhzz/AD8fThlTFOrZJFpJHK5OV0yOq3Mv2tGxVS/Tuv8A0t+B1Ek6OdLV1NQqtRU9WhdTtRP9moqr+/7ElwqkrInMijlfPIz+aKOrfBNbvdvMqtelut73+6uW5ZcGjkZCrn1NZKnZI6tjUfH7oqoic35uv5U+s/E454hx2zcvXbRABbRAAAAAAAAAAAAAAAAAAAAAAAAAAAAAAAAAAA5q+jhrYkjqEe6NF5lY1yoj/hbd0+OxOcQoFmqIoZFbHy2e+Nlkjo6ZL3T25n2VL+yKidEW9YfGppYamKWKViKyVvLJ/k32X4tdP3OZQ4lx1y9456fmVdSNlhqZHxPietIyssiKiNbLPZrV/DWqtvdV9kNKHh3pV/8ADVY5JKx9O9XIvLHM1OeJbfpViI3Er6rhEVQtWr3u5ql0XMv6WsVFRqfF+Zf9lPo3hkKS1r3Oc5KqZkyp+h7Wtaipg1fyV+PxcfHPfTvnJJjcK4eyphs2PlpedzXU/N9dDO1V5vTd3Rqr2T7dFTotkpY2qyNrXPV6ollc611+VsiIGsa1XK1qIrluqonc9FnjjpGAA9AAAAAAAAAAAAAAAAGDr0u3Zkvga9Lt2ZL4MgGrr4qZn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sABMi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2295" name="AutoShape 4" descr="data:image/jpg;base64,/9j/4AAQSkZJRgABAQAAAQABAAD/2wBDAAkGBwgHBgkIBwgKCgkLDRYPDQwMDRsUFRAWIB0iIiAdHx8kKDQsJCYxJx8fLT0tMTU3Ojo6Iys/RD84QzQ5Ojf/2wBDAQoKCg0MDRoPDxo3JR8lNzc3Nzc3Nzc3Nzc3Nzc3Nzc3Nzc3Nzc3Nzc3Nzc3Nzc3Nzc3Nzc3Nzc3Nzc3Nzc3Nzf/wAARCACtAQ4DASIAAhEBAxEB/8QAGwABAQEBAQEBAQAAAAAAAAAAAAYFBAIDBwH/xAAxEAABAwMCBQMDAgcBAAAAAAAAAQIDBBGSFVQFEiEx0RNRYSJBcVKBIzJCRGKCkaH/xAAaAQEAAwEBAQAAAAAAAAAAAAAAAwQFAgEG/8QAIhEBAAICAwEAAQUAAAAAAAAAAAJRAxQBERMhBAUSYYGR/9oADAMBAAIRAxEAPwC8ABtscAAAAAAAAAAAAAAAAAAAAAAAAAAAAAAAAAAAAAAAAAAAAAAAAAAAAAAAAAAAAAAAAAAAAAAAAAAAAAAAAAAAAAAAAAAAAAAAAAAAAAAAAAAAAAAAAAAAAAAAAAAAAAAAAAAAAAAVenUe2jxGnUe2jxKm5GlrVlaUBV6dR7aPEadR7aPEbkaNWVpQFXp1Hto8Rp1Hto8RuRo1ZWlAVenUe2jxGnUe2jxG5GjVlaUBV6dR7aPEadR7aPEbkaNWVpQFXp1Hto8Rp1Hto8RuRo1ZWlAVenUe2jxGnUe2jxG5GjVlaUBV6dR7aPEadR7aPEbkaNWVpQFXp1Hto8Rp1Hto8RuRo1ZWlAVenUe2jxGnUe2jxG5GjVlaUBV6dR7aPEadR7aPEbkaNWVpQFXp1Hto8Rp1Hto8RuRo1ZWlAVenUe2jxGnUe2jxG5GjVlaUBV6dR7aPEadR7aPEbkaNWVpQFXp1Hto8Rp1Hto8RuRo1ZWlAVenUe2jxGnUe2jxG5GjVlaUBV6dR7aPE/i8Nol/to/8Ag3I0asrdYAM9eAAAAAAAAAAAAAAAAFWyXXscFZXPjkdBAxFmdA6WBXL9Mit7t+O6f9+DzxerdAxrKeqggql6xNqUtHKv6L+6/HVO9l7LL8UqZGRyJFFPBJEiTR08n89NIt7OYqdHxuW6KiXtfp7JHkycQ475dRj3y7+I8dfGlZUQTuSB1HTVVOit95HI/wD85Et9jpj4zLJX1jGKnWtZQ08ap92s55Hr+yuxT3IytqZ66kfDQxSypyubGscaojOdWvXr26L0te6LdPsdUNY91XUvqpHQfRLzSParHIr1Tmc1OndEsi36Ijfuq2o8fqGPmXXabwl12/QKStjq/UdGi+k2T02yKqcsi2S6t90v0/KKdRJcPrnOVklO2JyxRojPVk5IKONEsl3In1PW3W3T7Jay3paGojqaZskUzZm2t6rW2a/5b7p+L/kvwnxLjvhBzx06AAdvAAAAAAAAAAAAAAAAAAAAAAAAAAAAAAAAAAATPHah6SSMbVzrG9eV9PU8KfPAqJ8tYi/uqqhG1DvUqaanp6mNjfUSyRSK1nK5URUax7uZq2/pVFb07J3LvjNPO+f+BPxSZzv7aneyOO3+T1aion4VXfFiQrqWokf6rZX8sciRtbFNJKxr0VFtzyO+tyKntb4VUM78/iX7PifD139fVlZVQcXZw+GhYlExiWka9PpSy90vdOyd0637nLFVVfEuH1clbStp5aRfUhVHNVyKiXS6XW3t1RPweq2tWsZA6GrgpZmIr1ZU8zUt0RVRzVT3Tpfs5Lp2PM9WxaDTUkWVqt5ZZ2sVsbWuVUsi9V62VL9UT7ql0PmYw5+dR+/3/tfWhzz/AD8fThlTFOrZJFpJHK5OV0yOq3Mv2tGxVS/Tuv8A0t+B1Ek6OdLV1NQqtRU9WhdTtRP9moqr+/7ElwqkrInMijlfPIz+aKOrfBNbvdvMqtelut73+6uW5ZcGjkZCrn1NZKnZI6tjUfH7oqoic35uv5U+s/E454hx2zcvXbRABbRAAAAAAAAAAAAAAAAAAAAAAAAAAAAAAAAAAA5q+jhrYkjqEe6NF5lY1yoj/hbd0+OxOcQoFmqIoZFbHy2e+Nlkjo6ZL3T25n2VL+yKidEW9YfGppYamKWKViKyVvLJ/k32X4tdP3OZQ4lx1y9456fmVdSNlhqZHxPietIyssiKiNbLPZrV/DWqtvdV9kNKHh3pV/8ADVY5JKx9O9XIvLHM1OeJbfpViI3Er6rhEVQtWr3u5ql0XMv6WsVFRqfF+Zf9lPo3hkKS1r3Oc5KqZkyp+h7Wtaipg1fyV+PxcfHPfTvnJJjcK4eyphs2PlpedzXU/N9dDO1V5vTd3Rqr2T7dFTotkpY2qyNrXPV6ollc611+VsiIGsa1XK1qIrluqonc9FnjjpGAA9AAAAAAAAAAAAAAAAGDr0u3Zkvga9Lt2ZL4MgGrr4qZn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tr69Lt2ZL4GvS7dmS+DIA18VHvksABMi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38918" name="Picture 6" descr="http://www.portalargentino.net/simbolos/bandarg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1143000" cy="73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D395-F3FF-496C-B705-2BE03FE381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atedralaltapatagonia.com/invierno/images/mapa_pistas_2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92513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67818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400" b="1">
                <a:solidFill>
                  <a:srgbClr val="C00000"/>
                </a:solidFill>
                <a:latin typeface="Baskerville Old Face" pitchFamily="18" charset="0"/>
              </a:rPr>
              <a:t>Cifras clave</a:t>
            </a:r>
          </a:p>
          <a:p>
            <a:pPr eaLnBrk="1" hangingPunct="1">
              <a:buFont typeface="Arial" charset="0"/>
              <a:buNone/>
            </a:pPr>
            <a:endParaRPr lang="pt-PT" sz="1800" b="1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 b="1">
                <a:latin typeface="Baskerville Old Face" pitchFamily="18" charset="0"/>
              </a:rPr>
              <a:t>Catedral Alta Patagonia, Bariloche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Remontes Mécanicos = 40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pt-PT" sz="1800">
                <a:latin typeface="Baskerville Old Face" pitchFamily="18" charset="0"/>
              </a:rPr>
              <a:t>Capacidad  ≈ 5.000 esquiadores / día</a:t>
            </a: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  <a:p>
            <a:pPr eaLnBrk="1" hangingPunct="1">
              <a:buFont typeface="Arial" charset="0"/>
              <a:buNone/>
            </a:pPr>
            <a:endParaRPr lang="pt-PT" sz="1800">
              <a:latin typeface="Baskerville Old Face" pitchFamily="18" charset="0"/>
            </a:endParaRPr>
          </a:p>
        </p:txBody>
      </p:sp>
      <p:pic>
        <p:nvPicPr>
          <p:cNvPr id="35844" name="Picture 4" descr="http://www.lookpatagonia.com/images/stories/catedral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39624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www.lookpatagonia.com/images/stories/catedra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8F2F5-779D-4FD9-A312-D786687D0E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31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5486400" cy="1143000"/>
          </a:xfrm>
        </p:spPr>
        <p:txBody>
          <a:bodyPr/>
          <a:lstStyle/>
          <a:p>
            <a:pPr eaLnBrk="1" hangingPunct="1"/>
            <a:r>
              <a:rPr lang="es-CL" sz="2400" b="1">
                <a:solidFill>
                  <a:schemeClr val="tx2"/>
                </a:solidFill>
                <a:latin typeface="Baskerville Old Face" pitchFamily="18" charset="0"/>
              </a:rPr>
              <a:t>Turismo de nieve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Macintosh PowerPoint</Application>
  <PresentationFormat>Bildschirmpräsentation (4:3)</PresentationFormat>
  <Paragraphs>661</Paragraphs>
  <Slides>38</Slides>
  <Notes>4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  <vt:variant>
        <vt:lpstr>Zielgruppenorientierte Präsentationen</vt:lpstr>
      </vt:variant>
      <vt:variant>
        <vt:i4>1</vt:i4>
      </vt:variant>
    </vt:vector>
  </HeadingPairs>
  <TitlesOfParts>
    <vt:vector size="46" baseType="lpstr">
      <vt:lpstr>Andalus</vt:lpstr>
      <vt:lpstr>Arial</vt:lpstr>
      <vt:lpstr>Baskerville Old Face</vt:lpstr>
      <vt:lpstr>Bell MT</vt:lpstr>
      <vt:lpstr>Calibri</vt:lpstr>
      <vt:lpstr>Office Theme</vt:lpstr>
      <vt:lpstr>Chart</vt:lpstr>
      <vt:lpstr>PowerPoint-Präsentation</vt:lpstr>
      <vt:lpstr>Plan  &amp; Contenido</vt:lpstr>
      <vt:lpstr>PowerPoint-Präsentation</vt:lpstr>
      <vt:lpstr>Reseña Histórica</vt:lpstr>
      <vt:lpstr>Reseña Histórica</vt:lpstr>
      <vt:lpstr>Reseña Histórica</vt:lpstr>
      <vt:lpstr>PowerPoint-Präsentation</vt:lpstr>
      <vt:lpstr>Turismo de nieve</vt:lpstr>
      <vt:lpstr>Turismo de nieve</vt:lpstr>
      <vt:lpstr>Turismo de nieve</vt:lpstr>
      <vt:lpstr>Turismo de nieve</vt:lpstr>
      <vt:lpstr>Turismo de nieve</vt:lpstr>
      <vt:lpstr>Turismo de nieve</vt:lpstr>
      <vt:lpstr>Transporte de carga Industrial Minería</vt:lpstr>
      <vt:lpstr>Transporte de carga Industrial Minería</vt:lpstr>
      <vt:lpstr>Transporte de carga Industrial Minería</vt:lpstr>
      <vt:lpstr>Transporte Turístico</vt:lpstr>
      <vt:lpstr>Transporte Turístico</vt:lpstr>
      <vt:lpstr>Transporte Turístico</vt:lpstr>
      <vt:lpstr>Transporte Turístico</vt:lpstr>
      <vt:lpstr>Transporte Turístico</vt:lpstr>
      <vt:lpstr>Transporte Turístico</vt:lpstr>
      <vt:lpstr>Transporte Turístico</vt:lpstr>
      <vt:lpstr>Transporte Turístico</vt:lpstr>
      <vt:lpstr>Teleféricos Turísticos</vt:lpstr>
      <vt:lpstr>Teleféricos Turísticos</vt:lpstr>
      <vt:lpstr>Transporte Urbano</vt:lpstr>
      <vt:lpstr>Transporte Urbano</vt:lpstr>
      <vt:lpstr>Transporte Urbano</vt:lpstr>
      <vt:lpstr>Transporte Urbano</vt:lpstr>
      <vt:lpstr>Transporte Urbano</vt:lpstr>
      <vt:lpstr>Transporte Urbano</vt:lpstr>
      <vt:lpstr>Transporte Urbano</vt:lpstr>
      <vt:lpstr>Transporte Urbano Impacto social</vt:lpstr>
      <vt:lpstr>“Overview” Global de Sudamérica</vt:lpstr>
      <vt:lpstr>“Overview” Global de Sudamérica</vt:lpstr>
      <vt:lpstr>“Overview” Global de Sudamérica</vt:lpstr>
      <vt:lpstr>CONTACTO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Alberto</dc:creator>
  <cp:lastModifiedBy>Praxis Mediamacs</cp:lastModifiedBy>
  <cp:revision>589</cp:revision>
  <dcterms:created xsi:type="dcterms:W3CDTF">2006-08-16T00:00:00Z</dcterms:created>
  <dcterms:modified xsi:type="dcterms:W3CDTF">2023-12-14T08:33:04Z</dcterms:modified>
</cp:coreProperties>
</file>