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7" r:id="rId14"/>
    <p:sldId id="268" r:id="rId15"/>
    <p:sldId id="267" r:id="rId16"/>
    <p:sldId id="269" r:id="rId17"/>
    <p:sldId id="271" r:id="rId18"/>
    <p:sldId id="306" r:id="rId19"/>
    <p:sldId id="272" r:id="rId20"/>
    <p:sldId id="270" r:id="rId21"/>
    <p:sldId id="273" r:id="rId22"/>
    <p:sldId id="274" r:id="rId23"/>
    <p:sldId id="296" r:id="rId24"/>
    <p:sldId id="275" r:id="rId25"/>
    <p:sldId id="276" r:id="rId26"/>
    <p:sldId id="302" r:id="rId27"/>
    <p:sldId id="278" r:id="rId28"/>
    <p:sldId id="303" r:id="rId29"/>
    <p:sldId id="279" r:id="rId30"/>
    <p:sldId id="280" r:id="rId31"/>
    <p:sldId id="281" r:id="rId32"/>
    <p:sldId id="282" r:id="rId33"/>
    <p:sldId id="283" r:id="rId34"/>
    <p:sldId id="307" r:id="rId35"/>
    <p:sldId id="308" r:id="rId36"/>
    <p:sldId id="284" r:id="rId37"/>
    <p:sldId id="285" r:id="rId38"/>
    <p:sldId id="286" r:id="rId39"/>
    <p:sldId id="305" r:id="rId40"/>
    <p:sldId id="287" r:id="rId41"/>
    <p:sldId id="295" r:id="rId42"/>
    <p:sldId id="288" r:id="rId43"/>
    <p:sldId id="298" r:id="rId44"/>
    <p:sldId id="304" r:id="rId45"/>
    <p:sldId id="289" r:id="rId46"/>
    <p:sldId id="290" r:id="rId47"/>
    <p:sldId id="301" r:id="rId48"/>
    <p:sldId id="291" r:id="rId49"/>
  </p:sldIdLst>
  <p:sldSz cx="9144000" cy="6858000" type="screen4x3"/>
  <p:notesSz cx="6870700" cy="10007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2">
          <p15:clr>
            <a:srgbClr val="A4A3A4"/>
          </p15:clr>
        </p15:guide>
        <p15:guide id="2" pos="2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35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2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6" d="100"/>
          <a:sy n="76" d="100"/>
        </p:scale>
        <p:origin x="-2172" y="-90"/>
      </p:cViewPr>
      <p:guideLst>
        <p:guide orient="horz" pos="3152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45813429661292E-2"/>
          <c:y val="9.3982174739388358E-2"/>
          <c:w val="0.94035418657033876"/>
          <c:h val="0.66339407726985311"/>
        </c:manualLayout>
      </c:layout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4925">
              <a:solidFill>
                <a:prstClr val="black"/>
              </a:solidFill>
            </a:ln>
          </c:spPr>
          <c:marker>
            <c:symbol val="diamond"/>
            <c:size val="12"/>
            <c:spPr>
              <a:solidFill>
                <a:srgbClr val="AD2354"/>
              </a:solidFill>
              <a:ln>
                <a:solidFill>
                  <a:srgbClr val="AD2354"/>
                </a:solidFill>
              </a:ln>
            </c:spPr>
          </c:marker>
          <c:cat>
            <c:strRef>
              <c:f>Tabelle1!$A$2:$A$4</c:f>
              <c:strCache>
                <c:ptCount val="3"/>
                <c:pt idx="0">
                  <c:v>Einseilumlaufbahn</c:v>
                </c:pt>
                <c:pt idx="1">
                  <c:v>Pendelbahnen,                   3S-Bahnen</c:v>
                </c:pt>
                <c:pt idx="2">
                  <c:v>Funitel, Funifor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85</c:v>
                </c:pt>
                <c:pt idx="1">
                  <c:v>95</c:v>
                </c:pt>
                <c:pt idx="2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39-42F2-A802-254E70F8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07552"/>
        <c:axId val="98409472"/>
      </c:lineChart>
      <c:catAx>
        <c:axId val="984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8409472"/>
        <c:crosses val="autoZero"/>
        <c:auto val="1"/>
        <c:lblAlgn val="ctr"/>
        <c:lblOffset val="100"/>
        <c:noMultiLvlLbl val="0"/>
      </c:catAx>
      <c:valAx>
        <c:axId val="98409472"/>
        <c:scaling>
          <c:orientation val="minMax"/>
          <c:max val="110"/>
          <c:min val="70"/>
        </c:scaling>
        <c:delete val="1"/>
        <c:axPos val="l"/>
        <c:numFmt formatCode="General" sourceLinked="1"/>
        <c:majorTickMark val="out"/>
        <c:minorTickMark val="none"/>
        <c:tickLblPos val="none"/>
        <c:crossAx val="98407552"/>
        <c:crosses val="autoZero"/>
        <c:crossBetween val="between"/>
        <c:majorUnit val="10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de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0.08788</cdr:x>
      <cdr:y>0.75404</cdr:y>
    </cdr:from>
    <cdr:to>
      <cdr:x>0.3264</cdr:x>
      <cdr:y>0.8483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04056" y="2304256"/>
          <a:ext cx="1368141" cy="288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i="1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Einseilumlaufbahn</a:t>
          </a:r>
        </a:p>
      </cdr:txBody>
    </cdr:sp>
  </cdr:relSizeAnchor>
  <cdr:relSizeAnchor xmlns:cdr="http://schemas.openxmlformats.org/drawingml/2006/chartDrawing">
    <cdr:from>
      <cdr:x>0.42683</cdr:x>
      <cdr:y>0.70691</cdr:y>
    </cdr:from>
    <cdr:to>
      <cdr:x>0.6528</cdr:x>
      <cdr:y>0.87185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448272" y="2160240"/>
          <a:ext cx="1296155" cy="5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i="1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Pendelbahnen,</a:t>
          </a:r>
        </a:p>
        <a:p xmlns:a="http://schemas.openxmlformats.org/drawingml/2006/main">
          <a:r>
            <a:rPr lang="de-DE" i="1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3S-Bahnen</a:t>
          </a:r>
          <a:endParaRPr lang="de-DE" sz="1100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733" cy="50038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1356" y="0"/>
            <a:ext cx="2977733" cy="50038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1A51D1B9-83F7-409F-A546-77249377C917}" type="datetimeFigureOut">
              <a:rPr lang="de-DE" smtClean="0"/>
              <a:pPr/>
              <a:t>15.12.23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5617"/>
            <a:ext cx="2977733" cy="50038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1356" y="9505617"/>
            <a:ext cx="2977733" cy="50038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CD58DBC-40D3-4C8C-AAC6-142609EC1D6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4" cy="50038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4" cy="50038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91F4D17-8591-49E8-A6FD-64C4C627D1BB}" type="datetimeFigureOut">
              <a:rPr lang="de-DE" smtClean="0"/>
              <a:pPr/>
              <a:t>15.12.23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070" y="4753610"/>
            <a:ext cx="5496560" cy="4503420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5483"/>
            <a:ext cx="2977304" cy="50038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1807" y="9505483"/>
            <a:ext cx="2977304" cy="50038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EF5E569C-2BCF-4BC6-A801-F1FFA9133F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38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39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42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43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44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47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6700" b="1" dirty="0">
              <a:solidFill>
                <a:srgbClr val="FF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569C-2BCF-4BC6-A801-F1FFA9133F2D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11. April 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OITAF Seminar Innsbruck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EB8F-898D-4C94-802D-915762799A8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2088232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de-DE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Konstruktive Entwicklungen zur Berücksichtigung schwieriger Betriebsbedingungen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944216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GB" sz="3000" b="1" i="1" dirty="0">
                <a:solidFill>
                  <a:srgbClr val="00B050"/>
                </a:solidFill>
              </a:rPr>
              <a:t>Constructive developments</a:t>
            </a:r>
            <a:br>
              <a:rPr lang="en-GB" sz="3000" b="1" i="1" dirty="0">
                <a:solidFill>
                  <a:srgbClr val="00B050"/>
                </a:solidFill>
              </a:rPr>
            </a:br>
            <a:r>
              <a:rPr lang="en-GB" sz="3000" b="1" i="1" dirty="0">
                <a:solidFill>
                  <a:srgbClr val="00B050"/>
                </a:solidFill>
              </a:rPr>
              <a:t> in order to consider complicated operational conditions</a:t>
            </a:r>
            <a:endParaRPr lang="de-DE" sz="3000" b="1" i="1" dirty="0">
              <a:solidFill>
                <a:srgbClr val="00B050"/>
              </a:solidFill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645840" cy="506487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6400800" cy="1512168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  <a:buFont typeface="Wingdings"/>
              <a:buChar char="ð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zunehmender Verfügbarkeit bei Wind</a:t>
            </a:r>
          </a:p>
          <a:p>
            <a:pPr lvl="1" algn="l">
              <a:lnSpc>
                <a:spcPts val="1500"/>
              </a:lnSpc>
              <a:buFont typeface="Wingdings"/>
              <a:buChar char="ð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availability with increasing wind</a:t>
            </a:r>
          </a:p>
          <a:p>
            <a:pPr algn="l">
              <a:lnSpc>
                <a:spcPct val="160000"/>
              </a:lnSpc>
              <a:buFont typeface="Wingdings"/>
              <a:buChar char="ð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konkrete Anlagenverhältnisse sind zu berücksichtigen </a:t>
            </a:r>
          </a:p>
          <a:p>
            <a:pPr lvl="1" algn="l">
              <a:lnSpc>
                <a:spcPts val="1500"/>
              </a:lnSpc>
              <a:buFont typeface="Wingdings"/>
              <a:buChar char="ð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specific conditions of the installation are to be considered</a:t>
            </a:r>
          </a:p>
          <a:p>
            <a:pPr algn="l">
              <a:lnSpc>
                <a:spcPct val="160000"/>
              </a:lnSpc>
              <a:buFont typeface="Wingdings"/>
              <a:buChar char="ð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10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graphicFrame>
        <p:nvGraphicFramePr>
          <p:cNvPr id="17" name="Diagramm 16"/>
          <p:cNvGraphicFramePr/>
          <p:nvPr/>
        </p:nvGraphicFramePr>
        <p:xfrm>
          <a:off x="2339752" y="3140968"/>
          <a:ext cx="5735960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1043608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Windgeschwindigkeit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2915816" y="3284984"/>
            <a:ext cx="0" cy="2016224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835696" y="358404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Wind speed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699792" y="5661248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Continuous Monocable Ropeway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427984" y="566124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Reversible Aerial Ropeway</a:t>
            </a:r>
          </a:p>
          <a:p>
            <a:r>
              <a:rPr lang="de-DE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3S-Ropeway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732240" y="5733256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Funitel, Funifor</a:t>
            </a:r>
          </a:p>
        </p:txBody>
      </p:sp>
      <p:sp>
        <p:nvSpPr>
          <p:cNvPr id="25" name="Rechteck 24"/>
          <p:cNvSpPr/>
          <p:nvPr/>
        </p:nvSpPr>
        <p:spPr>
          <a:xfrm>
            <a:off x="899592" y="980728"/>
            <a:ext cx="7992888" cy="64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durch Systemauslegung: Auswirkungen der Windeinflüsse möglichst gering</a:t>
            </a:r>
          </a:p>
          <a:p>
            <a:pPr lvl="1">
              <a:lnSpc>
                <a:spcPts val="1500"/>
              </a:lnSpc>
              <a:spcBef>
                <a:spcPct val="20000"/>
              </a:spcBef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due to system design: wind impacts as low as possible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660232" y="530120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Funitel, Funifor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2771800" y="5157192"/>
            <a:ext cx="5400600" cy="0"/>
          </a:xfrm>
          <a:prstGeom prst="straightConnector1">
            <a:avLst/>
          </a:prstGeom>
          <a:ln w="22225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645840" cy="387474"/>
          </a:xfrm>
        </p:spPr>
        <p:txBody>
          <a:bodyPr>
            <a:normAutofit/>
          </a:bodyPr>
          <a:lstStyle/>
          <a:p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6984776" cy="144016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Weiters</a:t>
            </a: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wurden bei verschiedenen Bahnsystemen viele Maßnahmen geschaffen, um die Verfügbarkeit bei widrigen Witterungsbedingungen zu erhöhen .</a:t>
            </a:r>
          </a:p>
          <a:p>
            <a:pPr algn="l">
              <a:lnSpc>
                <a:spcPct val="15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(Beispiele folgen)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11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47664" y="371703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Furthermore, on different ropeway systems were many measures taken to increase the availability under critical weather conditions.</a:t>
            </a:r>
          </a:p>
          <a:p>
            <a:pPr>
              <a:lnSpc>
                <a:spcPct val="150000"/>
              </a:lnSpc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(See the following examples)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323528" y="2492896"/>
            <a:ext cx="720080" cy="432048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755576" y="3933056"/>
            <a:ext cx="576064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772400" cy="6480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 Einseilumlaufbahnen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4104456" cy="2376264"/>
          </a:xfrm>
        </p:spPr>
        <p:txBody>
          <a:bodyPr>
            <a:normAutofit/>
          </a:bodyPr>
          <a:lstStyle/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Seilauflagedruck auf Seilrollen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rope bearing pressure onto the sheaves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Rillentiefe in Seilrollen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groove depth in sheaves</a:t>
            </a: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Bordscheibenüberstand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side plate projection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12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5" name="Rechteck 14"/>
          <p:cNvSpPr/>
          <p:nvPr/>
        </p:nvSpPr>
        <p:spPr>
          <a:xfrm>
            <a:off x="755576" y="1556792"/>
            <a:ext cx="554355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 </a:t>
            </a:r>
            <a:r>
              <a:rPr lang="en-GB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Continuous Monocable Gondola</a:t>
            </a:r>
            <a:endParaRPr lang="de-DE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39552" y="2276872"/>
            <a:ext cx="13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2.5.1 Wind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899592" y="2564904"/>
            <a:ext cx="1199174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2.5.1 Wind</a:t>
            </a:r>
          </a:p>
        </p:txBody>
      </p:sp>
      <p:pic>
        <p:nvPicPr>
          <p:cNvPr id="18" name="Grafik 17" descr="10734500.jpg"/>
          <p:cNvPicPr>
            <a:picLocks noChangeAspect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1124744"/>
            <a:ext cx="2016224" cy="50951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P1010003_gross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94" y="908720"/>
            <a:ext cx="4512501" cy="3384376"/>
          </a:xfrm>
          <a:prstGeom prst="rect">
            <a:avLst/>
          </a:prstGeom>
        </p:spPr>
      </p:pic>
      <p:pic>
        <p:nvPicPr>
          <p:cNvPr id="15" name="Grafik 14" descr="PA290006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6992"/>
            <a:ext cx="4319016" cy="32400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0"/>
            <a:ext cx="573832" cy="792089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6400800" cy="1512168"/>
          </a:xfrm>
        </p:spPr>
        <p:txBody>
          <a:bodyPr>
            <a:normAutofit/>
          </a:bodyPr>
          <a:lstStyle/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gefederte Gegenrollen auf Rollenbatterien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spring-mounted counter sheaves on sheave assemblies</a:t>
            </a:r>
          </a:p>
          <a:p>
            <a:pPr algn="l">
              <a:lnSpc>
                <a:spcPts val="15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Kombirollenbatterie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combined sheave assemblies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13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3528" y="3284984"/>
            <a:ext cx="377991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12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12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1365920" cy="360040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3888432" cy="50405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Sessel mit geringer Windangriffsfläche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14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5576" y="3212976"/>
            <a:ext cx="3472425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chairs with small surfaces exposed to the wind</a:t>
            </a:r>
          </a:p>
        </p:txBody>
      </p:sp>
      <p:pic>
        <p:nvPicPr>
          <p:cNvPr id="15" name="Grafik 14" descr="02_58_02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1340768"/>
            <a:ext cx="3960440" cy="432048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23528" y="2060848"/>
            <a:ext cx="4608512" cy="64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Konstruktion von Fahrzeugen mit geringem cw-Wert</a:t>
            </a:r>
          </a:p>
          <a:p>
            <a:pPr lvl="1">
              <a:lnSpc>
                <a:spcPts val="15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construction of carriers with low drag coefficient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0"/>
            <a:ext cx="573832" cy="792089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6400800" cy="115212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Zusatzmasse in Kabinen und Sesseln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additional weight in gondolas and on chairs</a:t>
            </a: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15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7" name="Grafik 16" descr="DSC02357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64188" y="1448781"/>
            <a:ext cx="3168351" cy="2376263"/>
          </a:xfrm>
          <a:prstGeom prst="rect">
            <a:avLst/>
          </a:prstGeom>
        </p:spPr>
      </p:pic>
      <p:pic>
        <p:nvPicPr>
          <p:cNvPr id="18" name="Grafik 17" descr="10_Kabine mit Zusatzmasse.JPG"/>
          <p:cNvPicPr>
            <a:picLocks noChangeAspect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276872"/>
            <a:ext cx="3196351" cy="3528392"/>
          </a:xfrm>
          <a:prstGeom prst="rect">
            <a:avLst/>
          </a:prstGeom>
        </p:spPr>
      </p:pic>
      <p:pic>
        <p:nvPicPr>
          <p:cNvPr id="15" name="Bild 1" descr="image005"/>
          <p:cNvPicPr>
            <a:picLocks noChangeAspect="1" noChangeArrowheads="1"/>
          </p:cNvPicPr>
          <p:nvPr/>
        </p:nvPicPr>
        <p:blipFill>
          <a:blip r:embed="rId8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566" y="3284984"/>
            <a:ext cx="302507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1581944" cy="288032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4032448" cy="1080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Pendeldämpfer am Sessel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swing dampeners on the chair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16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027" name="Picture 3" descr="image008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860032" y="1340768"/>
            <a:ext cx="37102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Bild 2" descr="image009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0" y="2348880"/>
            <a:ext cx="4572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611560" y="4365104"/>
            <a:ext cx="3325812" cy="64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größere Spur auf der Strecke</a:t>
            </a:r>
          </a:p>
          <a:p>
            <a:pPr lvl="1">
              <a:lnSpc>
                <a:spcPts val="15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wider gauge on the line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1365920" cy="360040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6400800" cy="7920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automatische Haubenschließung und Verriegelung bei leeren Sesseln 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automatic closing and locking of the bubble on empty chairs</a:t>
            </a: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17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6" name="Grafik 15" descr="MM_090109_3650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2564904"/>
            <a:ext cx="7283414" cy="35888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563888" y="1916832"/>
            <a:ext cx="1944216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Schließschiene</a:t>
            </a:r>
          </a:p>
          <a:p>
            <a:pPr>
              <a:lnSpc>
                <a:spcPts val="1500"/>
              </a:lnSpc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closing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rail</a:t>
            </a:r>
          </a:p>
        </p:txBody>
      </p:sp>
      <p:sp>
        <p:nvSpPr>
          <p:cNvPr id="14" name="Pfeil nach rechts 13"/>
          <p:cNvSpPr/>
          <p:nvPr/>
        </p:nvSpPr>
        <p:spPr>
          <a:xfrm rot="2320125">
            <a:off x="3074166" y="2487787"/>
            <a:ext cx="1918075" cy="257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1365920" cy="360040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6400800" cy="936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Anordnung Ein- und Ausstieg je nach Hauptwindrichtung </a:t>
            </a: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90° Ausstieg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arrangement of entry and exit area according to wind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direction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 90°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exit</a:t>
            </a:r>
            <a:endParaRPr lang="en-GB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18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3" name="Grafik 12" descr="02_42_09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"/>
          <a:stretch>
            <a:fillRect/>
          </a:stretch>
        </p:blipFill>
        <p:spPr>
          <a:xfrm>
            <a:off x="1115616" y="2348880"/>
            <a:ext cx="684076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2808312" cy="86409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Anbringung von Schutzwänden,   </a:t>
            </a:r>
          </a:p>
          <a:p>
            <a:pPr algn="l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Windzäunen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19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5576" y="2154922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installation of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protective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walls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wind nets  </a:t>
            </a:r>
          </a:p>
        </p:txBody>
      </p:sp>
      <p:pic>
        <p:nvPicPr>
          <p:cNvPr id="13" name="Grafik 12" descr="04_197_16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1484784"/>
            <a:ext cx="5400600" cy="4310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60418" name="Picture 2" descr="schneesturm940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79512" y="1700808"/>
            <a:ext cx="8773480" cy="3672408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7775848" y="594928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jackworks.at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988840"/>
            <a:ext cx="50405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</a:pPr>
            <a:r>
              <a:rPr lang="de-DE" sz="2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Schwierige </a:t>
            </a:r>
          </a:p>
          <a:p>
            <a:pPr marL="457200" indent="-457200">
              <a:lnSpc>
                <a:spcPts val="3000"/>
              </a:lnSpc>
            </a:pPr>
            <a:r>
              <a:rPr lang="de-DE" sz="21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Betriebsbedingungen</a:t>
            </a:r>
            <a:endParaRPr lang="de-DE" sz="21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3000"/>
              </a:lnSpc>
              <a:spcBef>
                <a:spcPts val="1800"/>
              </a:spcBef>
            </a:pPr>
            <a:r>
              <a:rPr lang="de-DE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z.B. Wind, Eis, Schnee</a:t>
            </a:r>
          </a:p>
          <a:p>
            <a:pPr marL="457200" indent="-457200">
              <a:lnSpc>
                <a:spcPts val="3000"/>
              </a:lnSpc>
            </a:pPr>
            <a:r>
              <a:rPr lang="de-DE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Gewitter, Feuchtigkeit</a:t>
            </a:r>
          </a:p>
          <a:p>
            <a:pPr marL="457200" indent="-457200">
              <a:lnSpc>
                <a:spcPts val="3000"/>
              </a:lnSpc>
            </a:pPr>
            <a:r>
              <a:rPr lang="de-DE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  Ausfall von Sicherheitseinrichtungen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4365104"/>
            <a:ext cx="6552728" cy="143116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Complicated</a:t>
            </a:r>
            <a:r>
              <a:rPr lang="de-DE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operational </a:t>
            </a:r>
            <a:r>
              <a:rPr lang="de-DE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DE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</a:pP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	e.g. wind, </a:t>
            </a:r>
            <a:r>
              <a:rPr lang="de-DE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ice</a:t>
            </a: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snow</a:t>
            </a: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de-DE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thunderstorms</a:t>
            </a: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moisture</a:t>
            </a:r>
            <a:endParaRPr lang="de-DE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3000"/>
              </a:lnSpc>
            </a:pPr>
            <a:r>
              <a:rPr lang="en-GB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		failure</a:t>
            </a: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of</a:t>
            </a: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safety circuits</a:t>
            </a: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1365920" cy="504056"/>
          </a:xfrm>
        </p:spPr>
        <p:txBody>
          <a:bodyPr>
            <a:normAutofit/>
          </a:bodyPr>
          <a:lstStyle/>
          <a:p>
            <a:pPr algn="l"/>
            <a:endParaRPr lang="de-DE" sz="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3312368" cy="7920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entsprechende Dimensionierung der     </a:t>
            </a:r>
          </a:p>
          <a:p>
            <a:pPr algn="l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Streckenbauteile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</a:t>
            </a:r>
            <a:r>
              <a:rPr lang="de-DE" b="1" dirty="0">
                <a:solidFill>
                  <a:srgbClr val="0070C0"/>
                </a:solidFill>
              </a:rPr>
              <a:t>.</a:t>
            </a:r>
            <a:r>
              <a:rPr lang="de-DE" dirty="0">
                <a:solidFill>
                  <a:srgbClr val="0070C0"/>
                </a:solidFill>
              </a:rPr>
              <a:t>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20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99592" y="231926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corresponding dimensioning of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structure</a:t>
            </a:r>
          </a:p>
        </p:txBody>
      </p:sp>
      <p:pic>
        <p:nvPicPr>
          <p:cNvPr id="15" name="Grafik 14" descr="03_350_06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1196752"/>
            <a:ext cx="4968552" cy="48443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3960440" cy="64807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automatische Reduktion der </a:t>
            </a:r>
          </a:p>
          <a:p>
            <a:pPr algn="l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Fahrgeschwindigkeit bei Windalarm 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21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5576" y="1999873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automatic speed reduction in case of wind alarm</a:t>
            </a:r>
          </a:p>
        </p:txBody>
      </p:sp>
      <p:pic>
        <p:nvPicPr>
          <p:cNvPr id="19" name="Grafik 18" descr="8-MGD_Kandersteg_Oeschinen015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980728"/>
            <a:ext cx="3312368" cy="5152572"/>
          </a:xfrm>
          <a:prstGeom prst="rect">
            <a:avLst/>
          </a:prstGeom>
        </p:spPr>
      </p:pic>
      <p:pic>
        <p:nvPicPr>
          <p:cNvPr id="13" name="Grafik 12" descr="8-MGD_Kandersteg_Oeschinen015.jpg"/>
          <p:cNvPicPr>
            <a:picLocks noChangeAspect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2996952"/>
            <a:ext cx="2592288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6400800" cy="50405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RPD-System (Überwachung der Seillage)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22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71600" y="1783849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RPD-system (detection of the rope position)</a:t>
            </a:r>
          </a:p>
        </p:txBody>
      </p:sp>
      <p:pic>
        <p:nvPicPr>
          <p:cNvPr id="13" name="Picture 6" descr="U:\RPD\cover\7.jpg"/>
          <p:cNvPicPr>
            <a:picLocks noChangeAspect="1" noChangeArrowheads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963070" cy="32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U:\RPD\D_zugspitz4.jpg"/>
          <p:cNvPicPr>
            <a:picLocks noChangeAspect="1" noChangeArrowheads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703120" cy="328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 descr="K:\Technik\RPD\Präsentationen_Aktuell\RPD_Praesentation_Bilder\Juli_2005\Bild_1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179027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K:\Technik\RPD\Präsentationen_Aktuell\RPD_Praesentation_Bilder\Juli_2005\Bild_2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2195146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K:\Technik\RPD\Präsentationen_Aktuell\RPD_Praesentation_Bilder\Juli_2005\Bild_3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20980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2843808" y="5229200"/>
            <a:ext cx="30243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i="1" dirty="0">
                <a:solidFill>
                  <a:srgbClr val="0070C0"/>
                </a:solidFill>
                <a:latin typeface="Arial" charset="0"/>
              </a:rPr>
              <a:t>Verlangsamung</a:t>
            </a:r>
            <a:r>
              <a:rPr lang="de-AT" b="1" dirty="0">
                <a:solidFill>
                  <a:srgbClr val="0070C0"/>
                </a:solidFill>
                <a:latin typeface="Arial" charset="0"/>
              </a:rPr>
              <a:t> </a:t>
            </a:r>
            <a:endParaRPr lang="de-DE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6228184" y="5229200"/>
            <a:ext cx="240616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i="1" dirty="0">
                <a:solidFill>
                  <a:srgbClr val="0070C0"/>
                </a:solidFill>
                <a:latin typeface="Arial" charset="0"/>
              </a:rPr>
              <a:t>Stopp</a:t>
            </a:r>
            <a:r>
              <a:rPr lang="de-AT" dirty="0">
                <a:solidFill>
                  <a:srgbClr val="FF0000"/>
                </a:solidFill>
                <a:latin typeface="Arial" charset="0"/>
              </a:rPr>
              <a:t> </a:t>
            </a:r>
            <a:endParaRPr lang="de-DE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0" y="5229200"/>
            <a:ext cx="21629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i="1" dirty="0">
                <a:solidFill>
                  <a:srgbClr val="0070C0"/>
                </a:solidFill>
                <a:latin typeface="Arial" charset="0"/>
              </a:rPr>
              <a:t>Normallage</a:t>
            </a:r>
            <a:endParaRPr lang="de-DE" i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9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23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5536" y="55892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normal situation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563888" y="558924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slowing-down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020272" y="55892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stop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6400800" cy="50405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außer Betrieb Anbringen von Seilsicherungselemente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24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27584" y="15475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mounting of rope</a:t>
            </a:r>
            <a:r>
              <a:rPr lang="en-US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retaining elements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when the installation is out of service </a:t>
            </a:r>
          </a:p>
        </p:txBody>
      </p:sp>
      <p:pic>
        <p:nvPicPr>
          <p:cNvPr id="13" name="Grafik 12" descr="1078020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7864" y="3429000"/>
            <a:ext cx="3233813" cy="2736304"/>
          </a:xfrm>
          <a:prstGeom prst="rect">
            <a:avLst/>
          </a:prstGeom>
        </p:spPr>
      </p:pic>
      <p:pic>
        <p:nvPicPr>
          <p:cNvPr id="14" name="Grafik 13" descr="Seiten aus Kopie von RB-LISTE DIV.FOTOS (D_P_TM_2030 - 439358 - DE - D01) - 1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6643633" y="678458"/>
            <a:ext cx="1982073" cy="3018661"/>
          </a:xfrm>
          <a:prstGeom prst="rect">
            <a:avLst/>
          </a:prstGeom>
        </p:spPr>
      </p:pic>
      <p:pic>
        <p:nvPicPr>
          <p:cNvPr id="15" name="Grafik 14" descr="Seiten aus Kopie von RB-LISTE DIV.FOTOS (D_P_TM_2030 - 439358 - DE - D01) - 1-2.jpg"/>
          <p:cNvPicPr>
            <a:picLocks noChangeAspect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060848"/>
            <a:ext cx="2592288" cy="39334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3456384" cy="223224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entsprechende Dimensionierung </a:t>
            </a:r>
          </a:p>
          <a:p>
            <a:pPr algn="l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(Streckenbauteile, Stationsbauteile)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dimensioning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/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station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unempfindliche Bauteilgestaltung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robust design of components</a:t>
            </a:r>
            <a:r>
              <a:rPr lang="de-DE" sz="12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25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1967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2.5.2 Eis und Schnee</a:t>
            </a:r>
          </a:p>
          <a:p>
            <a:r>
              <a:rPr lang="de-DE" b="1" dirty="0">
                <a:solidFill>
                  <a:srgbClr val="00B050"/>
                </a:solidFill>
              </a:rPr>
              <a:t>      </a:t>
            </a:r>
            <a:r>
              <a:rPr lang="de-DE" sz="16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2.5.2 Ice and snow</a:t>
            </a:r>
          </a:p>
        </p:txBody>
      </p:sp>
      <p:pic>
        <p:nvPicPr>
          <p:cNvPr id="13" name="Grafik 12" descr="HPIM0238.jpg"/>
          <p:cNvPicPr>
            <a:picLocks noChangeAspect="1"/>
          </p:cNvPicPr>
          <p:nvPr/>
        </p:nvPicPr>
        <p:blipFill>
          <a:blip r:embed="rId6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1358" y="1556792"/>
            <a:ext cx="5119114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6400800" cy="10081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kompakte Klemmenausführung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compact grip design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26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5" name="Grafik 14" descr="DT10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40768"/>
            <a:ext cx="4321710" cy="3240359"/>
          </a:xfrm>
          <a:prstGeom prst="rect">
            <a:avLst/>
          </a:prstGeom>
        </p:spPr>
      </p:pic>
      <p:pic>
        <p:nvPicPr>
          <p:cNvPr id="12" name="Grafik 11" descr="00_93_12.jpg"/>
          <p:cNvPicPr>
            <a:picLocks noChangeAspect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276872"/>
            <a:ext cx="374441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4032448" cy="12241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Garagierung der Fahrzeuge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parking of carriers</a:t>
            </a:r>
          </a:p>
          <a:p>
            <a:pPr algn="l"/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27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3" name="Grafik 12" descr="SDC10607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980728"/>
            <a:ext cx="4283968" cy="3410998"/>
          </a:xfrm>
          <a:prstGeom prst="rect">
            <a:avLst/>
          </a:prstGeom>
        </p:spPr>
      </p:pic>
      <p:pic>
        <p:nvPicPr>
          <p:cNvPr id="12" name="Grafik 11" descr="6-CLD-B_Alm_6er_018.jpg"/>
          <p:cNvPicPr>
            <a:picLocks noChangeAspect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852936"/>
            <a:ext cx="4427984" cy="309600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292080" y="4869160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ð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 kuppelbare Anlagen</a:t>
            </a:r>
          </a:p>
          <a:p>
            <a:pPr lvl="1">
              <a:buFont typeface="Wingdings"/>
              <a:buChar char="ð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detachable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installations</a:t>
            </a:r>
            <a:endParaRPr lang="en-GB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2664296" cy="237626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kompakte  </a:t>
            </a:r>
          </a:p>
          <a:p>
            <a:pPr algn="l">
              <a:lnSpc>
                <a:spcPct val="11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Stationsverkleidung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compact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station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cladding</a:t>
            </a:r>
            <a:endParaRPr lang="en-GB" sz="12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Wettertor bei der    </a:t>
            </a:r>
          </a:p>
          <a:p>
            <a:pPr algn="l">
              <a:lnSpc>
                <a:spcPct val="11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Stationseinfahrt</a:t>
            </a:r>
          </a:p>
          <a:p>
            <a:pPr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air door on incoming side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28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4" name="Grafik 13" descr="6-CLD-B-S-O_Hochmaisbahn_250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700808"/>
            <a:ext cx="6084310" cy="4055825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5796136" y="285293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6400800" cy="7920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Fahren in der Nacht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night operation</a:t>
            </a: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29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71792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itchFamily="34" charset="0"/>
                <a:cs typeface="Arial" pitchFamily="34" charset="0"/>
              </a:rPr>
              <a:t>Quelle: draufabfahren.de</a:t>
            </a:r>
          </a:p>
          <a:p>
            <a:r>
              <a:rPr lang="de-DE" sz="900" dirty="0">
                <a:latin typeface="Arial" pitchFamily="34" charset="0"/>
                <a:cs typeface="Arial" pitchFamily="34" charset="0"/>
              </a:rPr>
              <a:t>             merkur-online.de</a:t>
            </a:r>
          </a:p>
        </p:txBody>
      </p:sp>
      <p:pic>
        <p:nvPicPr>
          <p:cNvPr id="28676" name="Picture 4" descr="http://www.merkur-online.de/bilder/2011/02/22/1133789/1294584659-nachtskifahren-reise-1009.jpg"/>
          <p:cNvPicPr>
            <a:picLocks noChangeAspect="1" noChangeArrowheads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83807"/>
            <a:ext cx="3711035" cy="2905433"/>
          </a:xfrm>
          <a:prstGeom prst="rect">
            <a:avLst/>
          </a:prstGeom>
          <a:noFill/>
        </p:spPr>
      </p:pic>
      <p:pic>
        <p:nvPicPr>
          <p:cNvPr id="28678" name="Picture 6" descr="http://www.draufabfahren.de/wp-content/uploads/2012/11/GO_Flutlichtski_brima1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932040" y="1268760"/>
            <a:ext cx="3000375" cy="3009900"/>
          </a:xfrm>
          <a:prstGeom prst="rect">
            <a:avLst/>
          </a:prstGeom>
          <a:noFill/>
        </p:spPr>
      </p:pic>
      <p:cxnSp>
        <p:nvCxnSpPr>
          <p:cNvPr id="15" name="Gerade Verbindung 14"/>
          <p:cNvCxnSpPr/>
          <p:nvPr/>
        </p:nvCxnSpPr>
        <p:spPr>
          <a:xfrm flipV="1">
            <a:off x="1187624" y="4149080"/>
            <a:ext cx="1440160" cy="1080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259632" y="4077072"/>
            <a:ext cx="1296144" cy="1224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860032" y="4581128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Leerseilfahren 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 Eisansammlungen reduzieren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drive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unloaded</a:t>
            </a:r>
          </a:p>
          <a:p>
            <a:pPr lvl="1"/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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reduce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amassing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of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ice</a:t>
            </a:r>
            <a:endParaRPr lang="en-GB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4104456" cy="747514"/>
          </a:xfrm>
        </p:spPr>
        <p:txBody>
          <a:bodyPr>
            <a:normAutofit/>
          </a:bodyPr>
          <a:lstStyle/>
          <a:p>
            <a:pPr algn="l"/>
            <a:r>
              <a:rPr lang="de-DE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Inhalt: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5184576" cy="60344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</a:pPr>
            <a:r>
              <a:rPr lang="de-DE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	Zusammenfassung</a:t>
            </a:r>
          </a:p>
          <a:p>
            <a:pPr marL="457200" indent="-457200" algn="l"/>
            <a:endParaRPr lang="de-DE" sz="2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de-DE" sz="2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27584" y="1506850"/>
            <a:ext cx="1544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i="1" dirty="0">
                <a:solidFill>
                  <a:srgbClr val="00B050"/>
                </a:solidFill>
              </a:rPr>
              <a:t>Content: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87624" y="4869160"/>
            <a:ext cx="3168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	Summary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524328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11560" y="2276872"/>
            <a:ext cx="7992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Erwartungen und Anforderungen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15616" y="2636912"/>
            <a:ext cx="662473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Expectations and requests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39552" y="3429000"/>
            <a:ext cx="6516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	Maßnahmen und technische Entwicklungen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115616" y="3789040"/>
            <a:ext cx="511256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	Measures and technical developments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08104" y="5301208"/>
            <a:ext cx="3456384" cy="1308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Sprecher Ing. Josef Sutter</a:t>
            </a:r>
          </a:p>
          <a:p>
            <a:pPr>
              <a:lnSpc>
                <a:spcPct val="150000"/>
              </a:lnSpc>
            </a:pPr>
            <a:r>
              <a:rPr lang="de-DE" sz="1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Speaker  Engineer Josef Sutter</a:t>
            </a:r>
          </a:p>
          <a:p>
            <a:pPr>
              <a:lnSpc>
                <a:spcPct val="150000"/>
              </a:lnSpc>
            </a:pPr>
            <a:endParaRPr lang="de-DE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6400800" cy="187220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19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2.5.3 Blitz und Gewitter</a:t>
            </a:r>
          </a:p>
          <a:p>
            <a:pPr algn="l">
              <a:lnSpc>
                <a:spcPct val="120000"/>
              </a:lnSpc>
            </a:pPr>
            <a:r>
              <a:rPr lang="de-DE" sz="17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2.5.3 Lightning and thunderstorm</a:t>
            </a:r>
          </a:p>
          <a:p>
            <a:pPr algn="l">
              <a:lnSpc>
                <a:spcPct val="120000"/>
              </a:lnSpc>
            </a:pPr>
            <a:endParaRPr lang="de-DE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5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Erdungssysteme 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3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earthing systems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12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30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3528" y="3645024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2.5.4 elektromagnetische Aufladungen</a:t>
            </a:r>
          </a:p>
          <a:p>
            <a:r>
              <a:rPr lang="de-DE" sz="16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2.5.4 electromagnetic charges</a:t>
            </a:r>
          </a:p>
          <a:p>
            <a:endParaRPr lang="de-DE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Erdungssysteme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earthing systems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904" y="1268760"/>
            <a:ext cx="425069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3816424" cy="4896544"/>
          </a:xfrm>
        </p:spPr>
        <p:txBody>
          <a:bodyPr lIns="90000">
            <a:normAutofit/>
          </a:bodyPr>
          <a:lstStyle/>
          <a:p>
            <a:pPr algn="l"/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2.5.5 Feuchtigkeit</a:t>
            </a:r>
          </a:p>
          <a:p>
            <a:pPr lvl="1" algn="l"/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2.5.5 Moisture </a:t>
            </a:r>
          </a:p>
          <a:p>
            <a:pPr algn="l"/>
            <a:endParaRPr lang="de-DE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Hohlräume vermeiden / füllen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avoid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/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fill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cavities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Endschalter mit Belüftungsventil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limit switches with ventilation valve</a:t>
            </a: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Bruchstabschalter mit Polfett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break fork switches with conductive grease</a:t>
            </a: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Steuerungsschränke in trockene Räume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control cabinets in dry rooms </a:t>
            </a:r>
          </a:p>
          <a:p>
            <a:pPr algn="l"/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31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2" name="Grafik 11" descr="IMAG008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4149080"/>
            <a:ext cx="3275856" cy="2096548"/>
          </a:xfrm>
          <a:prstGeom prst="rect">
            <a:avLst/>
          </a:prstGeom>
        </p:spPr>
      </p:pic>
      <p:pic>
        <p:nvPicPr>
          <p:cNvPr id="13" name="Grafik 12" descr="1046604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980728"/>
            <a:ext cx="1960218" cy="3024336"/>
          </a:xfrm>
          <a:prstGeom prst="rect">
            <a:avLst/>
          </a:prstGeom>
        </p:spPr>
      </p:pic>
      <p:pic>
        <p:nvPicPr>
          <p:cNvPr id="15" name="Grafik 14" descr="10466040_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980728"/>
            <a:ext cx="1608448" cy="5112568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>
          <a:xfrm rot="2241093">
            <a:off x="3611735" y="3323243"/>
            <a:ext cx="1177957" cy="230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929787">
            <a:off x="3912279" y="2847471"/>
            <a:ext cx="849027" cy="2009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6400800" cy="3456384"/>
          </a:xfrm>
        </p:spPr>
        <p:txBody>
          <a:bodyPr>
            <a:normAutofit/>
          </a:bodyPr>
          <a:lstStyle/>
          <a:p>
            <a:pPr algn="l"/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2.5.6 Ausfall von Sicherheitseinrichtungen</a:t>
            </a:r>
          </a:p>
          <a:p>
            <a:pPr algn="l"/>
            <a:r>
              <a:rPr lang="de-DE" sz="16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2.5.6 </a:t>
            </a:r>
            <a:r>
              <a:rPr lang="en-GB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Failure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safety devices </a:t>
            </a:r>
          </a:p>
          <a:p>
            <a:pPr algn="l"/>
            <a:endParaRPr lang="de-DE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Sicherheitskreise auf der Strecke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safety circuits on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line</a:t>
            </a: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Ausfall von einem Sicherheitskreis</a:t>
            </a:r>
          </a:p>
          <a:p>
            <a:pPr algn="l">
              <a:buFont typeface="Wingdings"/>
              <a:buChar char="ð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 Weiterfahrt möglich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failure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of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one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safety circuit</a:t>
            </a:r>
          </a:p>
          <a:p>
            <a:pPr lvl="1" algn="l"/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  possible to move on</a:t>
            </a:r>
            <a:endParaRPr lang="en-GB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32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4" name="Grafik 13" descr="6-CLD-B-S_Sonnenbahn_08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412" y="1988840"/>
            <a:ext cx="5292588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6516216" cy="439248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7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2.5.7 Stillstand der Anlage – Bergefall</a:t>
            </a:r>
          </a:p>
          <a:p>
            <a:pPr algn="l">
              <a:lnSpc>
                <a:spcPct val="120000"/>
              </a:lnSpc>
            </a:pPr>
            <a:r>
              <a:rPr lang="de-DE" sz="62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2.5.7 Standstill of </a:t>
            </a:r>
            <a:r>
              <a:rPr lang="en-US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installation</a:t>
            </a:r>
            <a:r>
              <a:rPr lang="de-DE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GB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lang="de-DE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rescue</a:t>
            </a:r>
          </a:p>
          <a:p>
            <a:pPr algn="l">
              <a:lnSpc>
                <a:spcPct val="120000"/>
              </a:lnSpc>
            </a:pPr>
            <a:endParaRPr lang="en-US" sz="6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de-DE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r>
              <a:rPr lang="de-DE" sz="5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Räumungskonzept  - umfangreiche Maßnahmen </a:t>
            </a:r>
          </a:p>
          <a:p>
            <a:pPr lvl="2" algn="l">
              <a:lnSpc>
                <a:spcPct val="120000"/>
              </a:lnSpc>
              <a:buFont typeface="Arial" pitchFamily="34" charset="0"/>
              <a:buChar char="•"/>
            </a:pPr>
            <a:r>
              <a:rPr lang="de-DE" sz="4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recovery concept  - </a:t>
            </a:r>
            <a:r>
              <a:rPr lang="en-GB" sz="4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broad measures</a:t>
            </a: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endParaRPr lang="de-DE" sz="48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endParaRPr lang="de-DE" sz="48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endParaRPr lang="de-DE" sz="48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120000"/>
              </a:lnSpc>
              <a:buFont typeface="Arial" pitchFamily="34" charset="0"/>
              <a:buChar char="•"/>
            </a:pPr>
            <a:endParaRPr lang="de-DE" sz="48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de-DE" sz="43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5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ungewollter längerer Stillstand tritt nicht ein </a:t>
            </a:r>
          </a:p>
          <a:p>
            <a:pPr algn="l">
              <a:lnSpc>
                <a:spcPct val="120000"/>
              </a:lnSpc>
            </a:pPr>
            <a:r>
              <a:rPr lang="de-DE" sz="5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bzw. bei Stillstand kurzfristige Problembehebung möglich</a:t>
            </a:r>
          </a:p>
          <a:p>
            <a:pPr lvl="1" algn="l">
              <a:lnSpc>
                <a:spcPct val="120000"/>
              </a:lnSpc>
            </a:pPr>
            <a:r>
              <a:rPr lang="en-GB" sz="48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         </a:t>
            </a:r>
            <a:r>
              <a:rPr lang="en-GB" sz="4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involuntary longer standstill will not occur</a:t>
            </a:r>
            <a:endParaRPr lang="de-DE" sz="48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25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                      </a:t>
            </a:r>
            <a:r>
              <a:rPr lang="en-GB" sz="4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respectively: in case of a standstill a short-term </a:t>
            </a:r>
          </a:p>
          <a:p>
            <a:pPr algn="l">
              <a:lnSpc>
                <a:spcPct val="120000"/>
              </a:lnSpc>
            </a:pPr>
            <a:r>
              <a:rPr lang="en-GB" sz="4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          clearing of the problem is possible </a:t>
            </a:r>
            <a:endParaRPr lang="de-DE" sz="48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33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6" name="Pfeil nach rechts 15"/>
          <p:cNvSpPr/>
          <p:nvPr/>
        </p:nvSpPr>
        <p:spPr>
          <a:xfrm>
            <a:off x="1331640" y="4437112"/>
            <a:ext cx="360040" cy="216024"/>
          </a:xfrm>
          <a:prstGeom prst="rightArrow">
            <a:avLst/>
          </a:prstGeom>
          <a:solidFill>
            <a:srgbClr val="00B050"/>
          </a:solidFill>
          <a:ln w="127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Pfeil nach rechts 80"/>
          <p:cNvSpPr/>
          <p:nvPr/>
        </p:nvSpPr>
        <p:spPr>
          <a:xfrm>
            <a:off x="1043608" y="3861048"/>
            <a:ext cx="360040" cy="216024"/>
          </a:xfrm>
          <a:prstGeom prst="rightArrow">
            <a:avLst/>
          </a:prstGeom>
          <a:solidFill>
            <a:srgbClr val="0070C0"/>
          </a:solidFill>
          <a:ln w="127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rafik 78" descr="Unbenan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4270"/>
            <a:ext cx="2521074" cy="2305050"/>
          </a:xfrm>
          <a:prstGeom prst="rect">
            <a:avLst/>
          </a:prstGeom>
        </p:spPr>
      </p:pic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34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026" name="Bild 1" descr="10944638_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744416" cy="24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611560" y="12687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z.B. Maßnahmen Strecke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15616" y="2132856"/>
            <a:ext cx="35283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RPD – Überwachung der </a:t>
            </a:r>
            <a:r>
              <a:rPr lang="de-DE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Seillage</a:t>
            </a: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rope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Werkzeuge und Ersatzteile auf Stützen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tools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spare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towers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	</a:t>
            </a: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Zugänglichkeit zu den Stützen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accessibility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towers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	</a:t>
            </a:r>
          </a:p>
          <a:p>
            <a:pPr lvl="1">
              <a:buFont typeface="Arial" pitchFamily="34" charset="0"/>
              <a:buChar char="•"/>
            </a:pP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95655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35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552" y="12495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z.B. Maßnahmen: Station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station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7584" y="2060848"/>
            <a:ext cx="44644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2. Notantrieb in der Umlenkstation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emergency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drive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deflection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station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2. Bremssystem in der Umlenkstation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2. break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in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deflection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station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Notlauflagerung der Seilscheiben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emergency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bearing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bullwheel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400800" cy="136815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Viele der genannten Maßnahmen können analog nach entsprechender Anpassung auch auf andere Bahnsysteme angewendet werden.</a:t>
            </a: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Nachfolgend einige Beispiele die speziell systembezogen angewendet werden.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07704" y="350100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Many of the mentioned measures can analogously be transferred onto other ropeway systems after corresponding adjustment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  some examples for ropeway systems which are specially used  system-related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539552" y="1916832"/>
            <a:ext cx="504056" cy="36004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1187624" y="3645024"/>
            <a:ext cx="504056" cy="3600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4032448" cy="2088232"/>
          </a:xfrm>
        </p:spPr>
        <p:txBody>
          <a:bodyPr anchor="t">
            <a:no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2.6 Funitel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sz="1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2.6 Funitel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2.6.1 Wind</a:t>
            </a:r>
            <a:b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2.6.1 Wind</a:t>
            </a:r>
            <a:br>
              <a:rPr lang="de-DE" sz="18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de-DE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6400800" cy="1584176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größere Bordscheiben-Ø</a:t>
            </a:r>
          </a:p>
          <a:p>
            <a:pPr algn="l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bei Seilrollen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sheaves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bigger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/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side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plate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diameters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4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große Längspendelungsfreiheit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broad longitudinal swing</a:t>
            </a: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37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2" name="Grafik 11" descr="29_Funitel.JPG"/>
          <p:cNvPicPr>
            <a:picLocks noChangeAspect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340768"/>
            <a:ext cx="5276957" cy="4545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3024336" cy="1944216"/>
          </a:xfrm>
        </p:spPr>
        <p:txBody>
          <a:bodyPr anchor="t">
            <a:no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2.7  3S-System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sz="1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2.7 3S-system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2.7.1 Wind</a:t>
            </a:r>
            <a:b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2.7.1 Wind</a:t>
            </a:r>
            <a:br>
              <a:rPr lang="de-DE" sz="18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de-DE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6400800" cy="5760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entsprechende Gestaltung der Auflageelemente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38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608" y="3093844"/>
            <a:ext cx="4176464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corresponding design of the bearing elements</a:t>
            </a:r>
          </a:p>
        </p:txBody>
      </p:sp>
      <p:pic>
        <p:nvPicPr>
          <p:cNvPr id="18" name="Grafik 17" descr="TRASSE.GK©A.Niederstrasser-1272 Kopie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980728"/>
            <a:ext cx="3528392" cy="5124646"/>
          </a:xfrm>
          <a:prstGeom prst="rect">
            <a:avLst/>
          </a:prstGeom>
        </p:spPr>
      </p:pic>
      <p:pic>
        <p:nvPicPr>
          <p:cNvPr id="14" name="Grafik 13" descr="CIMG2003.jpg"/>
          <p:cNvPicPr>
            <a:picLocks noChangeAspect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501008"/>
            <a:ext cx="3563888" cy="26729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39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412776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2.7.2 Eis und Schnee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3568" y="263691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Anbringen von Eiskratzern an den Laufwerken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71600" y="1772816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2.7.2 Ice and snow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43608" y="314096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mounting of ice scrapers on </a:t>
            </a:r>
            <a:r>
              <a:rPr lang="de-DE" sz="1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carriages</a:t>
            </a:r>
            <a:endParaRPr lang="de-DE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 descr="02_288_1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1728493"/>
            <a:ext cx="5418551" cy="3644723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99992" y="1772816"/>
            <a:ext cx="792088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6264696" cy="648072"/>
          </a:xfrm>
        </p:spPr>
        <p:txBody>
          <a:bodyPr>
            <a:normAutofit/>
          </a:bodyPr>
          <a:lstStyle/>
          <a:p>
            <a:pPr algn="l"/>
            <a: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Erwartungen und Anforderungen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3096344" cy="50405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ständige Weiterentwicklungen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43608" y="1484784"/>
            <a:ext cx="40975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GB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Expectations</a:t>
            </a:r>
            <a:r>
              <a:rPr lang="de-DE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requests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87624" y="5326092"/>
            <a:ext cx="6624736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continuous developments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3568" y="2276872"/>
            <a:ext cx="6300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wachsende Erwartungen der Kunden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15616" y="2564904"/>
            <a:ext cx="2808312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growing expectations of clients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568" y="3212976"/>
            <a:ext cx="47160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Verfügbarkeit der Anlagen bei fast allen Witterungen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5576" y="4149080"/>
            <a:ext cx="5724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Erwartungen der Fahrgäste und Betreiber erfüllen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187624" y="4437112"/>
            <a:ext cx="3816424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to fulfil  passengers‘ and operators‘ expectations</a:t>
            </a:r>
          </a:p>
        </p:txBody>
      </p:sp>
      <p:sp>
        <p:nvSpPr>
          <p:cNvPr id="23" name="Rechteck 22"/>
          <p:cNvSpPr/>
          <p:nvPr/>
        </p:nvSpPr>
        <p:spPr>
          <a:xfrm>
            <a:off x="1115616" y="350100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availability of the installations under almost every weather condition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40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026" name="Objekt 2" descr="image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321271"/>
            <a:ext cx="50863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5256584" cy="2232248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2.8 Funifor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2.8 Funifor</a:t>
            </a:r>
            <a:br>
              <a:rPr lang="de-DE" sz="24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de-DE" sz="24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2.8.1 Ausfall von mechanischen Einrichtungen </a:t>
            </a:r>
            <a:b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2.8.1 Failure of mechanical devices</a:t>
            </a:r>
            <a:br>
              <a:rPr lang="de-DE" sz="18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de-DE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5220072" cy="115212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Anlage leerfahren mit eine Antriebsscheibe möglich,</a:t>
            </a:r>
          </a:p>
          <a:p>
            <a:pPr algn="l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falls eine Seilscheibe blockiert</a:t>
            </a:r>
          </a:p>
          <a:p>
            <a:pPr algn="l"/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560" y="39330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possible recovery with only    </a:t>
            </a:r>
          </a:p>
          <a:p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one drive </a:t>
            </a:r>
            <a:r>
              <a:rPr lang="en-GB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bullwheel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if one  </a:t>
            </a:r>
          </a:p>
          <a:p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bullwheel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is blocked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41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2.8.2 Bergung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5576" y="270892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Kabinen können unabhängig 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voneinander bewegt werden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99592" y="1772816"/>
            <a:ext cx="280831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2.8.2 Rescue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43608" y="322400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gondolas can be moved independently</a:t>
            </a:r>
          </a:p>
        </p:txBody>
      </p:sp>
      <p:pic>
        <p:nvPicPr>
          <p:cNvPr id="1026" name="Bild 1" descr="image001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211960" y="2420888"/>
            <a:ext cx="4797943" cy="35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827584" y="40050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Überstieg von einer Gondel in   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die andere möglich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259632" y="45811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exit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gondola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another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possible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24" y="980728"/>
            <a:ext cx="5076056" cy="1944216"/>
          </a:xfrm>
        </p:spPr>
        <p:txBody>
          <a:bodyPr anchor="t">
            <a:no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2.9 Pendelbahn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sz="1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2.9 Reversible aerial ropeway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2.9.1 Wind </a:t>
            </a:r>
            <a:b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2.9.1 Wind</a:t>
            </a:r>
            <a:br>
              <a:rPr lang="de-DE" sz="1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de-DE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42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9" name="Rechteck 18"/>
          <p:cNvSpPr/>
          <p:nvPr/>
        </p:nvSpPr>
        <p:spPr>
          <a:xfrm>
            <a:off x="395536" y="4420269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Auflagedruck des Zugseils und entsprechende</a:t>
            </a:r>
          </a:p>
          <a:p>
            <a:pPr lvl="0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Anordnung und Ausführung der Seilreiter</a:t>
            </a:r>
          </a:p>
        </p:txBody>
      </p:sp>
      <p:sp>
        <p:nvSpPr>
          <p:cNvPr id="20" name="Rechteck 19"/>
          <p:cNvSpPr/>
          <p:nvPr/>
        </p:nvSpPr>
        <p:spPr>
          <a:xfrm>
            <a:off x="611560" y="494116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bearing pressure of the haul rope and  </a:t>
            </a:r>
          </a:p>
          <a:p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corresponding arrangement and design of </a:t>
            </a:r>
          </a:p>
          <a:p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the slack carriers</a:t>
            </a:r>
          </a:p>
        </p:txBody>
      </p:sp>
      <p:pic>
        <p:nvPicPr>
          <p:cNvPr id="24" name="Grafik 23" descr="90-ATW_Disentis_011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5859" y="1196752"/>
            <a:ext cx="4718141" cy="478878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95536" y="307929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Auflagedruck und entsprechende </a:t>
            </a:r>
          </a:p>
          <a:p>
            <a:pPr lvl="0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Ausführung der Tragseilführungselemente</a:t>
            </a:r>
          </a:p>
        </p:txBody>
      </p:sp>
      <p:sp>
        <p:nvSpPr>
          <p:cNvPr id="15" name="Rechteck 14"/>
          <p:cNvSpPr/>
          <p:nvPr/>
        </p:nvSpPr>
        <p:spPr>
          <a:xfrm>
            <a:off x="611560" y="3573016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bearing pressure and corresponding </a:t>
            </a:r>
          </a:p>
          <a:p>
            <a:pPr lvl="0"/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design of the guiding elements of the track ropes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43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8" name="Grafik 17" descr="DSC03300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16832"/>
            <a:ext cx="6408712" cy="4264288"/>
          </a:xfrm>
          <a:prstGeom prst="rect">
            <a:avLst/>
          </a:prstGeom>
        </p:spPr>
      </p:pic>
      <p:sp>
        <p:nvSpPr>
          <p:cNvPr id="12" name="Untertitel 2"/>
          <p:cNvSpPr txBox="1">
            <a:spLocks/>
          </p:cNvSpPr>
          <p:nvPr/>
        </p:nvSpPr>
        <p:spPr>
          <a:xfrm>
            <a:off x="323528" y="1052736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5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Befestigungsarme zur Lagestabilisierung der Tragseile</a:t>
            </a:r>
          </a:p>
        </p:txBody>
      </p:sp>
      <p:sp>
        <p:nvSpPr>
          <p:cNvPr id="13" name="Rechteck 12"/>
          <p:cNvSpPr/>
          <p:nvPr/>
        </p:nvSpPr>
        <p:spPr>
          <a:xfrm>
            <a:off x="683568" y="1412776"/>
            <a:ext cx="6606480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fixing arms to stabilize the position of the track ropes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44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23" name="Grafik 22" descr="ATW_Jackson_Hole_005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2060848"/>
            <a:ext cx="5400600" cy="412201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23528" y="2420888"/>
            <a:ext cx="2880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große Masse des Fahrzeugs 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und großer Schwerpunktabstand 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zum Seil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11560" y="321297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great dimensions of the carrier </a:t>
            </a:r>
          </a:p>
          <a:p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and great gravity distance to the </a:t>
            </a:r>
          </a:p>
          <a:p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rope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3960440" cy="1800200"/>
          </a:xfrm>
        </p:spPr>
        <p:txBody>
          <a:bodyPr anchor="t">
            <a:no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2.10 Standseilbahn</a:t>
            </a:r>
            <a:br>
              <a:rPr lang="de-DE" sz="2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2.10 Funicular Ropeway</a:t>
            </a: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2.10.1 Wind</a:t>
            </a:r>
            <a:b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2.10.1 Wind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2051720" cy="57606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größere Spurbreiten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45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22" name="Grafik 5" descr="carriage and white lady.jpg"/>
          <p:cNvPicPr/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052736"/>
            <a:ext cx="4248472" cy="2664296"/>
          </a:xfrm>
          <a:prstGeom prst="rect">
            <a:avLst/>
          </a:prstGeom>
        </p:spPr>
      </p:pic>
      <p:pic>
        <p:nvPicPr>
          <p:cNvPr id="23" name="Grafik 4" descr="carriage + base station.jpg"/>
          <p:cNvPicPr/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3789040"/>
            <a:ext cx="3168352" cy="237626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467544" y="3068960"/>
            <a:ext cx="14093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Fahrzeugform</a:t>
            </a:r>
          </a:p>
        </p:txBody>
      </p:sp>
      <p:sp>
        <p:nvSpPr>
          <p:cNvPr id="17" name="Rechteck 16"/>
          <p:cNvSpPr/>
          <p:nvPr/>
        </p:nvSpPr>
        <p:spPr>
          <a:xfrm>
            <a:off x="899592" y="3356992"/>
            <a:ext cx="1239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form of carrier</a:t>
            </a:r>
          </a:p>
        </p:txBody>
      </p:sp>
      <p:sp>
        <p:nvSpPr>
          <p:cNvPr id="20" name="Rechteck 19"/>
          <p:cNvSpPr/>
          <p:nvPr/>
        </p:nvSpPr>
        <p:spPr>
          <a:xfrm>
            <a:off x="899592" y="4149080"/>
            <a:ext cx="1192955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wider gauges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3491880" cy="432048"/>
          </a:xfrm>
        </p:spPr>
        <p:txBody>
          <a:bodyPr>
            <a:noAutofit/>
          </a:bodyPr>
          <a:lstStyle/>
          <a:p>
            <a:pPr algn="l"/>
            <a: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Zusammenfassung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496944" cy="72008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technische und betriebliche Maßnahmen ermöglichen es, den Erwartungen der Gäste auch bei widrigen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Witterungsbedingungen sehr weit entgegenzukommen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46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3568" y="1557953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Summary</a:t>
            </a:r>
          </a:p>
        </p:txBody>
      </p:sp>
      <p:sp>
        <p:nvSpPr>
          <p:cNvPr id="17" name="Rechteck 16"/>
          <p:cNvSpPr/>
          <p:nvPr/>
        </p:nvSpPr>
        <p:spPr>
          <a:xfrm>
            <a:off x="251520" y="2636912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Besonderheiten sind mit Herstellern abzuklären (Witterungsbedingungen, Nutzungsplan, Geologie,…)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467544" y="2924944"/>
            <a:ext cx="667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consult the manufacturer for special features (weather conditions, utilization plan, geology,...)   </a:t>
            </a:r>
          </a:p>
        </p:txBody>
      </p:sp>
      <p:sp>
        <p:nvSpPr>
          <p:cNvPr id="19" name="Rechteck 18"/>
          <p:cNvSpPr/>
          <p:nvPr/>
        </p:nvSpPr>
        <p:spPr>
          <a:xfrm>
            <a:off x="251520" y="3501008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Beobachtungen während des Betriebes durch Betreiber, Umsetzen von betrieblichen Maßnahmen  </a:t>
            </a:r>
          </a:p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erforderlich (lokale Betriebserfahrungen, Betriebsanleitungen, Vorschriften,…)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467544" y="3975447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control during operation by operators and implementation of operational measures is necessary</a:t>
            </a:r>
          </a:p>
          <a:p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(local  operation experience, operation instructions, regulations,...)</a:t>
            </a:r>
          </a:p>
        </p:txBody>
      </p:sp>
      <p:sp>
        <p:nvSpPr>
          <p:cNvPr id="21" name="Rechteck 20"/>
          <p:cNvSpPr/>
          <p:nvPr/>
        </p:nvSpPr>
        <p:spPr>
          <a:xfrm>
            <a:off x="467544" y="5445224"/>
            <a:ext cx="8820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technical and operative measures make it possible to meet guest’s expectations very far under any weather condition</a:t>
            </a:r>
            <a:endParaRPr lang="de-DE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47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668344" y="6021288"/>
            <a:ext cx="1475656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000" dirty="0"/>
              <a:t>Quelle: </a:t>
            </a:r>
            <a:r>
              <a:rPr lang="de-DE" sz="900" dirty="0">
                <a:latin typeface="Arial" pitchFamily="34" charset="0"/>
                <a:cs typeface="Arial" pitchFamily="34" charset="0"/>
              </a:rPr>
              <a:t>sommerschi.com</a:t>
            </a:r>
          </a:p>
        </p:txBody>
      </p:sp>
      <p:pic>
        <p:nvPicPr>
          <p:cNvPr id="12" name="Grafik 11" descr="gopr120080jvx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348880"/>
            <a:ext cx="5864261" cy="31532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-180528" y="1124744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Betrieb von Seilbahnen unter außergewöhnlichen Umständen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863080" y="133147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Operation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ropeways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extraordinary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60232" y="242088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Herausforderung für:</a:t>
            </a:r>
          </a:p>
          <a:p>
            <a:r>
              <a:rPr lang="de-DE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Challenge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60232" y="3140968"/>
            <a:ext cx="22322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Fahrgast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passenger</a:t>
            </a: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Betreiber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operator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Hersteller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manufacturer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Behörden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authorities</a:t>
            </a:r>
            <a:endParaRPr lang="de-DE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7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Vielen Dank!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48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03648" y="3933056"/>
            <a:ext cx="6048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04248" y="6021288"/>
            <a:ext cx="2339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itchFamily="34" charset="0"/>
                <a:cs typeface="Arial" pitchFamily="34" charset="0"/>
              </a:rPr>
              <a:t>Bilder ohne Quellenangabe: betriebsintern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35532"/>
            <a:ext cx="7772400" cy="576064"/>
          </a:xfrm>
        </p:spPr>
        <p:txBody>
          <a:bodyPr>
            <a:norm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2.1 Unterschiedliche Bahnsysteme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896544" cy="288032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Einseilumlaufbahnen</a:t>
            </a:r>
          </a:p>
          <a:p>
            <a:pPr algn="l"/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(Sesselbahnen und Kabinenbahnen) 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Continuous Monocable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Gondolas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/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(Chairlifts and Gondolas)</a:t>
            </a: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Funitel</a:t>
            </a: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Funitel</a:t>
            </a:r>
          </a:p>
          <a:p>
            <a:pPr algn="l"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2S Bahn</a:t>
            </a:r>
          </a:p>
          <a:p>
            <a:pPr lvl="1" algn="l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2S-Ropeway</a:t>
            </a:r>
          </a:p>
          <a:p>
            <a:pPr algn="l"/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5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1560" y="980728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2.0 Maßnahmen und technische Entwicklungen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43608" y="226758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2.1 Different ropeway systems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71600" y="1413937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2.0 Measures and technical developments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52120" y="2852936"/>
            <a:ext cx="31683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3S Bahn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3S-Ropeway  </a:t>
            </a: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Funifor</a:t>
            </a: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Funifor</a:t>
            </a: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Pendelbahn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Reversible Aerial Tramway</a:t>
            </a: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Standseilbahn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Funicular Ropeway</a:t>
            </a:r>
          </a:p>
          <a:p>
            <a:pPr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Schlepplift</a:t>
            </a:r>
          </a:p>
          <a:p>
            <a:pPr lvl="1"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Ski Lift</a:t>
            </a:r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23528" y="2708920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Beispiele: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r>
              <a:rPr lang="de-DE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GB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de-DE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>
          <a:xfrm>
            <a:off x="0" y="476672"/>
            <a:ext cx="1149896" cy="290463"/>
          </a:xfrm>
        </p:spPr>
        <p:txBody>
          <a:bodyPr>
            <a:noAutofit/>
          </a:bodyPr>
          <a:lstStyle/>
          <a:p>
            <a:endParaRPr lang="de-DE" sz="800" dirty="0"/>
          </a:p>
        </p:txBody>
      </p:sp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6400800" cy="4896544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Entwicklungen von Bahnsystemen, um die Verfügbarkeit bei kritischen Windverhältnissen zu erhöhen</a:t>
            </a:r>
          </a:p>
          <a:p>
            <a:pPr algn="l">
              <a:lnSpc>
                <a:spcPct val="150000"/>
              </a:lnSpc>
            </a:pPr>
            <a:r>
              <a:rPr lang="de-DE" sz="15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GB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Ropeway systems which were developed to increase availability under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critical wind conditions </a:t>
            </a:r>
          </a:p>
          <a:p>
            <a:pPr algn="l">
              <a:lnSpc>
                <a:spcPct val="150000"/>
              </a:lnSpc>
            </a:pPr>
            <a:endParaRPr lang="en-GB" sz="16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Beispiele</a:t>
            </a:r>
            <a:r>
              <a:rPr lang="en-GB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lnSpc>
                <a:spcPts val="1500"/>
              </a:lnSpc>
            </a:pPr>
            <a:r>
              <a:rPr lang="en-GB" sz="1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examples:</a:t>
            </a: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Funitel</a:t>
            </a:r>
            <a:endParaRPr lang="de-DE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5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Funitel</a:t>
            </a:r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de-DE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Funifor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5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Funifor</a:t>
            </a:r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de-DE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3S Bahn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5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3S-Ropeway</a:t>
            </a:r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de-DE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Seil-Pendelbahnen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5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Bicable Aerial Ropeway</a:t>
            </a:r>
            <a:endParaRPr lang="de-DE" sz="15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6</a:t>
            </a:fld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452320" cy="506487"/>
          </a:xfrm>
        </p:spPr>
        <p:txBody>
          <a:bodyPr>
            <a:norm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2.2 Funitel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Förderseile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haul ropes</a:t>
            </a: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Gehängearme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hanger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arms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7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pic>
        <p:nvPicPr>
          <p:cNvPr id="12" name="Grafik 11" descr="04_Funitel.JPG"/>
          <p:cNvPicPr>
            <a:picLocks noChangeAspect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6" y="1340768"/>
            <a:ext cx="6488574" cy="424847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55576" y="147549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de-DE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Funitel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578495"/>
          </a:xfrm>
        </p:spPr>
        <p:txBody>
          <a:bodyPr>
            <a:norm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2.3 Funifor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3672408" cy="2736304"/>
          </a:xfrm>
        </p:spPr>
        <p:txBody>
          <a:bodyPr>
            <a:normAutofit/>
          </a:bodyPr>
          <a:lstStyle/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Tragseile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track ropes</a:t>
            </a:r>
          </a:p>
          <a:p>
            <a:pPr algn="l">
              <a:lnSpc>
                <a:spcPts val="15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Zugseile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haul ropes</a:t>
            </a:r>
          </a:p>
          <a:p>
            <a:pPr algn="l">
              <a:lnSpc>
                <a:spcPts val="15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mit Gehänge verbundene Laufwerke 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GB" sz="12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carriages connected with hangers </a:t>
            </a:r>
            <a:endParaRPr lang="de-DE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8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27584" y="155679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2.3 Funifor</a:t>
            </a:r>
          </a:p>
        </p:txBody>
      </p:sp>
      <p:pic>
        <p:nvPicPr>
          <p:cNvPr id="15" name="Grafik 14" descr="60-FUF_BERGBAHN_BEZAU_146.jpg"/>
          <p:cNvPicPr>
            <a:picLocks noChangeAspect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1340768"/>
            <a:ext cx="5364088" cy="41894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506487"/>
          </a:xfrm>
        </p:spPr>
        <p:txBody>
          <a:bodyPr>
            <a:normAutofit/>
          </a:bodyPr>
          <a:lstStyle/>
          <a:p>
            <a:pPr algn="l"/>
            <a:r>
              <a:rPr lang="de-DE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2.4   3S-Bahn und 2 Seil-Pendelbahn: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4824536" cy="1872208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Tragseile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9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de-DE" sz="19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track</a:t>
            </a:r>
            <a:r>
              <a:rPr lang="de-DE" sz="19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9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ropes</a:t>
            </a:r>
            <a:endParaRPr lang="de-DE" sz="19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ts val="1500"/>
              </a:lnSpc>
            </a:pPr>
            <a:endParaRPr lang="de-DE" sz="19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Zugseil / bei 3S-Bahn umlaufendes Zugseil </a:t>
            </a:r>
          </a:p>
          <a:p>
            <a:pPr lvl="1" algn="l">
              <a:lnSpc>
                <a:spcPts val="1500"/>
              </a:lnSpc>
              <a:buFont typeface="Arial" pitchFamily="34" charset="0"/>
              <a:buChar char="•"/>
            </a:pPr>
            <a:r>
              <a:rPr lang="de-DE" sz="19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GB" sz="19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haul rope/ with 3S systems circulating haul rope </a:t>
            </a:r>
            <a:endParaRPr lang="de-DE" sz="19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de-DE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20" descr="P:\Marketing\PPP\BSdeu\STK\Foto\banner_obe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0" y="836713"/>
            <a:ext cx="9144000" cy="3165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1" descr="P:\Marketing\Logos\Logos-neu\Doppelmayr\dm_logo_rgb\dm_logo_rgb_n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167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:\Marketing\Logos\Logos-neu\Garaventa\gara_logo_rgb\gara_logo_rgb_ne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65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6309320"/>
            <a:ext cx="9144000" cy="0"/>
          </a:xfrm>
          <a:prstGeom prst="line">
            <a:avLst/>
          </a:prstGeom>
          <a:noFill/>
          <a:ln w="38100">
            <a:solidFill>
              <a:srgbClr val="0039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11. April 2013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EB8F-898D-4C94-802D-915762799A87}" type="slidenum">
              <a:rPr lang="de-DE" smtClean="0">
                <a:solidFill>
                  <a:srgbClr val="0070C0"/>
                </a:solidFill>
              </a:rPr>
              <a:pPr/>
              <a:t>9</a:t>
            </a:fld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OITAF Seminar Innsbruck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83568" y="1412776"/>
            <a:ext cx="734481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2.4   3S-ropeway and </a:t>
            </a:r>
            <a:r>
              <a:rPr lang="en-GB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Bicable Aerial Ropeway</a:t>
            </a:r>
            <a:endParaRPr lang="de-DE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 descr="Unbenan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212976"/>
            <a:ext cx="3638550" cy="3009900"/>
          </a:xfrm>
          <a:prstGeom prst="rect">
            <a:avLst/>
          </a:prstGeom>
        </p:spPr>
      </p:pic>
      <p:pic>
        <p:nvPicPr>
          <p:cNvPr id="16" name="Grafik 15" descr="125-ATW_cime_bianche_IMG_7374-2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1916832"/>
            <a:ext cx="4479595" cy="36240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2073</Words>
  <Application>Microsoft Macintosh PowerPoint</Application>
  <PresentationFormat>Bildschirmpräsentation (4:3)</PresentationFormat>
  <Paragraphs>536</Paragraphs>
  <Slides>48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Larissa-Design</vt:lpstr>
      <vt:lpstr>Konstruktive Entwicklungen zur Berücksichtigung schwieriger Betriebsbedingungen</vt:lpstr>
      <vt:lpstr>PowerPoint-Präsentation</vt:lpstr>
      <vt:lpstr>Inhalt:</vt:lpstr>
      <vt:lpstr>1. Erwartungen und Anforderungen</vt:lpstr>
      <vt:lpstr>2.1 Unterschiedliche Bahnsysteme</vt:lpstr>
      <vt:lpstr>PowerPoint-Präsentation</vt:lpstr>
      <vt:lpstr>2.2 Funitel</vt:lpstr>
      <vt:lpstr>2.3 Funifor</vt:lpstr>
      <vt:lpstr>2.4   3S-Bahn und 2 Seil-Pendelbahn:</vt:lpstr>
      <vt:lpstr>PowerPoint-Präsentation</vt:lpstr>
      <vt:lpstr>PowerPoint-Präsentation</vt:lpstr>
      <vt:lpstr>2.5 Einseilumlaufbahnen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2.6 Funitel     2.6 Funitel  2.6.1 Wind       2.6.1 Wind </vt:lpstr>
      <vt:lpstr>2.7  3S-System     2.7 3S-system  2.7.1 Wind       2.7.1 Wind </vt:lpstr>
      <vt:lpstr>PowerPoint-Präsentation</vt:lpstr>
      <vt:lpstr>2.8 Funifor      2.8 Funifor  2.8.1 Ausfall von mechanischen Einrichtungen         2.8.1 Failure of mechanical devices </vt:lpstr>
      <vt:lpstr>PowerPoint-Präsentation</vt:lpstr>
      <vt:lpstr>2.9 Pendelbahn     2.9 Reversible aerial ropeway  2.9.1 Wind        2.9.1 Wind </vt:lpstr>
      <vt:lpstr>PowerPoint-Präsentation</vt:lpstr>
      <vt:lpstr>PowerPoint-Präsentation</vt:lpstr>
      <vt:lpstr>2.10 Standseilbahn      2.10 Funicular Ropeway  2.10.1 Wind       2.10.1 Wind</vt:lpstr>
      <vt:lpstr>3. Zusammenfassung</vt:lpstr>
      <vt:lpstr>PowerPoint-Präsentation</vt:lpstr>
      <vt:lpstr>PowerPoint-Präsentation</vt:lpstr>
    </vt:vector>
  </TitlesOfParts>
  <Company>Doppelmayr Seilbahnen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Hartmann Anne-Lisa</dc:creator>
  <cp:lastModifiedBy>Sabrina Kritzinger</cp:lastModifiedBy>
  <cp:revision>465</cp:revision>
  <dcterms:created xsi:type="dcterms:W3CDTF">2013-03-18T08:06:07Z</dcterms:created>
  <dcterms:modified xsi:type="dcterms:W3CDTF">2023-12-15T08:19:14Z</dcterms:modified>
</cp:coreProperties>
</file>