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3" r:id="rId3"/>
    <p:sldId id="276" r:id="rId4"/>
    <p:sldId id="257" r:id="rId5"/>
    <p:sldId id="258" r:id="rId6"/>
    <p:sldId id="259" r:id="rId7"/>
    <p:sldId id="265" r:id="rId8"/>
    <p:sldId id="266" r:id="rId9"/>
    <p:sldId id="267" r:id="rId10"/>
    <p:sldId id="268" r:id="rId11"/>
    <p:sldId id="274" r:id="rId12"/>
    <p:sldId id="269" r:id="rId13"/>
    <p:sldId id="260" r:id="rId14"/>
    <p:sldId id="264" r:id="rId15"/>
    <p:sldId id="271" r:id="rId16"/>
    <p:sldId id="263" r:id="rId17"/>
    <p:sldId id="261" r:id="rId18"/>
    <p:sldId id="275" r:id="rId1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81">
          <p15:clr>
            <a:srgbClr val="A4A3A4"/>
          </p15:clr>
        </p15:guide>
        <p15:guide id="3" orient="horz" pos="754">
          <p15:clr>
            <a:srgbClr val="A4A3A4"/>
          </p15:clr>
        </p15:guide>
        <p15:guide id="4" orient="horz" pos="2432">
          <p15:clr>
            <a:srgbClr val="A4A3A4"/>
          </p15:clr>
        </p15:guide>
        <p15:guide id="5" orient="horz" pos="1061">
          <p15:clr>
            <a:srgbClr val="A4A3A4"/>
          </p15:clr>
        </p15:guide>
        <p15:guide id="6" orient="horz" pos="4076">
          <p15:clr>
            <a:srgbClr val="A4A3A4"/>
          </p15:clr>
        </p15:guide>
        <p15:guide id="7" orient="horz" pos="182">
          <p15:clr>
            <a:srgbClr val="A4A3A4"/>
          </p15:clr>
        </p15:guide>
        <p15:guide id="8" pos="2880">
          <p15:clr>
            <a:srgbClr val="A4A3A4"/>
          </p15:clr>
        </p15:guide>
        <p15:guide id="9" pos="158">
          <p15:clr>
            <a:srgbClr val="A4A3A4"/>
          </p15:clr>
        </p15:guide>
        <p15:guide id="10" pos="5602">
          <p15:clr>
            <a:srgbClr val="A4A3A4"/>
          </p15:clr>
        </p15:guide>
        <p15:guide id="11" pos="3658">
          <p15:clr>
            <a:srgbClr val="A4A3A4"/>
          </p15:clr>
        </p15:guide>
        <p15:guide id="12" pos="2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AA"/>
    <a:srgbClr val="0046AD"/>
    <a:srgbClr val="000099"/>
    <a:srgbClr val="4F81BD"/>
    <a:srgbClr val="C2E4FF"/>
    <a:srgbClr val="BFBFBF"/>
    <a:srgbClr val="F2F2F2"/>
    <a:srgbClr val="C2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76939" autoAdjust="0"/>
  </p:normalViewPr>
  <p:slideViewPr>
    <p:cSldViewPr snapToGrid="0" snapToObjects="1">
      <p:cViewPr varScale="1">
        <p:scale>
          <a:sx n="97" d="100"/>
          <a:sy n="97" d="100"/>
        </p:scale>
        <p:origin x="2776" y="184"/>
      </p:cViewPr>
      <p:guideLst>
        <p:guide orient="horz" pos="2160"/>
        <p:guide orient="horz" pos="981"/>
        <p:guide orient="horz" pos="754"/>
        <p:guide orient="horz" pos="2432"/>
        <p:guide orient="horz" pos="1061"/>
        <p:guide orient="horz" pos="4076"/>
        <p:guide orient="horz" pos="182"/>
        <p:guide pos="2880"/>
        <p:guide pos="158"/>
        <p:guide pos="5602"/>
        <p:guide pos="3658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2046" y="-96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B8903-3E72-478A-88FC-95FABE449BC9}" type="datetimeFigureOut">
              <a:rPr lang="de-DE" smtClean="0"/>
              <a:pPr/>
              <a:t>30.11.23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36E05-7DFD-431D-B78E-B79689CBD6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FF943-6F85-46B0-B093-E243A964D3F8}" type="datetimeFigureOut">
              <a:rPr lang="de-DE" smtClean="0"/>
              <a:pPr/>
              <a:t>30.11.23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CE443-EEA8-40D4-A3B1-95645658F8F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Guten Tag</a:t>
            </a:r>
            <a:r>
              <a:rPr lang="de-DE" baseline="0" dirty="0"/>
              <a:t> verehrte Damen und Herren </a:t>
            </a:r>
          </a:p>
          <a:p>
            <a:endParaRPr lang="de-D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Ich begrüße Sie zum heutigen Vortrag „Betrieb an der Grenze der normal zulässigen Umstände“</a:t>
            </a:r>
            <a:endParaRPr lang="de-DE" dirty="0"/>
          </a:p>
          <a:p>
            <a:endParaRPr lang="de-DE" baseline="0" dirty="0"/>
          </a:p>
          <a:p>
            <a:r>
              <a:rPr lang="de-DE" baseline="0" dirty="0"/>
              <a:t>Ich darf mich zunächst bei Frau Mag Fritz für den exzellenten Vortrag bedanken, für wesentliche Einblicke aus juristischer Sicht. </a:t>
            </a:r>
          </a:p>
          <a:p>
            <a:endParaRPr lang="de-DE" baseline="0" dirty="0"/>
          </a:p>
          <a:p>
            <a:r>
              <a:rPr lang="de-DE" baseline="0" dirty="0"/>
              <a:t>Der folgende Vortrag beschäftigt sich mehr mit der betrieblichen und technischen Sicht.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Die</a:t>
            </a:r>
            <a:r>
              <a:rPr lang="de-DE" baseline="0" dirty="0"/>
              <a:t> Problembehandlung ist ja nun ein entscheidungsbasierter Prozess, nun gilt es der Frage nach den Risiken oder Fehlermöglichkeiten beim Überbrücken nachzugehen.</a:t>
            </a:r>
          </a:p>
          <a:p>
            <a:endParaRPr lang="de-DE" baseline="0" dirty="0"/>
          </a:p>
          <a:p>
            <a:r>
              <a:rPr lang="de-DE" baseline="0" dirty="0"/>
              <a:t>Einmal verkennen der Situation Sensorfehler oder echtes Problem</a:t>
            </a:r>
          </a:p>
          <a:p>
            <a:r>
              <a:rPr lang="de-DE" baseline="0" dirty="0"/>
              <a:t>Einmal fehlerhafte Bewertung des echten Problems und dessen Auswirkungen auf die Anlage</a:t>
            </a:r>
          </a:p>
          <a:p>
            <a:r>
              <a:rPr lang="de-DE" baseline="0" dirty="0"/>
              <a:t>Und einmal eine nicht ausreichende beziehungsweise nicht durchgeführte Ersatzmaßnahme</a:t>
            </a:r>
          </a:p>
          <a:p>
            <a:endParaRPr lang="de-DE" baseline="0" dirty="0"/>
          </a:p>
          <a:p>
            <a:r>
              <a:rPr lang="de-DE" baseline="0" dirty="0"/>
              <a:t>Wir erinnern uns nochmals die Entscheidung zum Überbrücken liegt beim Betreiber respektive Bediener</a:t>
            </a:r>
          </a:p>
          <a:p>
            <a:r>
              <a:rPr lang="de-DE" baseline="0" dirty="0"/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10</a:t>
            </a:fld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Meine</a:t>
            </a:r>
            <a:r>
              <a:rPr lang="de-DE" baseline="0" dirty="0"/>
              <a:t> Damen und Herren nun habe ich Sie viel mit Definitionen und Entscheidungsprozessen gefordert</a:t>
            </a:r>
            <a:endParaRPr lang="de-DE" dirty="0"/>
          </a:p>
          <a:p>
            <a:r>
              <a:rPr lang="de-DE" dirty="0"/>
              <a:t>Zur</a:t>
            </a:r>
            <a:r>
              <a:rPr lang="de-DE" baseline="0" dirty="0"/>
              <a:t> Anschauung</a:t>
            </a:r>
            <a:r>
              <a:rPr lang="de-DE" dirty="0"/>
              <a:t> nun nochmals ein Bild</a:t>
            </a:r>
          </a:p>
          <a:p>
            <a:endParaRPr lang="de-DE" dirty="0"/>
          </a:p>
          <a:p>
            <a:r>
              <a:rPr lang="de-DE" dirty="0"/>
              <a:t>Hier wurde sicherlich die Dauer der Überbrückung definiert</a:t>
            </a:r>
            <a:r>
              <a:rPr lang="de-DE" baseline="0" dirty="0"/>
              <a:t> und eingehalten und nach der Betriebsvorschrift gehandelt….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11</a:t>
            </a:fld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Gehen</a:t>
            </a:r>
            <a:r>
              <a:rPr lang="de-DE" baseline="0" dirty="0"/>
              <a:t> wir kurz in die Arbeitspsychologie  </a:t>
            </a:r>
          </a:p>
          <a:p>
            <a:r>
              <a:rPr lang="de-DE" baseline="0" dirty="0"/>
              <a:t>Der Entscheidungsweg bei Überbrückungen ist mit Risiken versehen und die können Spezialisten in Zahlen fassen:</a:t>
            </a:r>
          </a:p>
          <a:p>
            <a:endParaRPr lang="de-DE" baseline="0" dirty="0"/>
          </a:p>
          <a:p>
            <a:r>
              <a:rPr lang="de-DE" baseline="0" dirty="0"/>
              <a:t>Bei extremem Stress durchgeführte Aufgaben, die aber sonst nur selten bewältigt werden müssen: 100 Prozent Fehlerwahrscheinlichkeit, kurz um das geht unter Garantie daneben.</a:t>
            </a:r>
          </a:p>
          <a:p>
            <a:endParaRPr lang="de-DE" baseline="0" dirty="0"/>
          </a:p>
          <a:p>
            <a:r>
              <a:rPr lang="de-DE" baseline="0" dirty="0"/>
              <a:t>Bei einer hochkomplexen Aufgabe unter ziemlich Stress und erheblichem Zeitdruck: 30 Prozent Fehlerwahrscheinlichkeit, kurz jede dritte Entscheidung geht daneben.</a:t>
            </a:r>
          </a:p>
          <a:p>
            <a:endParaRPr lang="de-DE" baseline="0" dirty="0"/>
          </a:p>
          <a:p>
            <a:r>
              <a:rPr lang="de-DE" baseline="0" dirty="0"/>
              <a:t>Bei einer komplexen, häufig durchgeführten Aufgabe bei vertretbarem Stress: 5 Prozent Fehlerwahrscheinlichkeit, eine von zwanzig Entscheidungen geht daneben.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12</a:t>
            </a:fld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Meine</a:t>
            </a:r>
            <a:r>
              <a:rPr lang="de-DE" baseline="0" dirty="0"/>
              <a:t> Damen und Herren, ich hatte Sie anfangs gebeten die Geschwindigkeit in der ich die Folie über Betriebsstörungen vorgetragen habe sich zu merken.</a:t>
            </a:r>
          </a:p>
          <a:p>
            <a:endParaRPr lang="de-DE" baseline="0" dirty="0"/>
          </a:p>
          <a:p>
            <a:r>
              <a:rPr lang="de-DE" baseline="0" dirty="0"/>
              <a:t>Geschwindigkeit von Entscheidungen in Kombination mit wirtschaftlichen Bedingungen, seltenen Ausnahmen, zeitlichen Kritikalität kann durchaus Stress erzeugen.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13</a:t>
            </a:fld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Was müssen wir tun</a:t>
            </a:r>
          </a:p>
          <a:p>
            <a:endParaRPr lang="de-DE" dirty="0"/>
          </a:p>
          <a:p>
            <a:r>
              <a:rPr lang="de-DE" dirty="0"/>
              <a:t>Wir brauchen</a:t>
            </a:r>
            <a:r>
              <a:rPr lang="de-DE" baseline="0" dirty="0"/>
              <a:t> dreigliedriges Vorgehen</a:t>
            </a:r>
          </a:p>
          <a:p>
            <a:r>
              <a:rPr lang="de-DE" baseline="0" dirty="0"/>
              <a:t>Zu  einen Training – hier realitätsnah mit Fehlersimulation und festgelegten Zeitkorridoren </a:t>
            </a:r>
          </a:p>
          <a:p>
            <a:r>
              <a:rPr lang="de-DE" baseline="0" dirty="0"/>
              <a:t>Zum anderen Prozesse – hier unbedingt strukturierte Anweisungen Notfallkarten mit graphischen Entscheidungsbäumen und einer rechtssicheren Organisation, kann einer wirklich alles entscheiden?</a:t>
            </a:r>
          </a:p>
          <a:p>
            <a:r>
              <a:rPr lang="de-DE" baseline="0" dirty="0"/>
              <a:t>Zum dritten Wissen- die Wissensbasis des Betriebspersonals muss verbeitert werden, Stichwort Systemverständnis überwinden der Grenzen zwischen Mechanik und Elektrik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14</a:t>
            </a:fld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Als Leitfaden für den Punkt Prozesse,</a:t>
            </a:r>
            <a:r>
              <a:rPr lang="de-DE" baseline="0" dirty="0"/>
              <a:t> welche Roten Linien braucht es </a:t>
            </a:r>
          </a:p>
          <a:p>
            <a:endParaRPr lang="de-DE" baseline="0" dirty="0"/>
          </a:p>
          <a:p>
            <a:r>
              <a:rPr lang="de-DE" baseline="0" dirty="0"/>
              <a:t>Festlegen der jeweiligen Ersatzmaßnahmen in der Betriebsvorschrift, bitte nicht erst beim Überbrücken darüber nachdenken</a:t>
            </a:r>
          </a:p>
          <a:p>
            <a:endParaRPr lang="de-DE" baseline="0" dirty="0"/>
          </a:p>
          <a:p>
            <a:r>
              <a:rPr lang="de-DE" baseline="0" dirty="0"/>
              <a:t>Festlegen der jeweiligen Beschränkungen in der Betriebsvorschrift, insbesondere in zeitlicher Hinsicht</a:t>
            </a:r>
          </a:p>
          <a:p>
            <a:endParaRPr lang="de-DE" baseline="0" dirty="0"/>
          </a:p>
          <a:p>
            <a:r>
              <a:rPr lang="de-DE" baseline="0" dirty="0"/>
              <a:t>Festlegung des Entscheidungsweges in der Betriebsvorschrift, wer darf was</a:t>
            </a:r>
          </a:p>
          <a:p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15</a:t>
            </a:fld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Zu dem strukturierten Vorgehen gehört ein Entscheidungsbaum</a:t>
            </a:r>
          </a:p>
          <a:p>
            <a:r>
              <a:rPr lang="de-DE" dirty="0"/>
              <a:t>Idealerweise</a:t>
            </a:r>
            <a:r>
              <a:rPr lang="de-DE" baseline="0" dirty="0"/>
              <a:t> ein Entscheidungsbaum für jede Sicherheitsfunktion die Überbrückt werden soll.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16</a:t>
            </a:fld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Fehlverhalten umfasst all die Ereignisse, bei denen eine geplante Abfolge geistiger oder körperlicher Tätigkeiten nicht zum beabsichtigtem Resultat führt, sofern diese Misserfolge nicht Fremden zugeschrieben werden können.</a:t>
            </a:r>
          </a:p>
          <a:p>
            <a:endParaRPr lang="de-DE" dirty="0"/>
          </a:p>
          <a:p>
            <a:r>
              <a:rPr lang="de-DE" dirty="0"/>
              <a:t>Ein schwieriger Satz und</a:t>
            </a:r>
            <a:r>
              <a:rPr lang="de-DE" baseline="0" dirty="0"/>
              <a:t> vor allem wen betrifft es </a:t>
            </a:r>
            <a:endParaRPr lang="de-DE" dirty="0"/>
          </a:p>
          <a:p>
            <a:endParaRPr lang="de-DE" dirty="0"/>
          </a:p>
          <a:p>
            <a:r>
              <a:rPr lang="de-DE" dirty="0"/>
              <a:t>Ich halte es</a:t>
            </a:r>
            <a:r>
              <a:rPr lang="de-DE" baseline="0" dirty="0"/>
              <a:t> mehr mit dem Literaten Erich Kästner:“An allem Unfug der passiert sind nicht nur die schuld die ihn tun, sondern auch die die ihn nicht verhindern“ </a:t>
            </a:r>
          </a:p>
          <a:p>
            <a:r>
              <a:rPr lang="de-DE" baseline="0" dirty="0"/>
              <a:t>An Sie verehrtes Publikum richte ich den Appell sich egal in welcher Funktion auch angesprochen zu fühlen, im Schadensfall wird nicht nur ein Ei geköpft.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17</a:t>
            </a:fld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Nun am Ende meines Vortrages angekommen</a:t>
            </a:r>
            <a:r>
              <a:rPr lang="de-DE" baseline="0" dirty="0"/>
              <a:t> bedanke ich mich für die Aufmerksamkeit und stehe Ihnen für Fragen zur Verfügung. Gerne dürfen Sie meine Kollegen und mich auf unserem Stand weitere Einzelheiten fragen.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18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Mein Name ist Richard Dietzsch</a:t>
            </a:r>
          </a:p>
          <a:p>
            <a:endParaRPr lang="de-DE" dirty="0"/>
          </a:p>
          <a:p>
            <a:r>
              <a:rPr lang="de-DE" dirty="0"/>
              <a:t>Ich bin Abteilungsleiter bei der TÜV SÜD Industrie Service</a:t>
            </a:r>
            <a:r>
              <a:rPr lang="de-DE" baseline="0" dirty="0"/>
              <a:t> und betreue Dienstleistungen rund um Seilbahnen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2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Die TÜV SÜD</a:t>
            </a:r>
            <a:r>
              <a:rPr lang="de-DE" baseline="0" dirty="0"/>
              <a:t> AG ist ein traditionsreiches Unternehmen mit 150 jähriger Geschichte; Weltweit habe ich gut 17000 Kollegen.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Zunächst kurz ein paar</a:t>
            </a:r>
            <a:r>
              <a:rPr lang="de-DE" baseline="0" dirty="0"/>
              <a:t> Definitionen</a:t>
            </a:r>
          </a:p>
          <a:p>
            <a:r>
              <a:rPr lang="de-DE" baseline="0" dirty="0"/>
              <a:t>Was ist normal?</a:t>
            </a:r>
          </a:p>
          <a:p>
            <a:r>
              <a:rPr lang="de-DE" baseline="0" dirty="0"/>
              <a:t>Hier hat uns der Normensetzer schon Hilfestellung gegeben.</a:t>
            </a:r>
          </a:p>
          <a:p>
            <a:r>
              <a:rPr lang="de-DE" baseline="0" dirty="0"/>
              <a:t>Bei der Betriebsdurchführung unter normalen Umständen wird die Bahn mittels Hauptantrieb oder Hilfsantrieb bewegt,</a:t>
            </a:r>
          </a:p>
          <a:p>
            <a:r>
              <a:rPr lang="de-DE" baseline="0" dirty="0"/>
              <a:t>Die Betriebsbereitschaft der Anlage ist gegeben</a:t>
            </a:r>
          </a:p>
          <a:p>
            <a:r>
              <a:rPr lang="de-DE" baseline="0" dirty="0"/>
              <a:t>und es herrschen Witterungs- und Sichtverhältnisse die keine besonderen Maßnahmen erforderlich machen. </a:t>
            </a:r>
          </a:p>
          <a:p>
            <a:endParaRPr lang="de-DE" baseline="0" dirty="0"/>
          </a:p>
          <a:p>
            <a:r>
              <a:rPr lang="de-DE" baseline="0" dirty="0"/>
              <a:t>Unter diesen Umständen sind die Bedienhandlungen in der Bedienungsanleitung des Herstellers definiert, </a:t>
            </a:r>
          </a:p>
          <a:p>
            <a:endParaRPr lang="de-DE" baseline="0" dirty="0"/>
          </a:p>
          <a:p>
            <a:r>
              <a:rPr lang="de-DE" baseline="0" dirty="0"/>
              <a:t>Daraus ergeben sich wichtige Ableitungen für die Haftung</a:t>
            </a:r>
          </a:p>
          <a:p>
            <a:endParaRPr lang="de-DE" baseline="0" dirty="0"/>
          </a:p>
          <a:p>
            <a:r>
              <a:rPr lang="de-DE" baseline="0" dirty="0"/>
              <a:t>Kern des Betriebes unter normalen Umständen ist im wesentlichen die Produkthaftung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4</a:t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Was sind besondere Umstände?</a:t>
            </a:r>
          </a:p>
          <a:p>
            <a:endParaRPr lang="de-DE" dirty="0"/>
          </a:p>
          <a:p>
            <a:r>
              <a:rPr lang="de-DE" dirty="0"/>
              <a:t>Hier macht der Normensetzer auch eine einfache</a:t>
            </a:r>
            <a:r>
              <a:rPr lang="de-DE" baseline="0" dirty="0"/>
              <a:t> Definition:</a:t>
            </a:r>
          </a:p>
          <a:p>
            <a:r>
              <a:rPr lang="de-DE" baseline="0" dirty="0"/>
              <a:t>Immer wenn keine normalen Umstände vorliegen, ein weitreichender Satz  </a:t>
            </a:r>
          </a:p>
          <a:p>
            <a:r>
              <a:rPr lang="de-DE" baseline="0" dirty="0"/>
              <a:t>und weil das sehr umfassend ist wurde festgelegt, dass in einem Hilfsdokument den Betriebsvorschriften die Maßnahmen festzulegen sind mit denen annähernd gleiche Sicherheit gewährleistet werden kann.  </a:t>
            </a:r>
          </a:p>
          <a:p>
            <a:endParaRPr lang="de-DE" baseline="0" dirty="0"/>
          </a:p>
          <a:p>
            <a:r>
              <a:rPr lang="de-DE" baseline="0" dirty="0"/>
              <a:t>Der Normentext spricht dabei ausdrücklich von Ersatzmaßnahmen und gibt auch die Möglichkeit Überwachungen direkt durch das Betriebspersonal abzudecken. </a:t>
            </a:r>
          </a:p>
          <a:p>
            <a:endParaRPr lang="de-DE" baseline="0" dirty="0"/>
          </a:p>
          <a:p>
            <a:r>
              <a:rPr lang="de-DE" baseline="0" dirty="0"/>
              <a:t>Frei interpretiert gibt es hier einen Übergang der Verantwortung für die Bedienhandlungen auf den Betreiber oder Bediener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5</a:t>
            </a:fld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Als</a:t>
            </a:r>
            <a:r>
              <a:rPr lang="de-DE" baseline="0" dirty="0"/>
              <a:t> dritte Ebene sein noch die Betriebsstörungen genannt:</a:t>
            </a:r>
          </a:p>
          <a:p>
            <a:endParaRPr lang="de-DE" baseline="0" dirty="0"/>
          </a:p>
          <a:p>
            <a:r>
              <a:rPr lang="de-DE" baseline="0" dirty="0"/>
              <a:t>Ausgelöst durch einen nicht normalen Zustand erfordert Sie ein Eingreifen der Betriebsbediensteten</a:t>
            </a:r>
          </a:p>
          <a:p>
            <a:endParaRPr lang="de-DE" baseline="0" dirty="0"/>
          </a:p>
          <a:p>
            <a:r>
              <a:rPr lang="de-DE" baseline="0" dirty="0"/>
              <a:t>Ist abhängig von einem Untersuchungsergebnis des Maschinisten, wenn der es für erforderlich hält zieht er den Betriebsleiter hinzu und eventuell beide leiten dann zusätzliche Maßnahmen ein.</a:t>
            </a:r>
          </a:p>
          <a:p>
            <a:endParaRPr lang="de-DE" baseline="0" dirty="0"/>
          </a:p>
          <a:p>
            <a:r>
              <a:rPr lang="de-DE" baseline="0" dirty="0"/>
              <a:t>Unter anderem kann so eine Maßnahme die Überbrückung der ausgelösten Sicherheitsfunktion sein</a:t>
            </a:r>
          </a:p>
          <a:p>
            <a:endParaRPr lang="de-DE" baseline="0" dirty="0"/>
          </a:p>
          <a:p>
            <a:r>
              <a:rPr lang="de-DE" baseline="0" dirty="0"/>
              <a:t>Und wenn schon bei den besonderen Umständen ein Übergang der Haftung auf den Betreiber für die Bedienhandlungen vorlag dann hier erst recht. </a:t>
            </a:r>
          </a:p>
          <a:p>
            <a:endParaRPr lang="de-DE" baseline="0" dirty="0"/>
          </a:p>
          <a:p>
            <a:r>
              <a:rPr lang="de-DE" baseline="0" dirty="0"/>
              <a:t>Meine Damen und Herren bitte behalten Sie die Geschwindigkeit in dem diese Folie vorgetragen wurde für einen späteren Punkt im Auge.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Betrachten kurz</a:t>
            </a:r>
            <a:r>
              <a:rPr lang="de-DE" baseline="0" dirty="0"/>
              <a:t> </a:t>
            </a:r>
            <a:r>
              <a:rPr lang="de-DE" dirty="0"/>
              <a:t>die Architektur für einen</a:t>
            </a:r>
            <a:r>
              <a:rPr lang="de-DE" baseline="0" dirty="0"/>
              <a:t> Seilbahnbetrieb:</a:t>
            </a:r>
            <a:endParaRPr lang="de-DE" dirty="0"/>
          </a:p>
          <a:p>
            <a:r>
              <a:rPr lang="de-DE" dirty="0"/>
              <a:t>Wenn wir uns besinnen was einen sicheren</a:t>
            </a:r>
            <a:r>
              <a:rPr lang="de-DE" baseline="0" dirty="0"/>
              <a:t> und zuverlässigen Seilbahnbetrieb kennzeichnet sind das drei Säulen:</a:t>
            </a:r>
          </a:p>
          <a:p>
            <a:r>
              <a:rPr lang="de-DE" baseline="0" dirty="0"/>
              <a:t>Technologie (über 20 einschlägige Normen)</a:t>
            </a:r>
          </a:p>
          <a:p>
            <a:r>
              <a:rPr lang="de-DE" baseline="0" dirty="0"/>
              <a:t>Betrieb (ein Handbuch, Umsetzung frei interpretierbar, Betreiber dabei überfordert)</a:t>
            </a:r>
          </a:p>
          <a:p>
            <a:r>
              <a:rPr lang="de-DE" baseline="0" dirty="0"/>
              <a:t>Wartung</a:t>
            </a:r>
          </a:p>
          <a:p>
            <a:endParaRPr lang="de-DE" baseline="0" dirty="0"/>
          </a:p>
          <a:p>
            <a:r>
              <a:rPr lang="de-DE" baseline="0" dirty="0"/>
              <a:t>Wenn alle drei Säulen gleich ausgeprägt sind die stabilste Form,</a:t>
            </a:r>
          </a:p>
          <a:p>
            <a:r>
              <a:rPr lang="de-DE" baseline="0" dirty="0"/>
              <a:t>Aber was passiert wenn eine der drei Säulen versagt?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7</a:t>
            </a:fld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Beleuchten wir nun die Motivation für Überbrückungen</a:t>
            </a:r>
          </a:p>
          <a:p>
            <a:endParaRPr lang="de-DE" dirty="0"/>
          </a:p>
          <a:p>
            <a:r>
              <a:rPr lang="de-DE" dirty="0"/>
              <a:t>An erster Stelle steht</a:t>
            </a:r>
            <a:r>
              <a:rPr lang="de-DE" baseline="0" dirty="0"/>
              <a:t> hier sicher .. Um den Betrieb aufrecht zu erhalten und weiter Geld zu verdienen</a:t>
            </a:r>
          </a:p>
          <a:p>
            <a:endParaRPr lang="de-DE" baseline="0" dirty="0"/>
          </a:p>
          <a:p>
            <a:r>
              <a:rPr lang="de-DE" baseline="0" dirty="0"/>
              <a:t>Mit gewissem Abstand kommt dann der Komfortgedanke zum tragen: Räumen der Strecke und dann den Fehler beheben, also mit eingeschränktem Hauptantrieb anstatt die Räumung mit dem Notantrieb durchzuführen. </a:t>
            </a:r>
          </a:p>
          <a:p>
            <a:endParaRPr lang="de-DE" baseline="0" dirty="0"/>
          </a:p>
          <a:p>
            <a:r>
              <a:rPr lang="de-DE" dirty="0"/>
              <a:t>Vorteil von eingeschränktem Hauptantrieb</a:t>
            </a:r>
            <a:r>
              <a:rPr lang="de-DE" baseline="0" dirty="0"/>
              <a:t> gegenüber Notantrieb (keine Ausnahmesituation, alle anderen Funktionen intakt 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8</a:t>
            </a:fld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Wenn wir in</a:t>
            </a:r>
            <a:r>
              <a:rPr lang="de-DE" baseline="0" dirty="0"/>
              <a:t> die Technik einsteigen was löst eine Sicherheitsfunktion aus dann ergeben sich zwei Ursachen:</a:t>
            </a:r>
          </a:p>
          <a:p>
            <a:endParaRPr lang="de-DE" baseline="0" dirty="0"/>
          </a:p>
          <a:p>
            <a:r>
              <a:rPr lang="de-DE" baseline="0" dirty="0"/>
              <a:t>1 Sensorfehler</a:t>
            </a:r>
          </a:p>
          <a:p>
            <a:r>
              <a:rPr lang="de-DE" baseline="0" dirty="0"/>
              <a:t>2 ein Fehler der zu überwachenden Einheit</a:t>
            </a:r>
          </a:p>
          <a:p>
            <a:endParaRPr lang="de-DE" baseline="0" dirty="0"/>
          </a:p>
          <a:p>
            <a:r>
              <a:rPr lang="de-DE" baseline="0" dirty="0"/>
              <a:t>Abstrakt entweder „falscher Alarm“ oder „echtes Problem“.</a:t>
            </a:r>
          </a:p>
          <a:p>
            <a:r>
              <a:rPr lang="de-DE" baseline="0" dirty="0"/>
              <a:t>Für die weitere Behandlung des Problems ist die Frage entscheidend wie ist die Unterscheidung zwischen 1 oder 2? 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CE443-EEA8-40D4-A3B1-95645658F8F3}" type="slidenum">
              <a:rPr lang="de-DE" smtClean="0"/>
              <a:pPr/>
              <a:t>9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ption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r>
              <a:rPr lang="de-DE" dirty="0"/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816000" y="6645600"/>
            <a:ext cx="3455960" cy="172800"/>
          </a:xfrm>
        </p:spPr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>
          <a:xfrm>
            <a:off x="2952000" y="6645600"/>
            <a:ext cx="864000" cy="172800"/>
          </a:xfrm>
        </p:spPr>
        <p:txBody>
          <a:bodyPr/>
          <a:lstStyle/>
          <a:p>
            <a:fld id="{EBCA5B1A-8A60-41A1-B2B3-DCE43A089F15}" type="datetime1">
              <a:rPr lang="de-DE" smtClean="0"/>
              <a:pPr/>
              <a:t>30.11.23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4716463" y="2789964"/>
            <a:ext cx="4176712" cy="1278072"/>
          </a:xfrm>
          <a:solidFill>
            <a:schemeClr val="bg1"/>
          </a:solidFill>
        </p:spPr>
        <p:txBody>
          <a:bodyPr rIns="0">
            <a:normAutofit/>
          </a:bodyPr>
          <a:lstStyle>
            <a:lvl1pPr>
              <a:defRPr sz="3600" b="1">
                <a:solidFill>
                  <a:srgbClr val="0046AD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16463" y="4068036"/>
            <a:ext cx="4176712" cy="1752600"/>
          </a:xfrm>
          <a:solidFill>
            <a:schemeClr val="bg1"/>
          </a:solidFill>
        </p:spPr>
        <p:txBody>
          <a:bodyPr lIns="0" rIns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Titelfolie - Option 1a:</a:t>
            </a:r>
            <a:br>
              <a:rPr lang="de-DE" dirty="0"/>
            </a:br>
            <a:r>
              <a:rPr lang="de-DE" dirty="0"/>
              <a:t>Untertitel durch Klicken hinzufügen</a:t>
            </a:r>
            <a:br>
              <a:rPr lang="de-DE" dirty="0"/>
            </a:br>
            <a:br>
              <a:rPr lang="de-DE" dirty="0"/>
            </a:br>
            <a:r>
              <a:rPr lang="de-DE" dirty="0"/>
              <a:t>Hinweis: weitere 9 Titelfolien sind im Menü</a:t>
            </a:r>
            <a:br>
              <a:rPr lang="de-DE" dirty="0"/>
            </a:br>
            <a:r>
              <a:rPr lang="de-DE" dirty="0"/>
              <a:t> &gt; Start &gt; Folien &gt; Layout auswählbar</a:t>
            </a:r>
          </a:p>
        </p:txBody>
      </p:sp>
      <p:pic>
        <p:nvPicPr>
          <p:cNvPr id="9" name="Picture 2" descr="D:\_PowerPoint 2012\zz_Logos 2012\04_Deutschland\Industrie Service\horizontal\dt\rgb\TS_IS_hor_dt_rgb_cut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3880" y="288925"/>
            <a:ext cx="2919295" cy="1555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75DFD82-003F-48DA-A486-401F28AAB4DC}" type="datetime1">
              <a:rPr lang="de-DE" smtClean="0"/>
              <a:pPr/>
              <a:t>30.11.23</a:t>
            </a:fld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250825" y="1196975"/>
            <a:ext cx="4176713" cy="5256213"/>
          </a:xfrm>
        </p:spPr>
        <p:txBody>
          <a:bodyPr/>
          <a:lstStyle>
            <a:lvl1pPr marL="216000" indent="-216000">
              <a:defRPr sz="2000"/>
            </a:lvl1pPr>
            <a:lvl2pPr marL="432000" indent="-216000">
              <a:defRPr sz="1800"/>
            </a:lvl2pPr>
            <a:lvl3pPr marL="648000" indent="-180000">
              <a:defRPr sz="1600"/>
            </a:lvl3pPr>
            <a:lvl4pPr marL="828000" indent="-180000">
              <a:defRPr sz="1600"/>
            </a:lvl4pPr>
            <a:lvl5pPr marL="1008000" indent="-180000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6"/>
          </p:nvPr>
        </p:nvSpPr>
        <p:spPr>
          <a:xfrm>
            <a:off x="4716463" y="1196975"/>
            <a:ext cx="4176712" cy="5256213"/>
          </a:xfrm>
        </p:spPr>
        <p:txBody>
          <a:bodyPr/>
          <a:lstStyle>
            <a:lvl1pPr marL="216000" indent="-216000">
              <a:defRPr lang="de-DE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32000" indent="-216000">
              <a:defRPr sz="1800"/>
            </a:lvl2pPr>
            <a:lvl3pPr marL="648000" indent="-180000">
              <a:defRPr/>
            </a:lvl3pPr>
            <a:lvl4pPr marL="828000" indent="-180000">
              <a:defRPr sz="1600"/>
            </a:lvl4pPr>
            <a:lvl5pPr marL="1008000" indent="-180000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DBF8BB-70C7-41AE-ABD7-81B8CC68FB9F}" type="datetime1">
              <a:rPr lang="de-DE" smtClean="0"/>
              <a:pPr/>
              <a:t>30.11.23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250825" y="1196975"/>
            <a:ext cx="4176713" cy="360363"/>
          </a:xfrm>
        </p:spPr>
        <p:txBody>
          <a:bodyPr lIns="90000">
            <a:noAutofit/>
          </a:bodyPr>
          <a:lstStyle>
            <a:lvl1pPr>
              <a:buNone/>
              <a:defRPr sz="18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250825" y="1773238"/>
            <a:ext cx="4176713" cy="4679950"/>
          </a:xfrm>
        </p:spPr>
        <p:txBody>
          <a:bodyPr/>
          <a:lstStyle>
            <a:lvl1pPr marL="216000" indent="-216000">
              <a:defRPr sz="2000"/>
            </a:lvl1pPr>
            <a:lvl2pPr marL="432000" indent="-216000">
              <a:defRPr sz="1800"/>
            </a:lvl2pPr>
            <a:lvl3pPr marL="648000" indent="-180000">
              <a:defRPr sz="1600"/>
            </a:lvl3pPr>
            <a:lvl4pPr marL="828000" indent="-180000">
              <a:defRPr sz="1600"/>
            </a:lvl4pPr>
            <a:lvl5pPr marL="1008000" indent="-180000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4716463" y="1196975"/>
            <a:ext cx="4176712" cy="360363"/>
          </a:xfrm>
        </p:spPr>
        <p:txBody>
          <a:bodyPr vert="horz" lIns="90000" tIns="45720" rIns="91440" bIns="45720" rtlCol="0">
            <a:noAutofit/>
          </a:bodyPr>
          <a:lstStyle>
            <a:lvl1pPr>
              <a:buNone/>
              <a:defRPr lang="de-DE" sz="18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268288" lvl="0" indent="-268288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</a:pPr>
            <a:r>
              <a:rPr lang="de-DE"/>
              <a:t>Textmasterformate durch Klicken bearbeiten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6"/>
          </p:nvPr>
        </p:nvSpPr>
        <p:spPr>
          <a:xfrm>
            <a:off x="4716463" y="1773238"/>
            <a:ext cx="4176712" cy="4679950"/>
          </a:xfrm>
        </p:spPr>
        <p:txBody>
          <a:bodyPr/>
          <a:lstStyle>
            <a:lvl1pPr marL="216000" indent="-216000">
              <a:defRPr lang="de-DE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32000" indent="-216000">
              <a:defRPr sz="1800"/>
            </a:lvl2pPr>
            <a:lvl3pPr marL="648000" indent="-180000">
              <a:defRPr/>
            </a:lvl3pPr>
            <a:lvl4pPr marL="828000" indent="-180000">
              <a:defRPr sz="1600"/>
            </a:lvl4pPr>
            <a:lvl5pPr marL="1008000" indent="-180000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cxnSp>
        <p:nvCxnSpPr>
          <p:cNvPr id="16" name="Gerade Verbindung 12"/>
          <p:cNvCxnSpPr>
            <a:cxnSpLocks noChangeShapeType="1"/>
          </p:cNvCxnSpPr>
          <p:nvPr userDrawn="1"/>
        </p:nvCxnSpPr>
        <p:spPr bwMode="auto">
          <a:xfrm>
            <a:off x="250825" y="1575842"/>
            <a:ext cx="41760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Gerade Verbindung 12"/>
          <p:cNvCxnSpPr>
            <a:cxnSpLocks noChangeShapeType="1"/>
          </p:cNvCxnSpPr>
          <p:nvPr userDrawn="1"/>
        </p:nvCxnSpPr>
        <p:spPr bwMode="auto">
          <a:xfrm>
            <a:off x="4716463" y="1575842"/>
            <a:ext cx="41760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Überschrift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D6A2120-70A8-48E2-9698-9EB47EE1C65A}" type="datetime1">
              <a:rPr lang="de-DE" smtClean="0"/>
              <a:pPr/>
              <a:t>30.11.23</a:t>
            </a:fld>
            <a:endParaRPr lang="de-DE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250825" y="1016793"/>
            <a:ext cx="7489527" cy="360363"/>
          </a:xfrm>
        </p:spPr>
        <p:txBody>
          <a:bodyPr lIns="90000">
            <a:noAutofit/>
          </a:bodyPr>
          <a:lstStyle>
            <a:lvl1pPr>
              <a:buNone/>
              <a:defRPr sz="2000" b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cxnSp>
        <p:nvCxnSpPr>
          <p:cNvPr id="18" name="Gerade Verbindung 12"/>
          <p:cNvCxnSpPr>
            <a:cxnSpLocks noChangeShapeType="1"/>
          </p:cNvCxnSpPr>
          <p:nvPr userDrawn="1"/>
        </p:nvCxnSpPr>
        <p:spPr bwMode="auto">
          <a:xfrm>
            <a:off x="250825" y="1937792"/>
            <a:ext cx="41760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Textplatzhalter 8"/>
          <p:cNvSpPr>
            <a:spLocks noGrp="1"/>
          </p:cNvSpPr>
          <p:nvPr>
            <p:ph type="body" sz="quarter" idx="18"/>
          </p:nvPr>
        </p:nvSpPr>
        <p:spPr>
          <a:xfrm>
            <a:off x="250825" y="1557338"/>
            <a:ext cx="4176000" cy="360363"/>
          </a:xfrm>
        </p:spPr>
        <p:txBody>
          <a:bodyPr lIns="90000">
            <a:noAutofit/>
          </a:bodyPr>
          <a:lstStyle>
            <a:lvl1pPr>
              <a:buNone/>
              <a:defRPr sz="18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1" name="Inhaltsplatzhalter 20"/>
          <p:cNvSpPr>
            <a:spLocks noGrp="1"/>
          </p:cNvSpPr>
          <p:nvPr>
            <p:ph sz="quarter" idx="19"/>
          </p:nvPr>
        </p:nvSpPr>
        <p:spPr>
          <a:xfrm>
            <a:off x="250825" y="2060575"/>
            <a:ext cx="4176713" cy="4410075"/>
          </a:xfr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lang="de-DE" sz="16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marL="216000" lvl="0" indent="-2160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de-DE"/>
              <a:t>Textmasterformate durch Klicken bearbeiten</a:t>
            </a:r>
          </a:p>
          <a:p>
            <a:pPr marL="216000" lvl="1" indent="-2160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de-DE"/>
              <a:t>Zweite Ebene</a:t>
            </a:r>
          </a:p>
          <a:p>
            <a:pPr marL="216000" lvl="2" indent="-2160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de-DE"/>
              <a:t>Dritte Ebene</a:t>
            </a:r>
          </a:p>
          <a:p>
            <a:pPr marL="216000" lvl="3" indent="-2160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de-DE"/>
              <a:t>Vierte Ebene</a:t>
            </a:r>
          </a:p>
          <a:p>
            <a:pPr marL="216000" lvl="4" indent="-2160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de-DE"/>
              <a:t>Fünfte Ebene</a:t>
            </a:r>
            <a:endParaRPr lang="de-DE" dirty="0"/>
          </a:p>
        </p:txBody>
      </p:sp>
      <p:cxnSp>
        <p:nvCxnSpPr>
          <p:cNvPr id="23" name="Gerade Verbindung 12"/>
          <p:cNvCxnSpPr>
            <a:cxnSpLocks noChangeShapeType="1"/>
          </p:cNvCxnSpPr>
          <p:nvPr userDrawn="1"/>
        </p:nvCxnSpPr>
        <p:spPr bwMode="auto">
          <a:xfrm>
            <a:off x="4716463" y="1937792"/>
            <a:ext cx="41760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4" name="Textplatzhalter 8"/>
          <p:cNvSpPr>
            <a:spLocks noGrp="1"/>
          </p:cNvSpPr>
          <p:nvPr>
            <p:ph type="body" sz="quarter" idx="20"/>
          </p:nvPr>
        </p:nvSpPr>
        <p:spPr>
          <a:xfrm>
            <a:off x="4716463" y="1557338"/>
            <a:ext cx="4176000" cy="360363"/>
          </a:xfrm>
        </p:spPr>
        <p:txBody>
          <a:bodyPr lIns="90000">
            <a:noAutofit/>
          </a:bodyPr>
          <a:lstStyle>
            <a:lvl1pPr>
              <a:buNone/>
              <a:defRPr sz="18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5" name="Inhaltsplatzhalter 20"/>
          <p:cNvSpPr>
            <a:spLocks noGrp="1"/>
          </p:cNvSpPr>
          <p:nvPr>
            <p:ph sz="quarter" idx="21"/>
          </p:nvPr>
        </p:nvSpPr>
        <p:spPr>
          <a:xfrm>
            <a:off x="4716463" y="2060575"/>
            <a:ext cx="4176713" cy="4410075"/>
          </a:xfr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defRPr lang="de-DE" sz="2000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defRPr lang="de-DE" sz="18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de-DE" sz="16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de-DE" sz="16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de-DE" sz="16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marL="216000" lvl="0" indent="-2160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de-DE"/>
              <a:t>Textmasterformate durch Klicken bearbeiten</a:t>
            </a:r>
          </a:p>
          <a:p>
            <a:pPr marL="216000" lvl="1" indent="-2160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de-DE"/>
              <a:t>Zweite Ebene</a:t>
            </a:r>
          </a:p>
          <a:p>
            <a:pPr marL="216000" lvl="2" indent="-2160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de-DE"/>
              <a:t>Dritte Ebene</a:t>
            </a:r>
          </a:p>
          <a:p>
            <a:pPr marL="216000" lvl="3" indent="-2160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de-DE"/>
              <a:t>Vierte Ebene</a:t>
            </a:r>
          </a:p>
          <a:p>
            <a:pPr marL="216000" lvl="4" indent="-2160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ganz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E6E9867-24A9-487E-B978-2B5D59DE8E11}" type="datetime1">
              <a:rPr lang="de-DE" smtClean="0"/>
              <a:pPr/>
              <a:t>30.11.23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B24E676-AE84-440A-B6A8-127E4384047B}" type="datetime1">
              <a:rPr lang="de-DE" smtClean="0"/>
              <a:pPr/>
              <a:t>30.11.23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ption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noProof="0" dirty="0"/>
              <a:t>TÜV SÜD Industrie Service GmbH	Folie </a:t>
            </a:r>
            <a:fld id="{6C6AE60A-B69C-4790-82F7-3882EDF23186}" type="slidenum">
              <a:rPr lang="de-DE" noProof="0" smtClean="0"/>
              <a:pPr algn="l">
                <a:tabLst>
                  <a:tab pos="7081838" algn="l"/>
                </a:tabLst>
              </a:pPr>
              <a:t>‹Nr.›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816000" y="6645600"/>
            <a:ext cx="3455960" cy="172800"/>
          </a:xfrm>
        </p:spPr>
        <p:txBody>
          <a:bodyPr/>
          <a:lstStyle/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>
          <a:xfrm>
            <a:off x="2952000" y="6645600"/>
            <a:ext cx="864000" cy="172800"/>
          </a:xfrm>
        </p:spPr>
        <p:txBody>
          <a:bodyPr/>
          <a:lstStyle/>
          <a:p>
            <a:fld id="{2031E6D9-CB72-4456-B2FB-6732A846E22E}" type="datetime1">
              <a:rPr lang="de-DE" noProof="0" smtClean="0"/>
              <a:pPr/>
              <a:t>30.11.23</a:t>
            </a:fld>
            <a:endParaRPr lang="de-DE" noProof="0" dirty="0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971600" y="2285908"/>
            <a:ext cx="7921575" cy="1143092"/>
          </a:xfrm>
          <a:solidFill>
            <a:schemeClr val="bg1"/>
          </a:solidFill>
        </p:spPr>
        <p:txBody>
          <a:bodyPr lIns="0">
            <a:normAutofit/>
          </a:bodyPr>
          <a:lstStyle>
            <a:lvl1pPr>
              <a:defRPr sz="3000" b="1">
                <a:solidFill>
                  <a:srgbClr val="0046AD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971600" y="3645024"/>
            <a:ext cx="7921575" cy="1800200"/>
          </a:xfrm>
          <a:solidFill>
            <a:schemeClr val="bg1"/>
          </a:solidFill>
        </p:spPr>
        <p:txBody>
          <a:bodyPr l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8" name="Picture 2" descr="D:\_PowerPoint 2012\zz_Logos 2012\04_Deutschland\Industrie Service\horizontal\dt\rgb\TS_IS_hor_dt_rgb_cut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3880" y="288925"/>
            <a:ext cx="2919295" cy="1555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ption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noProof="0" dirty="0"/>
              <a:t>TÜV SÜD Industrie Service GmbH	Folie </a:t>
            </a:r>
            <a:fld id="{6C6AE60A-B69C-4790-82F7-3882EDF23186}" type="slidenum">
              <a:rPr lang="de-DE" noProof="0" smtClean="0"/>
              <a:pPr algn="l">
                <a:tabLst>
                  <a:tab pos="7081838" algn="l"/>
                </a:tabLst>
              </a:pPr>
              <a:t>‹Nr.›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3519451-1DC8-4324-A765-F64686830FB6}" type="datetime1">
              <a:rPr lang="de-DE" noProof="0" smtClean="0"/>
              <a:pPr/>
              <a:t>30.11.23</a:t>
            </a:fld>
            <a:endParaRPr lang="de-DE" noProof="0" dirty="0"/>
          </a:p>
        </p:txBody>
      </p:sp>
      <p:sp>
        <p:nvSpPr>
          <p:cNvPr id="15" name="Text Placeholder 4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016256" y="219456"/>
            <a:ext cx="4860000" cy="2880000"/>
          </a:xfrm>
          <a:blipFill>
            <a:blip r:embed="rId2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1200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16" name="Title 46"/>
          <p:cNvSpPr>
            <a:spLocks noGrp="1"/>
          </p:cNvSpPr>
          <p:nvPr>
            <p:ph type="title"/>
          </p:nvPr>
        </p:nvSpPr>
        <p:spPr>
          <a:xfrm>
            <a:off x="4016818" y="302940"/>
            <a:ext cx="3310868" cy="1152128"/>
          </a:xfrm>
        </p:spPr>
        <p:txBody>
          <a:bodyPr lIns="90000">
            <a:normAutofit/>
          </a:bodyPr>
          <a:lstStyle>
            <a:lvl1pPr>
              <a:def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6AD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016803" y="1459384"/>
            <a:ext cx="3311221" cy="160957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ption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noProof="0" dirty="0"/>
              <a:t>TÜV SÜD Industrie Service GmbH	Folie </a:t>
            </a:r>
            <a:fld id="{6C6AE60A-B69C-4790-82F7-3882EDF23186}" type="slidenum">
              <a:rPr lang="de-DE" noProof="0" smtClean="0"/>
              <a:pPr algn="l">
                <a:tabLst>
                  <a:tab pos="7081838" algn="l"/>
                </a:tabLst>
              </a:pPr>
              <a:t>‹Nr.›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163FFA6-9B37-43D6-A3D3-8C814C360066}" type="datetime1">
              <a:rPr lang="de-DE" noProof="0" smtClean="0"/>
              <a:pPr/>
              <a:t>30.11.23</a:t>
            </a:fld>
            <a:endParaRPr lang="de-DE" noProof="0" dirty="0"/>
          </a:p>
        </p:txBody>
      </p:sp>
      <p:sp>
        <p:nvSpPr>
          <p:cNvPr id="9" name="Text Placeholder 4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016256" y="3387808"/>
            <a:ext cx="4860000" cy="2880000"/>
          </a:xfrm>
          <a:blipFill>
            <a:blip r:embed="rId2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1200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11" name="Title 46"/>
          <p:cNvSpPr>
            <a:spLocks noGrp="1"/>
          </p:cNvSpPr>
          <p:nvPr>
            <p:ph type="title"/>
          </p:nvPr>
        </p:nvSpPr>
        <p:spPr>
          <a:xfrm>
            <a:off x="4016818" y="3490342"/>
            <a:ext cx="3310868" cy="1152128"/>
          </a:xfrm>
        </p:spPr>
        <p:txBody>
          <a:bodyPr lIns="9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46AD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016803" y="4644796"/>
            <a:ext cx="3311221" cy="159251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ption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noProof="0" dirty="0"/>
              <a:t>TÜV SÜD Industrie Service GmbH	Folie </a:t>
            </a:r>
            <a:fld id="{6C6AE60A-B69C-4790-82F7-3882EDF23186}" type="slidenum">
              <a:rPr lang="de-DE" noProof="0" smtClean="0"/>
              <a:pPr algn="l">
                <a:tabLst>
                  <a:tab pos="7081838" algn="l"/>
                </a:tabLst>
              </a:pPr>
              <a:t>‹Nr.›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F9CB0AE-4AEE-4ABD-90DE-2623F2369285}" type="datetime1">
              <a:rPr lang="de-DE" noProof="0" smtClean="0"/>
              <a:pPr/>
              <a:t>30.11.23</a:t>
            </a:fld>
            <a:endParaRPr lang="de-DE" noProof="0" dirty="0"/>
          </a:p>
        </p:txBody>
      </p:sp>
      <p:sp>
        <p:nvSpPr>
          <p:cNvPr id="9" name="Text Placeholder 4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57584" y="3387808"/>
            <a:ext cx="4860000" cy="2880000"/>
          </a:xfrm>
          <a:blipFill>
            <a:blip r:embed="rId2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12000" rtlCol="0" anchor="ctr"/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11" name="Title 46"/>
          <p:cNvSpPr>
            <a:spLocks noGrp="1"/>
          </p:cNvSpPr>
          <p:nvPr>
            <p:ph type="title"/>
          </p:nvPr>
        </p:nvSpPr>
        <p:spPr>
          <a:xfrm>
            <a:off x="258146" y="3476738"/>
            <a:ext cx="3310868" cy="1152128"/>
          </a:xfrm>
        </p:spPr>
        <p:txBody>
          <a:bodyPr lIns="9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46AD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58131" y="4640596"/>
            <a:ext cx="3311221" cy="159671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ption 2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noProof="0" dirty="0"/>
              <a:t>TÜV SÜD Industrie Service GmbH	Folie </a:t>
            </a:r>
            <a:fld id="{6C6AE60A-B69C-4790-82F7-3882EDF23186}" type="slidenum">
              <a:rPr lang="de-DE" noProof="0" smtClean="0"/>
              <a:pPr algn="l">
                <a:tabLst>
                  <a:tab pos="7081838" algn="l"/>
                </a:tabLst>
              </a:pPr>
              <a:t>‹Nr.›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2DF7708-0F5B-4945-8A46-F2D3593714D3}" type="datetime1">
              <a:rPr lang="de-DE" noProof="0" smtClean="0"/>
              <a:pPr/>
              <a:t>30.11.23</a:t>
            </a:fld>
            <a:endParaRPr lang="de-DE" noProof="0" dirty="0"/>
          </a:p>
        </p:txBody>
      </p:sp>
      <p:sp>
        <p:nvSpPr>
          <p:cNvPr id="9" name="Text Placeholder 4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57584" y="219456"/>
            <a:ext cx="4860000" cy="2880000"/>
          </a:xfrm>
          <a:blipFill>
            <a:blip r:embed="rId2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12000" rtlCol="0" anchor="ctr"/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11" name="Title 46"/>
          <p:cNvSpPr>
            <a:spLocks noGrp="1"/>
          </p:cNvSpPr>
          <p:nvPr>
            <p:ph type="title"/>
          </p:nvPr>
        </p:nvSpPr>
        <p:spPr>
          <a:xfrm>
            <a:off x="258146" y="303852"/>
            <a:ext cx="3310868" cy="1152128"/>
          </a:xfrm>
        </p:spPr>
        <p:txBody>
          <a:bodyPr lIns="9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46AD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58131" y="1474624"/>
            <a:ext cx="3311221" cy="1594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B0BEE70-3C22-49B0-BDEF-87C00025A711}" type="datetime1">
              <a:rPr lang="de-DE" smtClean="0"/>
              <a:pPr/>
              <a:t>30.11.23</a:t>
            </a:fld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 hasCustomPrompt="1"/>
          </p:nvPr>
        </p:nvSpPr>
        <p:spPr>
          <a:xfrm>
            <a:off x="250825" y="1196975"/>
            <a:ext cx="8642350" cy="5256213"/>
          </a:xfrm>
        </p:spPr>
        <p:txBody>
          <a:bodyPr/>
          <a:lstStyle/>
          <a:p>
            <a:pPr lvl="0"/>
            <a:r>
              <a:rPr lang="de-DE" dirty="0"/>
              <a:t>Standardvorlage mit Überschrift und Inhalt: Text durch Klicken hinzufügen</a:t>
            </a:r>
            <a:br>
              <a:rPr lang="de-DE" dirty="0"/>
            </a:br>
            <a:br>
              <a:rPr lang="de-DE" dirty="0"/>
            </a:br>
            <a:r>
              <a:rPr lang="de-DE" dirty="0"/>
              <a:t>Weitere Layouts für                                                                                                                       – Inhaltsverzeichnis                                                                                                – Diagramm                                                                                                            – Referenzprojekt                                                                                                   – Darstellung mit zwei, drei und vier Modulen                                                        – zwei Inhalte mit und ohne Überschrift bzw. Untertitel                                              – Überschrift und ganzflächiges Bild                                                                       – nur Überschrift                                                                                                                                                                           lassen sich im Menü Start &gt; Folien wie folgt zuweisen:                                                                              &gt; Neue Folie (zum Erstellen neuer Folien) bzw.                                                                    &gt; Layout (zum Anpassen bestehender Folien)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ption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noProof="0" dirty="0"/>
              <a:t>TÜV SÜD Industrie Service GmbH	Folie </a:t>
            </a:r>
            <a:fld id="{6C6AE60A-B69C-4790-82F7-3882EDF23186}" type="slidenum">
              <a:rPr lang="de-DE" noProof="0" smtClean="0"/>
              <a:pPr algn="l">
                <a:tabLst>
                  <a:tab pos="7081838" algn="l"/>
                </a:tabLst>
              </a:pPr>
              <a:t>‹Nr.›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53D029-A356-460C-823C-BDB4ED2B4197}" type="datetime1">
              <a:rPr lang="de-DE" noProof="0" smtClean="0"/>
              <a:pPr/>
              <a:t>30.11.23</a:t>
            </a:fld>
            <a:endParaRPr lang="de-DE" noProof="0" dirty="0"/>
          </a:p>
        </p:txBody>
      </p:sp>
      <p:sp>
        <p:nvSpPr>
          <p:cNvPr id="12" name="Text Placeholder 4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995632" y="188640"/>
            <a:ext cx="2880000" cy="3672000"/>
          </a:xfrm>
          <a:blipFill>
            <a:blip r:embed="rId2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1200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024660" y="2780928"/>
            <a:ext cx="2844000" cy="1046108"/>
          </a:xfrm>
        </p:spPr>
        <p:txBody>
          <a:bodyPr lIns="7200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noProof="0" dirty="0"/>
          </a:p>
        </p:txBody>
      </p:sp>
      <p:sp>
        <p:nvSpPr>
          <p:cNvPr id="9" name="Title 46"/>
          <p:cNvSpPr>
            <a:spLocks noGrp="1"/>
          </p:cNvSpPr>
          <p:nvPr>
            <p:ph type="title"/>
          </p:nvPr>
        </p:nvSpPr>
        <p:spPr>
          <a:xfrm>
            <a:off x="6024660" y="1787674"/>
            <a:ext cx="2844000" cy="982800"/>
          </a:xfrm>
        </p:spPr>
        <p:txBody>
          <a:bodyPr lIns="72000">
            <a:normAutofit/>
          </a:bodyPr>
          <a:lstStyle>
            <a:lvl1pPr>
              <a:def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6AD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ption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9FEFB94-5DD6-4016-8112-7D54F64E3541}" type="datetime1">
              <a:rPr lang="de-DE" noProof="0" smtClean="0"/>
              <a:pPr/>
              <a:t>30.11.23</a:t>
            </a:fld>
            <a:endParaRPr lang="de-DE" noProof="0" dirty="0"/>
          </a:p>
        </p:txBody>
      </p:sp>
      <p:sp>
        <p:nvSpPr>
          <p:cNvPr id="9" name="Text Placeholder 45"/>
          <p:cNvSpPr>
            <a:spLocks noGrp="1"/>
          </p:cNvSpPr>
          <p:nvPr>
            <p:ph type="body" sz="quarter" idx="14" hasCustomPrompt="1"/>
          </p:nvPr>
        </p:nvSpPr>
        <p:spPr>
          <a:xfrm>
            <a:off x="6002000" y="2708920"/>
            <a:ext cx="2880000" cy="3672000"/>
          </a:xfrm>
          <a:blipFill>
            <a:blip r:embed="rId2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1200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12" name="Title 46"/>
          <p:cNvSpPr>
            <a:spLocks noGrp="1"/>
          </p:cNvSpPr>
          <p:nvPr>
            <p:ph type="title"/>
          </p:nvPr>
        </p:nvSpPr>
        <p:spPr>
          <a:xfrm>
            <a:off x="6031028" y="4319384"/>
            <a:ext cx="2844000" cy="982800"/>
          </a:xfrm>
        </p:spPr>
        <p:txBody>
          <a:bodyPr lIns="7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46AD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31028" y="5301208"/>
            <a:ext cx="2844000" cy="1046336"/>
          </a:xfrm>
        </p:spPr>
        <p:txBody>
          <a:bodyPr lIns="7200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ption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noProof="0" dirty="0"/>
              <a:t>TÜV SÜD Industrie Service GmbH	Folie </a:t>
            </a:r>
            <a:fld id="{6C6AE60A-B69C-4790-82F7-3882EDF23186}" type="slidenum">
              <a:rPr lang="de-DE" noProof="0" smtClean="0"/>
              <a:pPr algn="l">
                <a:tabLst>
                  <a:tab pos="7081838" algn="l"/>
                </a:tabLst>
              </a:pPr>
              <a:t>‹Nr.›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E3DE153-0FED-47CA-A410-E3BB9AC2C4FA}" type="datetime1">
              <a:rPr lang="de-DE" noProof="0" smtClean="0"/>
              <a:pPr/>
              <a:t>30.11.23</a:t>
            </a:fld>
            <a:endParaRPr lang="de-DE" noProof="0" dirty="0"/>
          </a:p>
        </p:txBody>
      </p:sp>
      <p:sp>
        <p:nvSpPr>
          <p:cNvPr id="11" name="Text Placeholder 4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63040" y="2709320"/>
            <a:ext cx="2880000" cy="3672000"/>
          </a:xfrm>
          <a:blipFill>
            <a:blip r:embed="rId2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1200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12" name="Title 46"/>
          <p:cNvSpPr>
            <a:spLocks noGrp="1"/>
          </p:cNvSpPr>
          <p:nvPr>
            <p:ph type="title"/>
          </p:nvPr>
        </p:nvSpPr>
        <p:spPr>
          <a:xfrm>
            <a:off x="263040" y="4323414"/>
            <a:ext cx="2844000" cy="982800"/>
          </a:xfrm>
        </p:spPr>
        <p:txBody>
          <a:bodyPr lIns="7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46AD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63040" y="5301208"/>
            <a:ext cx="2844000" cy="1050530"/>
          </a:xfrm>
        </p:spPr>
        <p:txBody>
          <a:bodyPr lIns="7200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ption 3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de-DE" noProof="0" dirty="0"/>
              <a:t>Bild durch Klicken auf Symbol hinzufügen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816000" y="6645175"/>
            <a:ext cx="3455960" cy="172800"/>
          </a:xfrm>
        </p:spPr>
        <p:txBody>
          <a:bodyPr/>
          <a:lstStyle/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2DA8C9-179E-4FD9-95F4-65D2652A94A9}" type="datetime1">
              <a:rPr lang="de-DE" noProof="0" smtClean="0"/>
              <a:pPr/>
              <a:t>30.11.23</a:t>
            </a:fld>
            <a:endParaRPr lang="de-DE" noProof="0" dirty="0"/>
          </a:p>
        </p:txBody>
      </p:sp>
      <p:sp>
        <p:nvSpPr>
          <p:cNvPr id="14" name="Text Placeholder 45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63040" y="179115"/>
            <a:ext cx="2880000" cy="3672000"/>
          </a:xfrm>
          <a:blipFill>
            <a:blip r:embed="rId2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1200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0" marR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  <a:def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15" name="Title 46"/>
          <p:cNvSpPr>
            <a:spLocks noGrp="1"/>
          </p:cNvSpPr>
          <p:nvPr>
            <p:ph type="title"/>
          </p:nvPr>
        </p:nvSpPr>
        <p:spPr>
          <a:xfrm>
            <a:off x="263040" y="1793209"/>
            <a:ext cx="2844000" cy="982800"/>
          </a:xfrm>
        </p:spPr>
        <p:txBody>
          <a:bodyPr lIns="7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46AD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63040" y="2771003"/>
            <a:ext cx="2844000" cy="1050530"/>
          </a:xfrm>
        </p:spPr>
        <p:txBody>
          <a:bodyPr lIns="7200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Inhalt und A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noProof="0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321C61D-3929-41F8-831F-978D8BE1A142}" type="datetime1">
              <a:rPr lang="de-DE" noProof="0" smtClean="0"/>
              <a:pPr/>
              <a:t>30.11.23</a:t>
            </a:fld>
            <a:endParaRPr lang="de-DE" noProof="0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5" y="778737"/>
            <a:ext cx="7489527" cy="360000"/>
          </a:xfrm>
        </p:spPr>
        <p:txBody>
          <a:bodyPr lIns="0" tIns="36000" anchor="ctr">
            <a:noAutofit/>
          </a:bodyPr>
          <a:lstStyle>
            <a:lvl1pPr marL="0" indent="0">
              <a:buNone/>
              <a:defRPr sz="180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de-DE" dirty="0"/>
              <a:t>Ergänzen Sie hier kurz und prägnant die Kernaussage dieser Folie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6"/>
          </p:nvPr>
        </p:nvSpPr>
        <p:spPr>
          <a:xfrm>
            <a:off x="250825" y="1557338"/>
            <a:ext cx="8642350" cy="491331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noProof="0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B0CD0C8-C3F3-49DF-BD57-4374D46C8E51}" type="datetime1">
              <a:rPr lang="de-DE" noProof="0" smtClean="0"/>
              <a:pPr/>
              <a:t>30.11.23</a:t>
            </a:fld>
            <a:endParaRPr lang="de-DE" noProof="0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1196975"/>
            <a:ext cx="648000" cy="863600"/>
          </a:xfrm>
          <a:solidFill>
            <a:srgbClr val="0046AD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5" name="Textplatzhalter 23"/>
          <p:cNvSpPr>
            <a:spLocks noGrp="1"/>
          </p:cNvSpPr>
          <p:nvPr>
            <p:ph type="body" sz="quarter" idx="24"/>
          </p:nvPr>
        </p:nvSpPr>
        <p:spPr>
          <a:xfrm>
            <a:off x="5220071" y="1196975"/>
            <a:ext cx="3673103" cy="8636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 typeface="Arial" pitchFamily="34" charset="0"/>
              <a:buNone/>
              <a:tabLst/>
              <a:defRPr sz="2000" baseline="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58613"/>
            <a:ext cx="648000" cy="864000"/>
          </a:xfrm>
          <a:solidFill>
            <a:schemeClr val="bg1">
              <a:lumMod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17" name="Textplatzhalter 23"/>
          <p:cNvSpPr>
            <a:spLocks noGrp="1"/>
          </p:cNvSpPr>
          <p:nvPr>
            <p:ph type="body" sz="quarter" idx="26"/>
          </p:nvPr>
        </p:nvSpPr>
        <p:spPr>
          <a:xfrm>
            <a:off x="5220071" y="2258613"/>
            <a:ext cx="3673103" cy="86400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 typeface="Arial" pitchFamily="34" charset="0"/>
              <a:buNone/>
              <a:tabLst/>
              <a:defRPr sz="2000" baseline="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0" y="3320651"/>
            <a:ext cx="648000" cy="864000"/>
          </a:xfrm>
          <a:solidFill>
            <a:schemeClr val="bg1">
              <a:lumMod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23" name="Textplatzhalter 23"/>
          <p:cNvSpPr>
            <a:spLocks noGrp="1"/>
          </p:cNvSpPr>
          <p:nvPr>
            <p:ph type="body" sz="quarter" idx="28"/>
          </p:nvPr>
        </p:nvSpPr>
        <p:spPr>
          <a:xfrm>
            <a:off x="5220000" y="3320651"/>
            <a:ext cx="3673103" cy="86400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 typeface="Arial" pitchFamily="34" charset="0"/>
              <a:buNone/>
              <a:tabLst/>
              <a:defRPr sz="2000" baseline="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572000" y="4382689"/>
            <a:ext cx="648000" cy="864000"/>
          </a:xfrm>
          <a:solidFill>
            <a:schemeClr val="bg1">
              <a:lumMod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25" name="Textplatzhalter 23"/>
          <p:cNvSpPr>
            <a:spLocks noGrp="1"/>
          </p:cNvSpPr>
          <p:nvPr>
            <p:ph type="body" sz="quarter" idx="30"/>
          </p:nvPr>
        </p:nvSpPr>
        <p:spPr>
          <a:xfrm>
            <a:off x="5220000" y="4382689"/>
            <a:ext cx="3673103" cy="86400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 typeface="Arial" pitchFamily="34" charset="0"/>
              <a:buNone/>
              <a:tabLst/>
              <a:defRPr sz="2000" baseline="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6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564690" y="5444725"/>
            <a:ext cx="648000" cy="864000"/>
          </a:xfrm>
          <a:solidFill>
            <a:schemeClr val="bg1">
              <a:lumMod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27" name="Textplatzhalter 23"/>
          <p:cNvSpPr>
            <a:spLocks noGrp="1"/>
          </p:cNvSpPr>
          <p:nvPr>
            <p:ph type="body" sz="quarter" idx="32"/>
          </p:nvPr>
        </p:nvSpPr>
        <p:spPr>
          <a:xfrm>
            <a:off x="5220000" y="5444725"/>
            <a:ext cx="3673103" cy="86400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Font typeface="Arial" pitchFamily="34" charset="0"/>
              <a:buNone/>
              <a:tabLst/>
              <a:defRPr sz="2000" baseline="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9" name="Bildplatzhalter 28"/>
          <p:cNvSpPr>
            <a:spLocks noGrp="1"/>
          </p:cNvSpPr>
          <p:nvPr>
            <p:ph type="pic" sz="quarter" idx="33"/>
          </p:nvPr>
        </p:nvSpPr>
        <p:spPr>
          <a:xfrm>
            <a:off x="250825" y="1196976"/>
            <a:ext cx="4176713" cy="511175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noProof="0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D915B61-FE3E-4E7C-AD0C-AEBFCB00C910}" type="datetime1">
              <a:rPr lang="de-DE" noProof="0" smtClean="0"/>
              <a:pPr/>
              <a:t>30.11.23</a:t>
            </a:fld>
            <a:endParaRPr lang="de-DE" noProof="0" dirty="0"/>
          </a:p>
        </p:txBody>
      </p:sp>
      <p:sp>
        <p:nvSpPr>
          <p:cNvPr id="16" name="Diagrammplatzhalter 15"/>
          <p:cNvSpPr>
            <a:spLocks noGrp="1"/>
          </p:cNvSpPr>
          <p:nvPr>
            <p:ph type="chart" sz="quarter" idx="13"/>
          </p:nvPr>
        </p:nvSpPr>
        <p:spPr>
          <a:xfrm>
            <a:off x="250825" y="2060575"/>
            <a:ext cx="8642350" cy="4392613"/>
          </a:xfrm>
        </p:spPr>
        <p:txBody>
          <a:bodyPr/>
          <a:lstStyle/>
          <a:p>
            <a:r>
              <a:rPr lang="de-DE" noProof="0" dirty="0"/>
              <a:t>Diagramm durch Klicken auf Symbol hinzufügen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250825" y="1593057"/>
            <a:ext cx="8642350" cy="360363"/>
          </a:xfrm>
        </p:spPr>
        <p:txBody>
          <a:bodyPr lIns="90000" anchor="ctr"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250825" y="1196975"/>
            <a:ext cx="8642350" cy="360363"/>
          </a:xfrm>
        </p:spPr>
        <p:txBody>
          <a:bodyPr lIns="90000" anchor="ctr"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zpro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ildplatzhalter 32"/>
          <p:cNvSpPr>
            <a:spLocks noGrp="1"/>
          </p:cNvSpPr>
          <p:nvPr>
            <p:ph type="pic" sz="quarter" idx="30"/>
          </p:nvPr>
        </p:nvSpPr>
        <p:spPr>
          <a:xfrm>
            <a:off x="250825" y="1196975"/>
            <a:ext cx="4176713" cy="5273675"/>
          </a:xfrm>
          <a:solidFill>
            <a:schemeClr val="bg1">
              <a:lumMod val="95000"/>
            </a:schemeClr>
          </a:solidFill>
        </p:spPr>
        <p:txBody>
          <a:bodyPr anchor="b"/>
          <a:lstStyle>
            <a:lvl1pPr>
              <a:spcBef>
                <a:spcPts val="9000"/>
              </a:spcBef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noProof="0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BD062AC-79FB-48AD-BFF7-257C646E91CD}" type="datetime1">
              <a:rPr lang="de-DE" noProof="0" smtClean="0"/>
              <a:pPr/>
              <a:t>30.11.23</a:t>
            </a:fld>
            <a:endParaRPr lang="de-DE" noProof="0" dirty="0"/>
          </a:p>
        </p:txBody>
      </p:sp>
      <p:sp>
        <p:nvSpPr>
          <p:cNvPr id="29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50825" y="1196975"/>
            <a:ext cx="4176000" cy="6480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Name des Projektes, Ort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1" y="1197338"/>
            <a:ext cx="4321175" cy="360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de-DE" sz="1800" b="1" kern="1200" baseline="0" noProof="0" dirty="0">
                <a:solidFill>
                  <a:srgbClr val="0046AD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</a:pPr>
            <a:r>
              <a:rPr lang="de-DE" noProof="0" dirty="0"/>
              <a:t>Projektbeschreibung</a:t>
            </a:r>
          </a:p>
        </p:txBody>
      </p:sp>
      <p:sp>
        <p:nvSpPr>
          <p:cNvPr id="20" name="Textplatzhalter 15"/>
          <p:cNvSpPr>
            <a:spLocks noGrp="1"/>
          </p:cNvSpPr>
          <p:nvPr>
            <p:ph type="body" sz="quarter" idx="27"/>
          </p:nvPr>
        </p:nvSpPr>
        <p:spPr>
          <a:xfrm>
            <a:off x="4572002" y="1523163"/>
            <a:ext cx="4321175" cy="1350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44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lang="de-DE" sz="1800" kern="1200" noProof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3240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lang="de-DE" sz="16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504000" indent="-144000" algn="l" defTabSz="914400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648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792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lang="de-DE" sz="14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marL="144000" lvl="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e-DE" noProof="0"/>
              <a:t>Textmasterformate durch Klicken bearbeiten</a:t>
            </a:r>
          </a:p>
          <a:p>
            <a:pPr marL="144000" lvl="1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e-DE" noProof="0"/>
              <a:t>Zweite Ebene</a:t>
            </a:r>
          </a:p>
          <a:p>
            <a:pPr marL="144000" lvl="2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e-DE" noProof="0"/>
              <a:t>Dritte Ebene</a:t>
            </a:r>
          </a:p>
          <a:p>
            <a:pPr marL="144000" lvl="3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e-DE" noProof="0"/>
              <a:t>Vierte Ebene</a:t>
            </a:r>
          </a:p>
          <a:p>
            <a:pPr marL="144000" lvl="4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e-DE" noProof="0"/>
              <a:t>Fünfte Ebene</a:t>
            </a:r>
            <a:endParaRPr lang="de-DE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0" y="2993763"/>
            <a:ext cx="4321175" cy="360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de-DE" sz="1800" b="1" kern="1200" baseline="0" noProof="0" dirty="0">
                <a:solidFill>
                  <a:srgbClr val="0046AD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</a:pPr>
            <a:r>
              <a:rPr lang="de-DE" noProof="0" dirty="0"/>
              <a:t>Dienstleistungen</a:t>
            </a:r>
          </a:p>
        </p:txBody>
      </p:sp>
      <p:sp>
        <p:nvSpPr>
          <p:cNvPr id="23" name="Textplatzhalter 15"/>
          <p:cNvSpPr>
            <a:spLocks noGrp="1"/>
          </p:cNvSpPr>
          <p:nvPr>
            <p:ph type="body" sz="quarter" idx="29"/>
          </p:nvPr>
        </p:nvSpPr>
        <p:spPr>
          <a:xfrm>
            <a:off x="4572001" y="3319588"/>
            <a:ext cx="4321175" cy="1350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44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lang="de-DE" sz="1800" kern="1200" noProof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3240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lang="de-DE" sz="16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504000" indent="-144000" algn="l" defTabSz="914400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648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792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lang="de-DE" sz="14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marL="144000" lvl="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e-DE" noProof="0"/>
              <a:t>Textmasterformate durch Klicken bearbeiten</a:t>
            </a:r>
          </a:p>
          <a:p>
            <a:pPr marL="144000" lvl="1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e-DE" noProof="0"/>
              <a:t>Zweite Ebene</a:t>
            </a:r>
          </a:p>
          <a:p>
            <a:pPr marL="144000" lvl="2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e-DE" noProof="0"/>
              <a:t>Dritte Ebene</a:t>
            </a:r>
          </a:p>
          <a:p>
            <a:pPr marL="144000" lvl="3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e-DE" noProof="0"/>
              <a:t>Vierte Ebene</a:t>
            </a:r>
          </a:p>
          <a:p>
            <a:pPr marL="144000" lvl="4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e-DE" noProof="0"/>
              <a:t>Fünfte Ebene</a:t>
            </a:r>
            <a:endParaRPr lang="de-DE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0" y="4794825"/>
            <a:ext cx="4321175" cy="360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de-DE" sz="1800" b="1" kern="1200" baseline="0" noProof="0" dirty="0">
                <a:solidFill>
                  <a:srgbClr val="0046AD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</a:pPr>
            <a:r>
              <a:rPr lang="de-DE" noProof="0" dirty="0"/>
              <a:t>Ergebnis</a:t>
            </a:r>
          </a:p>
        </p:txBody>
      </p:sp>
      <p:sp>
        <p:nvSpPr>
          <p:cNvPr id="2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572001" y="5120650"/>
            <a:ext cx="4321175" cy="1350000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44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lang="de-DE" sz="1800" kern="1200" noProof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3240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lang="de-DE" sz="16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504000" indent="-144000" algn="l" defTabSz="914400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648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792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lang="de-DE" sz="14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marL="144000" lvl="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e-DE" noProof="0"/>
              <a:t>Textmasterformate durch Klicken bearbeiten</a:t>
            </a:r>
          </a:p>
          <a:p>
            <a:pPr marL="144000" lvl="1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e-DE" noProof="0"/>
              <a:t>Zweite Ebene</a:t>
            </a:r>
          </a:p>
          <a:p>
            <a:pPr marL="144000" lvl="2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e-DE" noProof="0"/>
              <a:t>Dritte Ebene</a:t>
            </a:r>
          </a:p>
          <a:p>
            <a:pPr marL="144000" lvl="3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e-DE" noProof="0"/>
              <a:t>Vierte Ebene</a:t>
            </a:r>
          </a:p>
          <a:p>
            <a:pPr marL="144000" lvl="4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e-DE" noProof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9"/>
          <p:cNvSpPr>
            <a:spLocks noGrp="1"/>
          </p:cNvSpPr>
          <p:nvPr>
            <p:ph type="pic" sz="quarter" idx="30"/>
          </p:nvPr>
        </p:nvSpPr>
        <p:spPr>
          <a:xfrm>
            <a:off x="4716463" y="1844824"/>
            <a:ext cx="4176000" cy="201597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80975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lang="de-DE" sz="1800" b="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27"/>
          </p:nvPr>
        </p:nvSpPr>
        <p:spPr>
          <a:xfrm>
            <a:off x="250825" y="1844824"/>
            <a:ext cx="4176000" cy="201597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80975" indent="-180975">
              <a:buFont typeface="Arial" pitchFamily="34" charset="0"/>
              <a:buChar char="•"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9A76D88-626D-44C3-B037-F85D6FD55CA3}" type="datetime1">
              <a:rPr lang="de-DE" smtClean="0"/>
              <a:pPr/>
              <a:t>30.11.23</a:t>
            </a:fld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26"/>
          </p:nvPr>
        </p:nvSpPr>
        <p:spPr>
          <a:xfrm>
            <a:off x="250825" y="1196975"/>
            <a:ext cx="4176000" cy="6480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4" name="Textplatzhalter 23"/>
          <p:cNvSpPr>
            <a:spLocks noGrp="1"/>
          </p:cNvSpPr>
          <p:nvPr>
            <p:ph type="body" sz="quarter" idx="28"/>
          </p:nvPr>
        </p:nvSpPr>
        <p:spPr>
          <a:xfrm>
            <a:off x="250825" y="3860800"/>
            <a:ext cx="4176000" cy="260985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80975" indent="-180975">
              <a:tabLst/>
              <a:defRPr sz="180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9"/>
          </p:nvPr>
        </p:nvSpPr>
        <p:spPr>
          <a:xfrm>
            <a:off x="4716463" y="1196975"/>
            <a:ext cx="4176000" cy="6480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1" name="Textplatzhalter 23"/>
          <p:cNvSpPr>
            <a:spLocks noGrp="1"/>
          </p:cNvSpPr>
          <p:nvPr>
            <p:ph type="body" sz="quarter" idx="31"/>
          </p:nvPr>
        </p:nvSpPr>
        <p:spPr>
          <a:xfrm>
            <a:off x="4716463" y="3860800"/>
            <a:ext cx="4176000" cy="260985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80975" indent="-180975">
              <a:tabLst/>
              <a:defRPr sz="180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9"/>
          <p:cNvSpPr>
            <a:spLocks noGrp="1"/>
          </p:cNvSpPr>
          <p:nvPr>
            <p:ph type="pic" sz="quarter" idx="33"/>
          </p:nvPr>
        </p:nvSpPr>
        <p:spPr>
          <a:xfrm>
            <a:off x="6085175" y="1844824"/>
            <a:ext cx="2808000" cy="201597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80975" indent="-180975"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0" name="Bildplatzhalter 9"/>
          <p:cNvSpPr>
            <a:spLocks noGrp="1"/>
          </p:cNvSpPr>
          <p:nvPr>
            <p:ph type="pic" sz="quarter" idx="30"/>
          </p:nvPr>
        </p:nvSpPr>
        <p:spPr>
          <a:xfrm>
            <a:off x="3168000" y="1844824"/>
            <a:ext cx="2808000" cy="201597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80975" indent="-180975"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27"/>
          </p:nvPr>
        </p:nvSpPr>
        <p:spPr>
          <a:xfrm>
            <a:off x="250825" y="1844824"/>
            <a:ext cx="2808000" cy="201597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80975" indent="-180975"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DF52763-82E0-4DFD-AB71-1E33519AA0FA}" type="datetime1">
              <a:rPr lang="de-DE" smtClean="0"/>
              <a:pPr/>
              <a:t>30.11.23</a:t>
            </a:fld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26"/>
          </p:nvPr>
        </p:nvSpPr>
        <p:spPr>
          <a:xfrm>
            <a:off x="250825" y="1196975"/>
            <a:ext cx="2808000" cy="6480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4" name="Textplatzhalter 23"/>
          <p:cNvSpPr>
            <a:spLocks noGrp="1"/>
          </p:cNvSpPr>
          <p:nvPr>
            <p:ph type="body" sz="quarter" idx="28"/>
          </p:nvPr>
        </p:nvSpPr>
        <p:spPr>
          <a:xfrm>
            <a:off x="250825" y="3860800"/>
            <a:ext cx="2808000" cy="260985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80975" indent="-180975">
              <a:tabLst/>
              <a:defRPr sz="180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9"/>
          </p:nvPr>
        </p:nvSpPr>
        <p:spPr>
          <a:xfrm>
            <a:off x="3168000" y="1196975"/>
            <a:ext cx="2808000" cy="6480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1" name="Textplatzhalter 23"/>
          <p:cNvSpPr>
            <a:spLocks noGrp="1"/>
          </p:cNvSpPr>
          <p:nvPr>
            <p:ph type="body" sz="quarter" idx="31"/>
          </p:nvPr>
        </p:nvSpPr>
        <p:spPr>
          <a:xfrm>
            <a:off x="3168000" y="3860800"/>
            <a:ext cx="2808000" cy="260985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80975" indent="-180975">
              <a:tabLst/>
              <a:defRPr sz="180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2"/>
          </p:nvPr>
        </p:nvSpPr>
        <p:spPr>
          <a:xfrm>
            <a:off x="6085175" y="1196975"/>
            <a:ext cx="2808000" cy="6480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6" name="Textplatzhalter 23"/>
          <p:cNvSpPr>
            <a:spLocks noGrp="1"/>
          </p:cNvSpPr>
          <p:nvPr>
            <p:ph type="body" sz="quarter" idx="34"/>
          </p:nvPr>
        </p:nvSpPr>
        <p:spPr>
          <a:xfrm>
            <a:off x="6085175" y="3860800"/>
            <a:ext cx="2808000" cy="260985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80975" indent="-180975">
              <a:tabLst/>
              <a:defRPr sz="180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ildplatzhalter 9"/>
          <p:cNvSpPr>
            <a:spLocks noGrp="1"/>
          </p:cNvSpPr>
          <p:nvPr>
            <p:ph type="pic" sz="quarter" idx="36"/>
          </p:nvPr>
        </p:nvSpPr>
        <p:spPr>
          <a:xfrm>
            <a:off x="6841175" y="1844824"/>
            <a:ext cx="2052000" cy="201597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80975" indent="-180975"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33"/>
          </p:nvPr>
        </p:nvSpPr>
        <p:spPr>
          <a:xfrm>
            <a:off x="4644391" y="1844824"/>
            <a:ext cx="2052000" cy="201597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80975" indent="-180975"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0" name="Bildplatzhalter 9"/>
          <p:cNvSpPr>
            <a:spLocks noGrp="1"/>
          </p:cNvSpPr>
          <p:nvPr>
            <p:ph type="pic" sz="quarter" idx="30"/>
          </p:nvPr>
        </p:nvSpPr>
        <p:spPr>
          <a:xfrm>
            <a:off x="2447608" y="1844824"/>
            <a:ext cx="2052000" cy="201597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80975" indent="-180975"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27"/>
          </p:nvPr>
        </p:nvSpPr>
        <p:spPr>
          <a:xfrm>
            <a:off x="250825" y="1844824"/>
            <a:ext cx="2052000" cy="201597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180975" indent="-180975"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E46BA45-B3B4-422E-BC84-F40E9DF18881}" type="datetime1">
              <a:rPr lang="de-DE" smtClean="0"/>
              <a:pPr/>
              <a:t>30.11.23</a:t>
            </a:fld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26"/>
          </p:nvPr>
        </p:nvSpPr>
        <p:spPr>
          <a:xfrm>
            <a:off x="250825" y="1196975"/>
            <a:ext cx="2052000" cy="6480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4" name="Textplatzhalter 23"/>
          <p:cNvSpPr>
            <a:spLocks noGrp="1"/>
          </p:cNvSpPr>
          <p:nvPr>
            <p:ph type="body" sz="quarter" idx="28"/>
          </p:nvPr>
        </p:nvSpPr>
        <p:spPr>
          <a:xfrm>
            <a:off x="250825" y="3860800"/>
            <a:ext cx="2052000" cy="260985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80975" indent="-180975">
              <a:tabLst/>
              <a:defRPr sz="180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9"/>
          </p:nvPr>
        </p:nvSpPr>
        <p:spPr>
          <a:xfrm>
            <a:off x="2447608" y="1196975"/>
            <a:ext cx="2052000" cy="6480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1" name="Textplatzhalter 23"/>
          <p:cNvSpPr>
            <a:spLocks noGrp="1"/>
          </p:cNvSpPr>
          <p:nvPr>
            <p:ph type="body" sz="quarter" idx="31"/>
          </p:nvPr>
        </p:nvSpPr>
        <p:spPr>
          <a:xfrm>
            <a:off x="2447608" y="3860800"/>
            <a:ext cx="2052000" cy="260985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80975" indent="-180975">
              <a:tabLst/>
              <a:defRPr sz="180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2"/>
          </p:nvPr>
        </p:nvSpPr>
        <p:spPr>
          <a:xfrm>
            <a:off x="4644391" y="1196975"/>
            <a:ext cx="2052000" cy="6480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6" name="Textplatzhalter 23"/>
          <p:cNvSpPr>
            <a:spLocks noGrp="1"/>
          </p:cNvSpPr>
          <p:nvPr>
            <p:ph type="body" sz="quarter" idx="34"/>
          </p:nvPr>
        </p:nvSpPr>
        <p:spPr>
          <a:xfrm>
            <a:off x="4644391" y="3860800"/>
            <a:ext cx="2052000" cy="260985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80975" indent="-180975">
              <a:tabLst/>
              <a:defRPr sz="180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35"/>
          </p:nvPr>
        </p:nvSpPr>
        <p:spPr>
          <a:xfrm>
            <a:off x="6841175" y="1196975"/>
            <a:ext cx="2052000" cy="6480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9" name="Textplatzhalter 23"/>
          <p:cNvSpPr>
            <a:spLocks noGrp="1"/>
          </p:cNvSpPr>
          <p:nvPr>
            <p:ph type="body" sz="quarter" idx="37"/>
          </p:nvPr>
        </p:nvSpPr>
        <p:spPr>
          <a:xfrm>
            <a:off x="6841175" y="3860800"/>
            <a:ext cx="2052000" cy="260985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80975" indent="-180975">
              <a:tabLst/>
              <a:defRPr sz="180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0825" y="0"/>
            <a:ext cx="7489825" cy="764704"/>
          </a:xfrm>
          <a:prstGeom prst="rect">
            <a:avLst/>
          </a:prstGeom>
        </p:spPr>
        <p:txBody>
          <a:bodyPr vert="horz" lIns="0" tIns="0" rIns="91440" bIns="45720" rtlCol="0" anchor="ctr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0825" y="1196976"/>
            <a:ext cx="8642350" cy="511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cxnSp>
        <p:nvCxnSpPr>
          <p:cNvPr id="7" name="Gerade Verbindung 12"/>
          <p:cNvCxnSpPr>
            <a:cxnSpLocks noChangeShapeType="1"/>
          </p:cNvCxnSpPr>
          <p:nvPr/>
        </p:nvCxnSpPr>
        <p:spPr bwMode="auto">
          <a:xfrm>
            <a:off x="250825" y="773957"/>
            <a:ext cx="7488832" cy="0"/>
          </a:xfrm>
          <a:prstGeom prst="line">
            <a:avLst/>
          </a:prstGeom>
          <a:noFill/>
          <a:ln w="25400" algn="ctr">
            <a:solidFill>
              <a:srgbClr val="0046AD"/>
            </a:solidFill>
            <a:round/>
            <a:headEnd/>
            <a:tailEnd/>
          </a:ln>
        </p:spPr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50825" y="6606000"/>
            <a:ext cx="8642350" cy="252000"/>
          </a:xfrm>
          <a:prstGeom prst="rect">
            <a:avLst/>
          </a:prstGeom>
          <a:blipFill dpi="0" rotWithShape="1">
            <a:blip r:embed="rId25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r">
              <a:tabLst/>
              <a:defRPr sz="10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algn="l">
              <a:spcAft>
                <a:spcPts val="600"/>
              </a:spcAft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spcAft>
                  <a:spcPts val="600"/>
                </a:spcAft>
                <a:tabLst>
                  <a:tab pos="7081838" algn="l"/>
                </a:tabLst>
              </a:pPr>
              <a:t>‹Nr.›</a:t>
            </a:fld>
            <a:r>
              <a:rPr lang="de-DE" dirty="0"/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816000" y="6645600"/>
            <a:ext cx="345596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952000" y="6645600"/>
            <a:ext cx="8640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4985EBF2-DF4F-4FD1-98E2-43B1797A0C4C}" type="datetime1">
              <a:rPr lang="de-DE" noProof="0" smtClean="0"/>
              <a:pPr/>
              <a:t>30.11.23</a:t>
            </a:fld>
            <a:endParaRPr lang="de-DE" noProof="0" dirty="0"/>
          </a:p>
        </p:txBody>
      </p:sp>
      <p:pic>
        <p:nvPicPr>
          <p:cNvPr id="9" name="Picture 10" descr="V:\Schwarzes Brett\Corporate Design-Vorlagen\Z_Logos\3D Logo Varianten\00_TÜV SÜD AG\Screen\freestanding\rgb\TS_TS_f_rgb.gif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07" t="7227" r="8007" b="16621"/>
          <a:stretch>
            <a:fillRect/>
          </a:stretch>
        </p:blipFill>
        <p:spPr bwMode="auto">
          <a:xfrm>
            <a:off x="7837200" y="108000"/>
            <a:ext cx="1208257" cy="121394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5" r:id="rId3"/>
    <p:sldLayoutId id="2147483671" r:id="rId4"/>
    <p:sldLayoutId id="2147483673" r:id="rId5"/>
    <p:sldLayoutId id="2147483709" r:id="rId6"/>
    <p:sldLayoutId id="2147483712" r:id="rId7"/>
    <p:sldLayoutId id="2147483711" r:id="rId8"/>
    <p:sldLayoutId id="2147483710" r:id="rId9"/>
    <p:sldLayoutId id="2147483708" r:id="rId10"/>
    <p:sldLayoutId id="2147483652" r:id="rId11"/>
    <p:sldLayoutId id="2147483713" r:id="rId12"/>
    <p:sldLayoutId id="2147483677" r:id="rId13"/>
    <p:sldLayoutId id="2147483654" r:id="rId14"/>
    <p:sldLayoutId id="2147483683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5" r:id="rId21"/>
    <p:sldLayoutId id="2147483706" r:id="rId22"/>
    <p:sldLayoutId id="2147483707" r:id="rId2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3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538163" indent="-269875" algn="l" defTabSz="914400" rtl="0" eaLnBrk="1" latinLnBrk="0" hangingPunct="1">
        <a:spcBef>
          <a:spcPts val="1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810000" indent="-216000" algn="l" defTabSz="914400" rtl="0" eaLnBrk="1" latinLnBrk="0" hangingPunct="1">
        <a:spcBef>
          <a:spcPts val="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026000" indent="-216000" algn="l" defTabSz="914400" rtl="0" eaLnBrk="1" latinLnBrk="0" hangingPunct="1"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242000" indent="-216000" algn="l" defTabSz="914400" rtl="0" eaLnBrk="1" latinLnBrk="0" hangingPunct="1">
        <a:spcBef>
          <a:spcPts val="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663U2409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572000" cy="6858000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1</a:t>
            </a:fld>
            <a:r>
              <a:rPr lang="de-DE" dirty="0"/>
              <a:t>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FB658F5-1FC2-4384-8031-4E801534C695}" type="datetime1">
              <a:rPr lang="de-DE" smtClean="0"/>
              <a:pPr/>
              <a:t>30.11.23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4716463" y="2636912"/>
            <a:ext cx="4176712" cy="1278072"/>
          </a:xfrm>
        </p:spPr>
        <p:txBody>
          <a:bodyPr>
            <a:normAutofit fontScale="90000"/>
          </a:bodyPr>
          <a:lstStyle/>
          <a:p>
            <a:r>
              <a:rPr lang="de-DE" dirty="0"/>
              <a:t>Betrieb an der Grenze der normal zulässigen Umstände</a:t>
            </a: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4716463" y="4068036"/>
            <a:ext cx="4176712" cy="2313292"/>
          </a:xfrm>
        </p:spPr>
        <p:txBody>
          <a:bodyPr>
            <a:normAutofit lnSpcReduction="10000"/>
          </a:bodyPr>
          <a:lstStyle/>
          <a:p>
            <a:r>
              <a:rPr lang="de-DE" dirty="0"/>
              <a:t>SEMINAR O.I.T.A.F.  2013</a:t>
            </a:r>
          </a:p>
          <a:p>
            <a:r>
              <a:rPr lang="de-DE" dirty="0"/>
              <a:t>Betrieb von Seilbahnen unter außergewöhnlichen Umständen: Erfahrungen und Maßnahmen“</a:t>
            </a:r>
          </a:p>
          <a:p>
            <a:endParaRPr lang="de-DE" dirty="0"/>
          </a:p>
          <a:p>
            <a:r>
              <a:rPr lang="de-DE" dirty="0"/>
              <a:t>11. April 2013 anlässlich der “INTERALPIN” in Innsbruck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Risiken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10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EA1A08-2391-4781-8E1D-B46440FB8C8D}" type="datetime1">
              <a:rPr lang="de-DE" smtClean="0"/>
              <a:pPr/>
              <a:t>30.11.23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Risiken beim Überbrücken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6"/>
          </p:nvPr>
        </p:nvSpPr>
        <p:spPr>
          <a:xfrm>
            <a:off x="250825" y="1557338"/>
            <a:ext cx="8642350" cy="4416594"/>
          </a:xfrm>
        </p:spPr>
        <p:txBody>
          <a:bodyPr>
            <a:spAutoFit/>
          </a:bodyPr>
          <a:lstStyle/>
          <a:p>
            <a:pPr marL="265113" indent="-265113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de-DE" dirty="0"/>
              <a:t>Verkennen der Situation Sensorfehler oder echtes Problem</a:t>
            </a:r>
          </a:p>
          <a:p>
            <a:pPr marL="265113" indent="-265113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de-DE" dirty="0"/>
              <a:t>fehlerhafte Bewertung des echten Problems und dessen Auswirkung auf die Anlage</a:t>
            </a:r>
          </a:p>
          <a:p>
            <a:pPr marL="265113" indent="-265113"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de-DE" dirty="0"/>
              <a:t>nicht ausreichende bzw. nicht durchgeführte Ersatzmaßnahmen</a:t>
            </a:r>
          </a:p>
          <a:p>
            <a:pPr marL="265113" indent="-265113">
              <a:spcBef>
                <a:spcPts val="0"/>
              </a:spcBef>
              <a:spcAft>
                <a:spcPts val="1800"/>
              </a:spcAft>
              <a:buSzPct val="80000"/>
              <a:buNone/>
            </a:pPr>
            <a:r>
              <a:rPr lang="de-DE" sz="1800" dirty="0">
                <a:sym typeface="Wingdings" pitchFamily="2" charset="2"/>
              </a:rPr>
              <a:t></a:t>
            </a:r>
            <a:r>
              <a:rPr lang="de-DE" dirty="0">
                <a:sym typeface="Wingdings" pitchFamily="2" charset="2"/>
              </a:rPr>
              <a:t>	die Entscheidung zu Überbrücken liegt beim Betreiber / Bediener</a:t>
            </a:r>
            <a:endParaRPr lang="de-DE" dirty="0"/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endParaRPr lang="de-DE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de-DE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nicht verantwortungsbewusster Betreiber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11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AE7E4E1-D3A7-41E4-A32D-8E8162BBFCDF}" type="datetime1">
              <a:rPr lang="de-DE" smtClean="0"/>
              <a:pPr/>
              <a:t>30.11.23</a:t>
            </a:fld>
            <a:endParaRPr lang="de-DE" dirty="0"/>
          </a:p>
        </p:txBody>
      </p:sp>
      <p:pic>
        <p:nvPicPr>
          <p:cNvPr id="7" name="Picture 2" descr="D:\_Daten\Seilbahn\09 Allgemein\Taiex Turkey\Schäden_Seilbahn_DI\IMG-20110912-0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8637071" cy="3648843"/>
          </a:xfrm>
          <a:prstGeom prst="rect">
            <a:avLst/>
          </a:prstGeom>
          <a:noFill/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Fehlerwahrscheinlichkeiten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12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23CC1A2-A98C-41D3-BDCD-D8D2BE85284C}" type="datetime1">
              <a:rPr lang="de-DE" smtClean="0"/>
              <a:pPr/>
              <a:t>30.11.23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250825" y="1557338"/>
            <a:ext cx="8642350" cy="4024179"/>
          </a:xfrm>
        </p:spPr>
        <p:txBody>
          <a:bodyPr>
            <a:spAutoFit/>
          </a:bodyPr>
          <a:lstStyle/>
          <a:p>
            <a:pPr>
              <a:spcAft>
                <a:spcPts val="1800"/>
              </a:spcAft>
              <a:buNone/>
            </a:pPr>
            <a:r>
              <a:rPr lang="de-DE" dirty="0"/>
              <a:t>Fehlerwahrscheinlichkeiten für Tätigkeiten nach Swain &amp; Guttman (1983)</a:t>
            </a:r>
          </a:p>
          <a:p>
            <a:pPr>
              <a:spcAft>
                <a:spcPts val="1800"/>
              </a:spcAft>
              <a:tabLst>
                <a:tab pos="8074025" algn="r"/>
              </a:tabLst>
            </a:pPr>
            <a:r>
              <a:rPr lang="de-DE" dirty="0"/>
              <a:t>unter extremem Stress durchgeführte Aufgaben,</a:t>
            </a:r>
            <a:br>
              <a:rPr lang="de-DE" dirty="0"/>
            </a:br>
            <a:r>
              <a:rPr lang="de-DE" dirty="0"/>
              <a:t>die aber sonst nur selten bewältigt werden müssen 	100 %</a:t>
            </a:r>
          </a:p>
          <a:p>
            <a:pPr>
              <a:spcAft>
                <a:spcPts val="1800"/>
              </a:spcAft>
              <a:tabLst>
                <a:tab pos="8074025" algn="r"/>
              </a:tabLst>
            </a:pPr>
            <a:r>
              <a:rPr lang="de-DE" dirty="0"/>
              <a:t>hochkomplexe Aufgabe unter ziemlichem Stress und erheblichem               Zeitdruck 	30 %</a:t>
            </a:r>
          </a:p>
          <a:p>
            <a:pPr>
              <a:tabLst>
                <a:tab pos="8074025" algn="r"/>
              </a:tabLst>
            </a:pPr>
            <a:r>
              <a:rPr lang="de-DE" dirty="0"/>
              <a:t>komplexe, häufig durchgeführte Aufgaben bei vertretbarem Stress	5 %</a:t>
            </a:r>
          </a:p>
          <a:p>
            <a:endParaRPr lang="de-DE" dirty="0"/>
          </a:p>
          <a:p>
            <a:pPr>
              <a:buSzPct val="80000"/>
              <a:buNone/>
            </a:pPr>
            <a:r>
              <a:rPr lang="de-DE" sz="1800" dirty="0">
                <a:sym typeface="Wingdings" pitchFamily="2" charset="2"/>
              </a:rPr>
              <a:t></a:t>
            </a:r>
            <a:r>
              <a:rPr lang="de-DE" sz="2400" dirty="0">
                <a:sym typeface="Wingdings" pitchFamily="2" charset="2"/>
              </a:rPr>
              <a:t>	</a:t>
            </a:r>
            <a:r>
              <a:rPr lang="de-DE" dirty="0">
                <a:sym typeface="Wingdings"/>
              </a:rPr>
              <a:t>unter Zeit-Druck ist mit Fehlentscheidungen zu rechnen, aber</a:t>
            </a:r>
            <a:br>
              <a:rPr lang="de-DE" dirty="0">
                <a:sym typeface="Wingdings"/>
              </a:rPr>
            </a:br>
            <a:r>
              <a:rPr lang="de-DE" dirty="0">
                <a:sym typeface="Wingdings"/>
              </a:rPr>
              <a:t>glücklicherweise führt nicht jede fehlerhafte Handlung zur Katastrophe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Stress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noProof="0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13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DC735F3-571B-4CB2-9F4E-5BCC2C31D978}" type="datetime1">
              <a:rPr lang="de-DE" noProof="0" smtClean="0"/>
              <a:pPr/>
              <a:t>30.11.23</a:t>
            </a:fld>
            <a:endParaRPr lang="de-DE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9"/>
          </p:nvPr>
        </p:nvSpPr>
        <p:spPr>
          <a:xfrm>
            <a:off x="4572000" y="2204864"/>
            <a:ext cx="648000" cy="863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4"/>
          </p:nvPr>
        </p:nvSpPr>
        <p:spPr>
          <a:xfrm>
            <a:off x="5220071" y="2204864"/>
            <a:ext cx="3673103" cy="863600"/>
          </a:xfrm>
        </p:spPr>
        <p:txBody>
          <a:bodyPr/>
          <a:lstStyle/>
          <a:p>
            <a:r>
              <a:rPr lang="de-DE" dirty="0"/>
              <a:t>Wirtschaftliche Bedingungen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5"/>
          </p:nvPr>
        </p:nvSpPr>
        <p:spPr>
          <a:xfrm>
            <a:off x="4572000" y="3288624"/>
            <a:ext cx="648000" cy="864000"/>
          </a:xfrm>
          <a:solidFill>
            <a:srgbClr val="0046AD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6"/>
          </p:nvPr>
        </p:nvSpPr>
        <p:spPr>
          <a:xfrm>
            <a:off x="5220071" y="3288624"/>
            <a:ext cx="3673103" cy="864000"/>
          </a:xfrm>
          <a:solidFill>
            <a:schemeClr val="accent2"/>
          </a:solidFill>
        </p:spPr>
        <p:txBody>
          <a:bodyPr/>
          <a:lstStyle/>
          <a:p>
            <a:r>
              <a:rPr lang="de-DE" dirty="0"/>
              <a:t>Seltene Ausnahmesituation 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7"/>
          </p:nvPr>
        </p:nvSpPr>
        <p:spPr>
          <a:xfrm>
            <a:off x="4572000" y="4358036"/>
            <a:ext cx="648000" cy="864000"/>
          </a:xfrm>
          <a:solidFill>
            <a:srgbClr val="0046AD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8"/>
          </p:nvPr>
        </p:nvSpPr>
        <p:spPr>
          <a:xfrm>
            <a:off x="5220000" y="4358036"/>
            <a:ext cx="3673103" cy="864000"/>
          </a:xfrm>
          <a:solidFill>
            <a:schemeClr val="accent2"/>
          </a:solidFill>
        </p:spPr>
        <p:txBody>
          <a:bodyPr/>
          <a:lstStyle/>
          <a:p>
            <a:r>
              <a:rPr lang="de-DE" dirty="0"/>
              <a:t>Zeitliche Kritikalität 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9"/>
          </p:nvPr>
        </p:nvSpPr>
        <p:spPr>
          <a:xfrm>
            <a:off x="4572000" y="5434822"/>
            <a:ext cx="648000" cy="864000"/>
          </a:xfrm>
          <a:solidFill>
            <a:srgbClr val="0046AD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30"/>
          </p:nvPr>
        </p:nvSpPr>
        <p:spPr>
          <a:xfrm>
            <a:off x="5220000" y="5434822"/>
            <a:ext cx="3673103" cy="864000"/>
          </a:xfrm>
          <a:solidFill>
            <a:schemeClr val="accent2"/>
          </a:solidFill>
        </p:spPr>
        <p:txBody>
          <a:bodyPr/>
          <a:lstStyle/>
          <a:p>
            <a:r>
              <a:rPr lang="de-DE" dirty="0"/>
              <a:t>. . . .</a:t>
            </a:r>
          </a:p>
        </p:txBody>
      </p:sp>
      <p:pic>
        <p:nvPicPr>
          <p:cNvPr id="17" name="Bildplatzhalter 16" descr="Gelbhanse1.jpg"/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684338"/>
            <a:ext cx="4176713" cy="4624388"/>
          </a:xfrm>
        </p:spPr>
      </p:pic>
      <p:sp>
        <p:nvSpPr>
          <p:cNvPr id="18" name="Textfeld 17"/>
          <p:cNvSpPr txBox="1"/>
          <p:nvPr/>
        </p:nvSpPr>
        <p:spPr>
          <a:xfrm>
            <a:off x="4572000" y="1566308"/>
            <a:ext cx="424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Es kann durchaus Druck entstehen durch: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1" descr="sb10066519o-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69616" y="1844824"/>
            <a:ext cx="2770536" cy="20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Mögliche Maßnahmen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14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E2B447-989E-49A8-9191-329A93A59D84}" type="datetime1">
              <a:rPr lang="de-DE" smtClean="0"/>
              <a:pPr/>
              <a:t>30.11.23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Training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de-DE" dirty="0"/>
              <a:t>regelmäßiges realitätsnahes trainieren </a:t>
            </a:r>
          </a:p>
          <a:p>
            <a:r>
              <a:rPr lang="de-DE" dirty="0"/>
              <a:t>Fehlersimulation </a:t>
            </a:r>
          </a:p>
          <a:p>
            <a:r>
              <a:rPr lang="de-DE" dirty="0"/>
              <a:t>Festlegen von Zeitkorridoren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dirty="0"/>
              <a:t>Prozesse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dirty="0"/>
              <a:t>Erstellen von strukturierten Anweisungen </a:t>
            </a:r>
          </a:p>
          <a:p>
            <a:r>
              <a:rPr lang="de-DE" dirty="0"/>
              <a:t>Notfallkarten</a:t>
            </a:r>
            <a:br>
              <a:rPr lang="de-DE" dirty="0"/>
            </a:br>
            <a:r>
              <a:rPr lang="de-DE" dirty="0"/>
              <a:t>Entscheidungsbäumen</a:t>
            </a:r>
          </a:p>
          <a:p>
            <a:r>
              <a:rPr lang="de-DE" dirty="0"/>
              <a:t>rechtssichere Organisation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Wissen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de-DE" dirty="0"/>
              <a:t>Ausbildung des Betriebspersonals über grundlegende Funktionen und Wirkungsweisen</a:t>
            </a:r>
          </a:p>
          <a:p>
            <a:r>
              <a:rPr lang="de-DE" dirty="0"/>
              <a:t>Systemverständnis</a:t>
            </a:r>
          </a:p>
        </p:txBody>
      </p:sp>
      <p:pic>
        <p:nvPicPr>
          <p:cNvPr id="20" name="Picture 2" descr="F:\Pictures\TMS\PI PROCESSES\1212030_rot.tif"/>
          <p:cNvPicPr>
            <a:picLocks noGrp="1" noChangeAspect="1" noChangeArrowheads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platzhalter 20" descr="200021534-001_6_getty_Low.jpg"/>
          <p:cNvPicPr>
            <a:picLocks noGrp="1" noChangeAspect="1"/>
          </p:cNvPicPr>
          <p:nvPr>
            <p:ph type="pic" sz="quarter" idx="2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03BC60-F729-473B-95EE-3164BEF20938}" type="datetime1">
              <a:rPr lang="de-DE" smtClean="0"/>
              <a:pPr/>
              <a:t>30.11.23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Strukturiertes Vorgehen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6"/>
          </p:nvPr>
        </p:nvSpPr>
        <p:spPr>
          <a:xfrm>
            <a:off x="250825" y="1557338"/>
            <a:ext cx="8642350" cy="3954929"/>
          </a:xfrm>
        </p:spPr>
        <p:txBody>
          <a:bodyPr>
            <a:spAutoFit/>
          </a:bodyPr>
          <a:lstStyle/>
          <a:p>
            <a:pPr marL="265113" indent="-265113">
              <a:spcBef>
                <a:spcPts val="0"/>
              </a:spcBef>
              <a:spcAft>
                <a:spcPts val="1800"/>
              </a:spcAft>
            </a:pPr>
            <a:r>
              <a:rPr lang="de-DE" dirty="0"/>
              <a:t>Festlegung der jeweiligen Ersatzmaßnahmen in der Betriebsvorschrift</a:t>
            </a:r>
            <a:br>
              <a:rPr lang="de-DE" dirty="0"/>
            </a:br>
            <a:r>
              <a:rPr lang="de-DE" dirty="0"/>
              <a:t>Nicht erst beim Überbrücken darüber nachdenken</a:t>
            </a:r>
          </a:p>
          <a:p>
            <a:pPr marL="265113" indent="-265113">
              <a:spcBef>
                <a:spcPts val="0"/>
              </a:spcBef>
              <a:spcAft>
                <a:spcPts val="1800"/>
              </a:spcAft>
            </a:pPr>
            <a:r>
              <a:rPr lang="de-DE" dirty="0"/>
              <a:t>Festlegung der  jeweiligen Beschränkungen</a:t>
            </a:r>
            <a:br>
              <a:rPr lang="de-DE" dirty="0"/>
            </a:br>
            <a:r>
              <a:rPr lang="de-DE" dirty="0"/>
              <a:t>(nur zum Räumen, Tag zu Ende Fahren etc.) in der Betriebsvorschrift</a:t>
            </a:r>
          </a:p>
          <a:p>
            <a:pPr marL="265113" indent="-265113">
              <a:spcBef>
                <a:spcPts val="0"/>
              </a:spcBef>
              <a:spcAft>
                <a:spcPts val="1800"/>
              </a:spcAft>
            </a:pPr>
            <a:r>
              <a:rPr lang="de-DE" dirty="0"/>
              <a:t>Festlegung des Entscheidungsweges in der Betriebsvorschrift</a:t>
            </a:r>
          </a:p>
          <a:p>
            <a:pPr marL="265113" indent="-265113">
              <a:spcBef>
                <a:spcPts val="0"/>
              </a:spcBef>
              <a:spcAft>
                <a:spcPts val="1800"/>
              </a:spcAft>
            </a:pPr>
            <a:r>
              <a:rPr lang="de-DE" dirty="0"/>
              <a:t>…</a:t>
            </a:r>
          </a:p>
          <a:p>
            <a:pPr marL="265113" indent="-265113">
              <a:spcBef>
                <a:spcPts val="0"/>
              </a:spcBef>
              <a:spcAft>
                <a:spcPts val="1800"/>
              </a:spcAft>
              <a:buNone/>
            </a:pPr>
            <a:endParaRPr lang="de-DE" dirty="0"/>
          </a:p>
          <a:p>
            <a:pPr marL="265113" indent="-265113">
              <a:spcBef>
                <a:spcPts val="0"/>
              </a:spcBef>
              <a:spcAft>
                <a:spcPts val="1800"/>
              </a:spcAft>
              <a:buNone/>
            </a:pPr>
            <a:r>
              <a:rPr lang="de-DE" sz="1800" dirty="0">
                <a:sym typeface="Wingdings" pitchFamily="2" charset="2"/>
              </a:rPr>
              <a:t></a:t>
            </a:r>
            <a:r>
              <a:rPr lang="de-DE" dirty="0">
                <a:sym typeface="Wingdings" pitchFamily="2" charset="2"/>
              </a:rPr>
              <a:t>	Die Verantwortung liegt beim Betreiber / Bediener</a:t>
            </a:r>
            <a:endParaRPr 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Entscheidungsbaum (vereinfacht)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50C37AE-3DDC-434E-AD24-8E3BB724213B}" type="datetime1">
              <a:rPr lang="de-DE" smtClean="0"/>
              <a:pPr/>
              <a:t>30.11.23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359616" y="764704"/>
            <a:ext cx="6912344" cy="648072"/>
          </a:xfrm>
        </p:spPr>
        <p:txBody>
          <a:bodyPr/>
          <a:lstStyle/>
          <a:p>
            <a:r>
              <a:rPr lang="de-DE" dirty="0"/>
              <a:t>Entscheidungsbaum für Deaktivierungen</a:t>
            </a:r>
          </a:p>
        </p:txBody>
      </p:sp>
      <p:sp>
        <p:nvSpPr>
          <p:cNvPr id="11" name="Rechteck 10"/>
          <p:cNvSpPr/>
          <p:nvPr/>
        </p:nvSpPr>
        <p:spPr>
          <a:xfrm>
            <a:off x="250825" y="1557338"/>
            <a:ext cx="4918485" cy="576000"/>
          </a:xfrm>
          <a:prstGeom prst="rect">
            <a:avLst/>
          </a:prstGeom>
          <a:solidFill>
            <a:srgbClr val="0073CF"/>
          </a:solidFill>
          <a:ln>
            <a:noFill/>
          </a:ln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FFFF"/>
                </a:solidFill>
              </a:rPr>
              <a:t>Ansprechen der Sicherheitsfunktion</a:t>
            </a:r>
          </a:p>
        </p:txBody>
      </p:sp>
      <p:sp>
        <p:nvSpPr>
          <p:cNvPr id="12" name="Rechteck 11"/>
          <p:cNvSpPr/>
          <p:nvPr/>
        </p:nvSpPr>
        <p:spPr>
          <a:xfrm>
            <a:off x="250825" y="2295200"/>
            <a:ext cx="4918485" cy="576000"/>
          </a:xfrm>
          <a:prstGeom prst="rect">
            <a:avLst/>
          </a:prstGeom>
          <a:solidFill>
            <a:srgbClr val="0073CF"/>
          </a:solidFill>
          <a:ln>
            <a:noFill/>
          </a:ln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FFFF"/>
                </a:solidFill>
              </a:rPr>
              <a:t>Ursache Analysieren</a:t>
            </a:r>
          </a:p>
        </p:txBody>
      </p:sp>
      <p:sp>
        <p:nvSpPr>
          <p:cNvPr id="13" name="Rechteck 12"/>
          <p:cNvSpPr/>
          <p:nvPr/>
        </p:nvSpPr>
        <p:spPr>
          <a:xfrm>
            <a:off x="250825" y="3033062"/>
            <a:ext cx="4918485" cy="576000"/>
          </a:xfrm>
          <a:prstGeom prst="rect">
            <a:avLst/>
          </a:prstGeom>
          <a:solidFill>
            <a:srgbClr val="0073CF"/>
          </a:solidFill>
          <a:ln>
            <a:noFill/>
          </a:ln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FFFF"/>
                </a:solidFill>
              </a:rPr>
              <a:t>Ursache behebbar ?</a:t>
            </a:r>
          </a:p>
        </p:txBody>
      </p:sp>
      <p:sp>
        <p:nvSpPr>
          <p:cNvPr id="14" name="Rechteck 13"/>
          <p:cNvSpPr/>
          <p:nvPr/>
        </p:nvSpPr>
        <p:spPr>
          <a:xfrm>
            <a:off x="250825" y="3770924"/>
            <a:ext cx="4918485" cy="576000"/>
          </a:xfrm>
          <a:prstGeom prst="rect">
            <a:avLst/>
          </a:prstGeom>
          <a:solidFill>
            <a:srgbClr val="0073CF"/>
          </a:solidFill>
          <a:ln>
            <a:noFill/>
          </a:ln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b="1" dirty="0">
                <a:solidFill>
                  <a:srgbClr val="FFFFFF"/>
                </a:solidFill>
              </a:rPr>
              <a:t>Fahrt mit überbrückter Sicherheitsfunktion möglich?</a:t>
            </a:r>
          </a:p>
        </p:txBody>
      </p:sp>
      <p:sp>
        <p:nvSpPr>
          <p:cNvPr id="17" name="Rechteck 16"/>
          <p:cNvSpPr/>
          <p:nvPr/>
        </p:nvSpPr>
        <p:spPr>
          <a:xfrm>
            <a:off x="250825" y="4508786"/>
            <a:ext cx="4918485" cy="1224000"/>
          </a:xfrm>
          <a:prstGeom prst="rect">
            <a:avLst/>
          </a:prstGeom>
          <a:solidFill>
            <a:srgbClr val="0073CF"/>
          </a:solidFill>
          <a:ln>
            <a:noFill/>
          </a:ln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FFFF"/>
                </a:solidFill>
              </a:rPr>
              <a:t>Fahrt mit überbrückter Sicherheitsfunktion unter Beachtung</a:t>
            </a:r>
            <a:br>
              <a:rPr lang="de-DE" b="1" dirty="0">
                <a:solidFill>
                  <a:srgbClr val="FFFFFF"/>
                </a:solidFill>
              </a:rPr>
            </a:br>
            <a:r>
              <a:rPr lang="de-DE" b="1" dirty="0">
                <a:solidFill>
                  <a:srgbClr val="FFFFFF"/>
                </a:solidFill>
              </a:rPr>
              <a:t>– Ersatzmaßnahmen</a:t>
            </a:r>
            <a:br>
              <a:rPr lang="de-DE" b="1" dirty="0">
                <a:solidFill>
                  <a:srgbClr val="FFFFFF"/>
                </a:solidFill>
              </a:rPr>
            </a:br>
            <a:r>
              <a:rPr lang="de-DE" b="1" dirty="0">
                <a:solidFill>
                  <a:srgbClr val="FFFFFF"/>
                </a:solidFill>
              </a:rPr>
              <a:t>– Betriebsbeschränkungen</a:t>
            </a:r>
          </a:p>
        </p:txBody>
      </p:sp>
      <p:sp>
        <p:nvSpPr>
          <p:cNvPr id="18" name="Pfeil nach rechts 17"/>
          <p:cNvSpPr/>
          <p:nvPr/>
        </p:nvSpPr>
        <p:spPr>
          <a:xfrm>
            <a:off x="5292080" y="3238116"/>
            <a:ext cx="1008112" cy="144016"/>
          </a:xfrm>
          <a:prstGeom prst="rightArrow">
            <a:avLst/>
          </a:prstGeom>
          <a:solidFill>
            <a:srgbClr val="0073CF"/>
          </a:solidFill>
          <a:ln>
            <a:noFill/>
          </a:ln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6516911" y="3032998"/>
            <a:ext cx="2376264" cy="576064"/>
          </a:xfrm>
          <a:prstGeom prst="rect">
            <a:avLst/>
          </a:prstGeom>
          <a:solidFill>
            <a:srgbClr val="0073CF"/>
          </a:solidFill>
          <a:ln>
            <a:noFill/>
          </a:ln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FFFF"/>
                </a:solidFill>
              </a:rPr>
              <a:t>Weiterfahrt ohne Einschränkungen</a:t>
            </a:r>
          </a:p>
        </p:txBody>
      </p:sp>
      <p:sp>
        <p:nvSpPr>
          <p:cNvPr id="20" name="Pfeil nach rechts 19"/>
          <p:cNvSpPr/>
          <p:nvPr/>
        </p:nvSpPr>
        <p:spPr>
          <a:xfrm>
            <a:off x="5292080" y="3962552"/>
            <a:ext cx="1008112" cy="144016"/>
          </a:xfrm>
          <a:prstGeom prst="rightArrow">
            <a:avLst/>
          </a:prstGeom>
          <a:solidFill>
            <a:srgbClr val="0073CF"/>
          </a:solidFill>
          <a:ln>
            <a:noFill/>
          </a:ln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6516216" y="3726324"/>
            <a:ext cx="2376264" cy="576000"/>
          </a:xfrm>
          <a:prstGeom prst="rect">
            <a:avLst/>
          </a:prstGeom>
          <a:solidFill>
            <a:srgbClr val="0073CF"/>
          </a:solidFill>
          <a:ln>
            <a:noFill/>
          </a:ln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FFFF"/>
                </a:solidFill>
              </a:rPr>
              <a:t>Notantrieb / Räumung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608770" y="286878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Ja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5508104" y="3674074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Nein</a:t>
            </a:r>
          </a:p>
        </p:txBody>
      </p:sp>
      <p:sp>
        <p:nvSpPr>
          <p:cNvPr id="24" name="Rechteck 23"/>
          <p:cNvSpPr/>
          <p:nvPr/>
        </p:nvSpPr>
        <p:spPr>
          <a:xfrm>
            <a:off x="250825" y="5894650"/>
            <a:ext cx="4918485" cy="576000"/>
          </a:xfrm>
          <a:prstGeom prst="rect">
            <a:avLst/>
          </a:prstGeom>
          <a:solidFill>
            <a:srgbClr val="0073CF"/>
          </a:solidFill>
          <a:ln>
            <a:noFill/>
          </a:ln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FFFF"/>
                </a:solidFill>
              </a:rPr>
              <a:t>Instandsetzung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Fehlverhalten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B93F179-24AB-4BA1-B39D-4DA52924FE69}" type="datetime1">
              <a:rPr lang="de-DE" smtClean="0"/>
              <a:pPr/>
              <a:t>30.11.23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6"/>
          </p:nvPr>
        </p:nvSpPr>
        <p:spPr>
          <a:xfrm>
            <a:off x="4716463" y="1557338"/>
            <a:ext cx="4176712" cy="1846659"/>
          </a:xfrm>
          <a:solidFill>
            <a:srgbClr val="F2F2F2"/>
          </a:solidFill>
          <a:ln/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2200" i="1" dirty="0">
                <a:solidFill>
                  <a:srgbClr val="000000"/>
                </a:solidFill>
              </a:rPr>
              <a:t>„An allem Unfug, der passiert,</a:t>
            </a:r>
            <a:br>
              <a:rPr lang="de-DE" sz="2200" i="1" dirty="0">
                <a:solidFill>
                  <a:srgbClr val="000000"/>
                </a:solidFill>
              </a:rPr>
            </a:br>
            <a:r>
              <a:rPr lang="de-DE" sz="2200" i="1" dirty="0">
                <a:solidFill>
                  <a:srgbClr val="000000"/>
                </a:solidFill>
              </a:rPr>
              <a:t>sind nicht etwa nur die schuld, </a:t>
            </a:r>
            <a:br>
              <a:rPr lang="de-DE" sz="2200" i="1" dirty="0">
                <a:solidFill>
                  <a:srgbClr val="000000"/>
                </a:solidFill>
              </a:rPr>
            </a:br>
            <a:r>
              <a:rPr lang="de-DE" sz="2200" i="1" dirty="0">
                <a:solidFill>
                  <a:srgbClr val="000000"/>
                </a:solidFill>
              </a:rPr>
              <a:t>die ihn tun, sondern auch die, </a:t>
            </a:r>
            <a:br>
              <a:rPr lang="de-DE" sz="2200" i="1" dirty="0">
                <a:solidFill>
                  <a:srgbClr val="000000"/>
                </a:solidFill>
              </a:rPr>
            </a:br>
            <a:r>
              <a:rPr lang="de-DE" sz="2200" i="1" dirty="0">
                <a:solidFill>
                  <a:srgbClr val="000000"/>
                </a:solidFill>
              </a:rPr>
              <a:t>die ihn nicht verhindern“.</a:t>
            </a:r>
          </a:p>
          <a:p>
            <a:pPr marL="0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1400" dirty="0">
                <a:solidFill>
                  <a:srgbClr val="000000"/>
                </a:solidFill>
              </a:rPr>
              <a:t>Erich Kästner (1899-1974)</a:t>
            </a:r>
          </a:p>
        </p:txBody>
      </p:sp>
      <p:pic>
        <p:nvPicPr>
          <p:cNvPr id="9" name="Grafik 8" descr="08_05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830" y="1557338"/>
            <a:ext cx="3520170" cy="4913312"/>
          </a:xfrm>
          <a:prstGeom prst="rect">
            <a:avLst/>
          </a:prstGeom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noProof="0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18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O.I.T.A.F. 2013 - 11. April 2013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D915B61-FE3E-4E7C-AD0C-AEBFCB00C910}" type="datetime1">
              <a:rPr lang="de-DE" noProof="0" smtClean="0"/>
              <a:pPr/>
              <a:t>30.11.23</a:t>
            </a:fld>
            <a:endParaRPr lang="de-DE" noProof="0" dirty="0"/>
          </a:p>
        </p:txBody>
      </p:sp>
      <p:sp>
        <p:nvSpPr>
          <p:cNvPr id="12" name="Textfeld 11"/>
          <p:cNvSpPr txBox="1"/>
          <p:nvPr/>
        </p:nvSpPr>
        <p:spPr>
          <a:xfrm>
            <a:off x="250825" y="1557338"/>
            <a:ext cx="8642350" cy="352348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3600" b="1" dirty="0">
                <a:solidFill>
                  <a:srgbClr val="0046AA"/>
                </a:solidFill>
              </a:rPr>
              <a:t>Vielen Dank</a:t>
            </a:r>
          </a:p>
          <a:p>
            <a:pPr algn="ctr"/>
            <a:r>
              <a:rPr lang="de-DE" sz="3600" b="1" dirty="0">
                <a:solidFill>
                  <a:srgbClr val="0046AA"/>
                </a:solidFill>
              </a:rPr>
              <a:t>für Ihre Aufmerksamkeit!</a:t>
            </a:r>
          </a:p>
          <a:p>
            <a:pPr algn="ctr"/>
            <a:endParaRPr lang="de-DE" sz="3600" b="1" dirty="0">
              <a:solidFill>
                <a:srgbClr val="0046AA"/>
              </a:solidFill>
            </a:endParaRPr>
          </a:p>
          <a:p>
            <a:pPr algn="ctr"/>
            <a:r>
              <a:rPr lang="de-DE" sz="3600" b="1" dirty="0"/>
              <a:t>Besuchen Sie uns auch auf unseren </a:t>
            </a:r>
          </a:p>
          <a:p>
            <a:pPr algn="ctr"/>
            <a:r>
              <a:rPr lang="de-DE" sz="3600" b="1" dirty="0"/>
              <a:t>Messe-Stand in Halle B.0, Stand B023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80A3DD6-5DC7-4153-9359-A7E06289F5D6}" type="datetime1">
              <a:rPr lang="de-DE" smtClean="0"/>
              <a:pPr/>
              <a:t>30.11.23</a:t>
            </a:fld>
            <a:endParaRPr lang="de-DE" dirty="0"/>
          </a:p>
        </p:txBody>
      </p:sp>
      <p:sp>
        <p:nvSpPr>
          <p:cNvPr id="7" name="Inhaltsplatzhalter 10"/>
          <p:cNvSpPr>
            <a:spLocks noGrp="1"/>
          </p:cNvSpPr>
          <p:nvPr>
            <p:ph idx="4294967295"/>
          </p:nvPr>
        </p:nvSpPr>
        <p:spPr>
          <a:xfrm>
            <a:off x="250825" y="1557338"/>
            <a:ext cx="4176713" cy="4913312"/>
          </a:xfrm>
          <a:prstGeom prst="rect">
            <a:avLst/>
          </a:prstGeom>
        </p:spPr>
        <p:txBody>
          <a:bodyPr/>
          <a:lstStyle/>
          <a:p>
            <a:pPr marL="3175" indent="0" defTabSz="76200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b="1" dirty="0"/>
              <a:t>Dipl.-Ing.</a:t>
            </a:r>
          </a:p>
          <a:p>
            <a:pPr marL="3175" indent="0" defTabSz="76200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3200" b="1" dirty="0">
                <a:solidFill>
                  <a:srgbClr val="0046AA"/>
                </a:solidFill>
              </a:rPr>
              <a:t>Richard Dietzsch</a:t>
            </a:r>
          </a:p>
          <a:p>
            <a:pPr marL="3175" indent="0" defTabSz="76200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dirty="0"/>
              <a:t>Abteilungsleiter Seilbahnen</a:t>
            </a:r>
            <a:br>
              <a:rPr lang="de-DE" sz="2000" dirty="0"/>
            </a:br>
            <a:endParaRPr lang="de-DE" sz="2000" dirty="0"/>
          </a:p>
          <a:p>
            <a:pPr marL="3175" indent="0" defTabSz="76200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dirty="0"/>
              <a:t>TÜV SÜD Industrie Service GmbH</a:t>
            </a:r>
          </a:p>
          <a:p>
            <a:pPr marL="3175" indent="0" defTabSz="76200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dirty="0"/>
              <a:t>Westendstraße 199</a:t>
            </a:r>
          </a:p>
          <a:p>
            <a:pPr marL="3175" indent="0" defTabSz="76200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dirty="0"/>
              <a:t>D-80686 Munich, Germany</a:t>
            </a:r>
          </a:p>
          <a:p>
            <a:pPr marL="3175" indent="0" defTabSz="762000">
              <a:spcBef>
                <a:spcPts val="0"/>
              </a:spcBef>
              <a:spcAft>
                <a:spcPts val="600"/>
              </a:spcAft>
              <a:buNone/>
            </a:pPr>
            <a:endParaRPr lang="de-DE" sz="2000" dirty="0"/>
          </a:p>
          <a:p>
            <a:pPr marL="3175" indent="0" defTabSz="762000">
              <a:spcBef>
                <a:spcPts val="0"/>
              </a:spcBef>
              <a:spcAft>
                <a:spcPts val="600"/>
              </a:spcAft>
              <a:buNone/>
              <a:tabLst>
                <a:tab pos="538163" algn="l"/>
              </a:tabLst>
            </a:pPr>
            <a:r>
              <a:rPr lang="de-DE" sz="2000" dirty="0"/>
              <a:t>Tel.:	+49 (0)89 5791–1807</a:t>
            </a:r>
          </a:p>
          <a:p>
            <a:pPr marL="3175" indent="0" defTabSz="762000">
              <a:spcBef>
                <a:spcPts val="0"/>
              </a:spcBef>
              <a:spcAft>
                <a:spcPts val="600"/>
              </a:spcAft>
              <a:buNone/>
              <a:tabLst>
                <a:tab pos="538163" algn="l"/>
              </a:tabLst>
            </a:pPr>
            <a:r>
              <a:rPr lang="de-DE" sz="2000" dirty="0"/>
              <a:t>Fax:	+49 (0)89 5791–2470</a:t>
            </a:r>
          </a:p>
          <a:p>
            <a:pPr marL="3175" indent="0" defTabSz="76200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dirty="0"/>
              <a:t>E-mail: richard.dietzsch@tuev-sued.de</a:t>
            </a:r>
          </a:p>
        </p:txBody>
      </p:sp>
      <p:pic>
        <p:nvPicPr>
          <p:cNvPr id="1026" name="Picture 2" descr="D:\_Daten\Seilbahn\09 Allgemein\Interalpin 2013 Oitaf Vortag\Bildersicherung_01_2011 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6438" y="2070223"/>
            <a:ext cx="3516737" cy="3581154"/>
          </a:xfrm>
          <a:prstGeom prst="rect">
            <a:avLst/>
          </a:prstGeom>
          <a:noFill/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4" descr="shutterstock_78254392 (1)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TÜV SÜD in numbers: Growing from strength to strength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B0BEE70-3C22-49B0-BDEF-87C00025A711}" type="datetime1">
              <a:rPr lang="de-DE" smtClean="0"/>
              <a:pPr/>
              <a:t>30.11.23</a:t>
            </a:fld>
            <a:endParaRPr lang="de-DE" dirty="0"/>
          </a:p>
        </p:txBody>
      </p:sp>
      <p:sp>
        <p:nvSpPr>
          <p:cNvPr id="10" name="Rechteck 16"/>
          <p:cNvSpPr>
            <a:spLocks noChangeArrowheads="1"/>
          </p:cNvSpPr>
          <p:nvPr/>
        </p:nvSpPr>
        <p:spPr bwMode="auto">
          <a:xfrm>
            <a:off x="323528" y="1353469"/>
            <a:ext cx="1721348" cy="720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lIns="76197" tIns="38098" rIns="76197" bIns="38098" anchor="ctr"/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1" name="Rechteck 16"/>
          <p:cNvSpPr>
            <a:spLocks noChangeArrowheads="1"/>
          </p:cNvSpPr>
          <p:nvPr/>
        </p:nvSpPr>
        <p:spPr bwMode="auto">
          <a:xfrm>
            <a:off x="2034481" y="1353468"/>
            <a:ext cx="2525162" cy="720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lIns="108000" tIns="38098" rIns="76197" bIns="38098" anchor="ctr"/>
          <a:lstStyle/>
          <a:p>
            <a:r>
              <a:rPr lang="en-US" altLang="zh-CN" sz="2000" dirty="0"/>
              <a:t>One-stop technical solution provider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12" name="Rechteck 16"/>
          <p:cNvSpPr>
            <a:spLocks noChangeArrowheads="1"/>
          </p:cNvSpPr>
          <p:nvPr/>
        </p:nvSpPr>
        <p:spPr bwMode="auto">
          <a:xfrm>
            <a:off x="325321" y="3039307"/>
            <a:ext cx="1721348" cy="720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lIns="76197" tIns="38098" rIns="76197" bIns="38098" anchor="ctr"/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800</a:t>
            </a:r>
          </a:p>
        </p:txBody>
      </p:sp>
      <p:sp>
        <p:nvSpPr>
          <p:cNvPr id="13" name="Rechteck 16"/>
          <p:cNvSpPr>
            <a:spLocks noChangeArrowheads="1"/>
          </p:cNvSpPr>
          <p:nvPr/>
        </p:nvSpPr>
        <p:spPr bwMode="auto">
          <a:xfrm>
            <a:off x="2046838" y="3039306"/>
            <a:ext cx="2525162" cy="720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lIns="108000" tIns="38098" rIns="76197" bIns="38098" anchor="ctr"/>
          <a:lstStyle/>
          <a:p>
            <a:r>
              <a:rPr lang="de-DE" altLang="zh-CN" sz="2000" dirty="0"/>
              <a:t>locations worldwide </a:t>
            </a:r>
          </a:p>
        </p:txBody>
      </p:sp>
      <p:sp>
        <p:nvSpPr>
          <p:cNvPr id="14" name="Rechteck 16"/>
          <p:cNvSpPr>
            <a:spLocks noChangeArrowheads="1"/>
          </p:cNvSpPr>
          <p:nvPr/>
        </p:nvSpPr>
        <p:spPr bwMode="auto">
          <a:xfrm>
            <a:off x="2046838" y="4725144"/>
            <a:ext cx="2525162" cy="720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lIns="108000" tIns="38098" rIns="76197" bIns="38098" anchor="ctr"/>
          <a:lstStyle/>
          <a:p>
            <a:r>
              <a:rPr lang="en-US" altLang="zh-CN" sz="2000" dirty="0"/>
              <a:t>employees worldwide </a:t>
            </a:r>
            <a:endParaRPr lang="de-DE" altLang="zh-CN" sz="2000" dirty="0"/>
          </a:p>
        </p:txBody>
      </p:sp>
      <p:sp>
        <p:nvSpPr>
          <p:cNvPr id="15" name="Rechteck 16"/>
          <p:cNvSpPr>
            <a:spLocks noChangeArrowheads="1"/>
          </p:cNvSpPr>
          <p:nvPr/>
        </p:nvSpPr>
        <p:spPr bwMode="auto">
          <a:xfrm>
            <a:off x="325242" y="4725145"/>
            <a:ext cx="1721348" cy="720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lIns="76197" tIns="38098" rIns="76197" bIns="38098" anchor="ctr"/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17,200</a:t>
            </a:r>
          </a:p>
        </p:txBody>
      </p:sp>
      <p:sp>
        <p:nvSpPr>
          <p:cNvPr id="16" name="Rechteck 16"/>
          <p:cNvSpPr>
            <a:spLocks noChangeArrowheads="1"/>
          </p:cNvSpPr>
          <p:nvPr/>
        </p:nvSpPr>
        <p:spPr bwMode="auto">
          <a:xfrm>
            <a:off x="2046838" y="3882225"/>
            <a:ext cx="2525032" cy="720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lIns="108000" tIns="38098" rIns="76197" bIns="38098" anchor="ctr"/>
          <a:lstStyle/>
          <a:p>
            <a:endParaRPr lang="en-US" altLang="zh-CN" sz="2000" dirty="0"/>
          </a:p>
          <a:p>
            <a:r>
              <a:rPr lang="en-US" altLang="zh-CN" sz="2000" dirty="0"/>
              <a:t>million Euro in sales revenue 2011</a:t>
            </a:r>
          </a:p>
          <a:p>
            <a:endParaRPr lang="de-DE" altLang="zh-CN" sz="2000" dirty="0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auto">
          <a:xfrm>
            <a:off x="327116" y="3882226"/>
            <a:ext cx="1721348" cy="720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lIns="76197" tIns="38098" rIns="76197" bIns="38098" anchor="ctr"/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1,700</a:t>
            </a:r>
          </a:p>
        </p:txBody>
      </p:sp>
      <p:sp>
        <p:nvSpPr>
          <p:cNvPr id="18" name="Rechteck 16"/>
          <p:cNvSpPr>
            <a:spLocks noChangeArrowheads="1"/>
          </p:cNvSpPr>
          <p:nvPr/>
        </p:nvSpPr>
        <p:spPr bwMode="auto">
          <a:xfrm>
            <a:off x="327116" y="2196388"/>
            <a:ext cx="1721348" cy="720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lIns="76197" tIns="38098" rIns="76197" bIns="38098" anchor="ctr"/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150</a:t>
            </a:r>
          </a:p>
        </p:txBody>
      </p:sp>
      <p:sp>
        <p:nvSpPr>
          <p:cNvPr id="19" name="Rechteck 16"/>
          <p:cNvSpPr>
            <a:spLocks noChangeArrowheads="1"/>
          </p:cNvSpPr>
          <p:nvPr/>
        </p:nvSpPr>
        <p:spPr bwMode="auto">
          <a:xfrm>
            <a:off x="2046838" y="2196387"/>
            <a:ext cx="2525162" cy="720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lIns="108000" tIns="38098" rIns="76197" bIns="38098" anchor="ctr"/>
          <a:lstStyle/>
          <a:p>
            <a:r>
              <a:rPr lang="de-DE" altLang="zh-CN" sz="2000" dirty="0"/>
              <a:t>years of experience</a:t>
            </a:r>
            <a:endParaRPr lang="en-US" altLang="zh-CN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Definitionen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89C776C-C8B7-487D-997E-D0C6E78EE327}" type="datetime1">
              <a:rPr lang="de-DE" smtClean="0"/>
              <a:pPr/>
              <a:t>30.11.23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Betriebsdurchführung unter normalen Umständen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6"/>
          </p:nvPr>
        </p:nvSpPr>
        <p:spPr>
          <a:xfrm>
            <a:off x="250825" y="1557338"/>
            <a:ext cx="8642350" cy="3724096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/>
              <a:t>Betrieb mit Hauptantrieb oder Hilfsantrieb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/>
              <a:t>Betriebsbereitschaft der Anlage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/>
              <a:t>Witterungs- und Sichtverhältnisse, die keine besonderen Maßnahmen erforderlich machen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/>
              <a:t>Handlungen sind in der Bedienungsanleitung des Herstellers definiert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dirty="0"/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1800" dirty="0">
                <a:sym typeface="Wingdings" pitchFamily="2" charset="2"/>
              </a:rPr>
              <a:t></a:t>
            </a:r>
            <a:r>
              <a:rPr lang="de-DE" dirty="0">
                <a:sym typeface="Wingdings" pitchFamily="2" charset="2"/>
              </a:rPr>
              <a:t>	Produkthaftung </a:t>
            </a:r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9FFE92C-A112-453B-B5AD-DBA7E8731300}" type="datetime1">
              <a:rPr lang="de-DE" smtClean="0"/>
              <a:pPr/>
              <a:t>30.11.23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Betriebsdurchführung unter besonderen Umständen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6"/>
          </p:nvPr>
        </p:nvSpPr>
        <p:spPr>
          <a:xfrm>
            <a:off x="250825" y="1557338"/>
            <a:ext cx="8642350" cy="3262432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/>
              <a:t>immer wenn keine normalen Umstände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Betriebsvorschrift legt Maßnahmen fest, mit dem Ziel der Gewährleistung annähernd gleicher Sicherheit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de-DE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Definition von Ersatzmaßnahmen </a:t>
            </a:r>
            <a:br>
              <a:rPr lang="de-DE" dirty="0"/>
            </a:br>
            <a:r>
              <a:rPr lang="de-DE" dirty="0"/>
              <a:t>….. auch direkte Überwachung durch das Personal ist zulässig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de-DE" dirty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dirty="0">
                <a:sym typeface="Wingdings" pitchFamily="2" charset="2"/>
              </a:rPr>
              <a:t>	</a:t>
            </a:r>
            <a:r>
              <a:rPr lang="de-DE" dirty="0">
                <a:sym typeface="Wingdings" pitchFamily="2" charset="2"/>
              </a:rPr>
              <a:t>Übergang der Produkthaftung auf den Betreiber / Bediener </a:t>
            </a:r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8F040E4-57B9-42CA-A49D-02F83E785582}" type="datetime1">
              <a:rPr lang="de-DE" smtClean="0"/>
              <a:pPr/>
              <a:t>30.11.23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Betriebsstörungen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6"/>
          </p:nvPr>
        </p:nvSpPr>
        <p:spPr>
          <a:xfrm>
            <a:off x="250825" y="1557337"/>
            <a:ext cx="8642350" cy="4170372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/>
              <a:t>nicht normaler Zustand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DE" dirty="0"/>
              <a:t>Eingreifen der Betriebsbediensteten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Untersuchung durch den Maschinisten</a:t>
            </a:r>
            <a:br>
              <a:rPr lang="de-DE" dirty="0"/>
            </a:br>
            <a:r>
              <a:rPr lang="de-DE" dirty="0"/>
              <a:t>… sofern es das Ergebnis erfordert … ist der Betriebsleiter zu verständigen ….. und es sind </a:t>
            </a:r>
            <a:r>
              <a:rPr lang="de-DE" b="1" dirty="0"/>
              <a:t>zusätzliche Maßnahmen </a:t>
            </a:r>
            <a:r>
              <a:rPr lang="de-DE" dirty="0"/>
              <a:t>anzuwenden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de-DE" dirty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de-DE" dirty="0"/>
              <a:t>	eine Maßnahme kann die Überbrückung der ausgelösten Sicherheitsfunktion sein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de-DE" dirty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dirty="0">
                <a:sym typeface="Wingdings" pitchFamily="2" charset="2"/>
              </a:rPr>
              <a:t></a:t>
            </a:r>
            <a:r>
              <a:rPr lang="de-DE" dirty="0">
                <a:sym typeface="Wingdings" pitchFamily="2" charset="2"/>
              </a:rPr>
              <a:t>Übergang der Produkthaftung auf den Betreiber / Bediener</a:t>
            </a:r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Architektur Seilbahnbetrieb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8B9626B-D5E4-4336-A3D6-7147599C2E50}" type="datetime1">
              <a:rPr lang="de-DE" smtClean="0"/>
              <a:pPr/>
              <a:t>30.11.23</a:t>
            </a:fld>
            <a:endParaRPr lang="de-DE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4294967295"/>
          </p:nvPr>
        </p:nvSpPr>
        <p:spPr>
          <a:xfrm>
            <a:off x="3929064" y="1563688"/>
            <a:ext cx="49641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de-DE" dirty="0"/>
              <a:t>ein sicherer und zuverlässiger Seilbahnbetrieb ist wie ein Stativ </a:t>
            </a:r>
            <a:r>
              <a:rPr lang="de-DE" dirty="0">
                <a:cs typeface="Arial" charset="0"/>
              </a:rPr>
              <a:t>→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er stützt sich auf drei starke Säulen</a:t>
            </a:r>
          </a:p>
          <a:p>
            <a:pPr marL="0" indent="0" eaLnBrk="1" hangingPunct="1">
              <a:buFontTx/>
              <a:buNone/>
            </a:pPr>
            <a:endParaRPr lang="de-DE" dirty="0"/>
          </a:p>
          <a:p>
            <a:pPr marL="361950" indent="-361950" eaLnBrk="1" hangingPunct="1">
              <a:buFontTx/>
              <a:buAutoNum type="romanUcPeriod"/>
            </a:pPr>
            <a:r>
              <a:rPr lang="de-DE" b="1" dirty="0"/>
              <a:t>TECHNOLOGIE</a:t>
            </a:r>
          </a:p>
          <a:p>
            <a:pPr marL="361950" indent="-361950" eaLnBrk="1" hangingPunct="1">
              <a:buFontTx/>
              <a:buAutoNum type="romanUcPeriod"/>
            </a:pPr>
            <a:r>
              <a:rPr lang="de-DE" b="1" dirty="0"/>
              <a:t>BETRIEB</a:t>
            </a:r>
          </a:p>
          <a:p>
            <a:pPr marL="361950" indent="-361950" eaLnBrk="1" hangingPunct="1">
              <a:buFontTx/>
              <a:buAutoNum type="romanUcPeriod"/>
            </a:pPr>
            <a:r>
              <a:rPr lang="de-DE" b="1" dirty="0"/>
              <a:t>WARTUNG</a:t>
            </a:r>
          </a:p>
        </p:txBody>
      </p:sp>
      <p:pic>
        <p:nvPicPr>
          <p:cNvPr id="8" name="Picture 2" descr="http://cache4.asset-cache.net/xc/sb10065721bo-001.jpg?v=1&amp;c=NewsMaker&amp;k=2&amp;d=A4054F9DE544FC9BDC23553BEF4449BAB9FE00D5B7F237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684338"/>
            <a:ext cx="33147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sz="half" idx="4294967295"/>
          </p:nvPr>
        </p:nvSpPr>
        <p:spPr>
          <a:xfrm>
            <a:off x="3929063" y="4599736"/>
            <a:ext cx="4819401" cy="148502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de-DE" dirty="0"/>
              <a:t>Eine stabile Struktur solange alle drei Säulen zuverlässig sind.</a:t>
            </a:r>
          </a:p>
          <a:p>
            <a:pPr marL="0" indent="0" eaLnBrk="1" hangingPunct="1">
              <a:buFontTx/>
              <a:buNone/>
            </a:pPr>
            <a:r>
              <a:rPr lang="de-DE" dirty="0"/>
              <a:t>Aber was passiert, wenn eine der Säulen versagt…?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Überbrückung von Sicherheitsfunktionen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1531B0-3800-4E36-879D-E6BEE535B3DB}" type="datetime1">
              <a:rPr lang="de-DE" smtClean="0"/>
              <a:pPr/>
              <a:t>30.11.23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250825" y="1557338"/>
            <a:ext cx="8642350" cy="1908215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de-DE" dirty="0"/>
              <a:t>Warum werden Sicherheitsfunktionen mit Fahrgästen überbrückt?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DE" dirty="0"/>
              <a:t>um den Betrieb aufrecht zu erhalten und weiter Geld zu verdienen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DE" dirty="0"/>
              <a:t>zum Räumen der Strecke und dann den Fehler zu beheben.</a:t>
            </a:r>
            <a:br>
              <a:rPr lang="de-DE" dirty="0"/>
            </a:br>
            <a:r>
              <a:rPr lang="de-DE" dirty="0"/>
              <a:t>Anstatt die Räumung mit dem Notantrieb durchzuführen</a:t>
            </a:r>
          </a:p>
        </p:txBody>
      </p:sp>
      <p:pic>
        <p:nvPicPr>
          <p:cNvPr id="2050" name="Picture 2" descr="D:\_Daten\Seilbahn\09 Allgemein\Interalpin 2013 Oitaf Vortag\IMG_4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753" y="3860800"/>
            <a:ext cx="2592288" cy="1976005"/>
          </a:xfrm>
          <a:prstGeom prst="rect">
            <a:avLst/>
          </a:prstGeom>
          <a:noFill/>
        </p:spPr>
      </p:pic>
      <p:pic>
        <p:nvPicPr>
          <p:cNvPr id="9" name="Grafik 8" descr="23_12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60800"/>
            <a:ext cx="1869842" cy="2609850"/>
          </a:xfrm>
          <a:prstGeom prst="rect">
            <a:avLst/>
          </a:prstGeom>
          <a:effectLst>
            <a:outerShdw blurRad="50800" dist="38099" dir="2700045" algn="tl">
              <a:prstClr val="black">
                <a:alpha val="40000"/>
              </a:prstClr>
            </a:outerShdw>
          </a:effectLst>
        </p:spPr>
      </p:pic>
      <p:pic>
        <p:nvPicPr>
          <p:cNvPr id="1027" name="Picture 3" descr="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753" y="3892589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Ebene - Technik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tabLst>
                <a:tab pos="7081838" algn="l"/>
              </a:tabLst>
            </a:pPr>
            <a:r>
              <a:rPr lang="de-DE" dirty="0"/>
              <a:t>TÜV SÜD Industrie Service GmbH	Folie </a:t>
            </a:r>
            <a:fld id="{6C6AE60A-B69C-4790-82F7-3882EDF23186}" type="slidenum">
              <a:rPr lang="de-DE" smtClean="0"/>
              <a:pPr algn="l">
                <a:tabLst>
                  <a:tab pos="7081838" algn="l"/>
                </a:tabLst>
              </a:pPr>
              <a:t>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O.I.T.A.F. 2013 - 11. April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062F5EC-2C9E-4AE7-9E88-FE75D6A4B372}" type="datetime1">
              <a:rPr lang="de-DE" smtClean="0"/>
              <a:pPr/>
              <a:t>30.11.23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250825" y="1557338"/>
            <a:ext cx="8642350" cy="2708434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de-DE" dirty="0"/>
              <a:t>Was löst eine Sicherheitsfunktion aus?</a:t>
            </a:r>
          </a:p>
          <a:p>
            <a:pPr marL="361950" indent="-3619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de-DE" dirty="0"/>
              <a:t>Sensorfehler</a:t>
            </a:r>
          </a:p>
          <a:p>
            <a:pPr marL="361950" indent="-3619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de-DE" dirty="0"/>
              <a:t>ein Fehler der zu überwachenden Einheit</a:t>
            </a:r>
          </a:p>
          <a:p>
            <a:pPr marL="361950" indent="-361950">
              <a:spcBef>
                <a:spcPts val="0"/>
              </a:spcBef>
              <a:spcAft>
                <a:spcPts val="1800"/>
              </a:spcAft>
              <a:buNone/>
            </a:pPr>
            <a:r>
              <a:rPr lang="de-DE" dirty="0"/>
              <a:t>   	aber,</a:t>
            </a:r>
          </a:p>
          <a:p>
            <a:pPr marL="361950" indent="-361950">
              <a:spcBef>
                <a:spcPts val="0"/>
              </a:spcBef>
              <a:spcAft>
                <a:spcPts val="1800"/>
              </a:spcAft>
              <a:buNone/>
            </a:pPr>
            <a:r>
              <a:rPr lang="de-DE" dirty="0"/>
              <a:t>	wie ist die Unterscheidung zwischen 1 und 2 zu treffen?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TÜV SÜD Diagramm">
      <a:dk1>
        <a:srgbClr val="000000"/>
      </a:dk1>
      <a:lt1>
        <a:srgbClr val="FFFFFF"/>
      </a:lt1>
      <a:dk2>
        <a:srgbClr val="F2F2F2"/>
      </a:dk2>
      <a:lt2>
        <a:srgbClr val="0073CF"/>
      </a:lt2>
      <a:accent1>
        <a:srgbClr val="0046AD"/>
      </a:accent1>
      <a:accent2>
        <a:srgbClr val="A0CBED"/>
      </a:accent2>
      <a:accent3>
        <a:srgbClr val="6CAEDF"/>
      </a:accent3>
      <a:accent4>
        <a:srgbClr val="004B8D"/>
      </a:accent4>
      <a:accent5>
        <a:srgbClr val="666666"/>
      </a:accent5>
      <a:accent6>
        <a:srgbClr val="E2E3E4"/>
      </a:accent6>
      <a:hlink>
        <a:srgbClr val="0000FF"/>
      </a:hlink>
      <a:folHlink>
        <a:srgbClr val="800080"/>
      </a:folHlink>
    </a:clrScheme>
    <a:fontScheme name="TÜV SÜD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2215</Words>
  <Application>Microsoft Macintosh PowerPoint</Application>
  <PresentationFormat>Bildschirmpräsentation (4:3)</PresentationFormat>
  <Paragraphs>314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Wingdings</vt:lpstr>
      <vt:lpstr>Blank</vt:lpstr>
      <vt:lpstr>Betrieb an der Grenze der normal zulässigen Umstände</vt:lpstr>
      <vt:lpstr>PowerPoint-Präsentation</vt:lpstr>
      <vt:lpstr>TÜV SÜD in numbers: Growing from strength to strength</vt:lpstr>
      <vt:lpstr>Definitionen </vt:lpstr>
      <vt:lpstr>Definitionen</vt:lpstr>
      <vt:lpstr>Definitionen</vt:lpstr>
      <vt:lpstr>Architektur Seilbahnbetrieb</vt:lpstr>
      <vt:lpstr>Überbrückung von Sicherheitsfunktionen</vt:lpstr>
      <vt:lpstr>Ebene - Technik</vt:lpstr>
      <vt:lpstr>Risiken</vt:lpstr>
      <vt:lpstr>Beispiel nicht verantwortungsbewusster Betreiber</vt:lpstr>
      <vt:lpstr>Fehlerwahrscheinlichkeiten</vt:lpstr>
      <vt:lpstr>Stress</vt:lpstr>
      <vt:lpstr>Mögliche Maßnahmen</vt:lpstr>
      <vt:lpstr>Prozesse</vt:lpstr>
      <vt:lpstr>Entscheidungsbaum (vereinfacht)</vt:lpstr>
      <vt:lpstr>Fehlverhalten</vt:lpstr>
      <vt:lpstr>PowerPoint-Präsentation</vt:lpstr>
    </vt:vector>
  </TitlesOfParts>
  <Company>TÜV SÜD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Betrieb an der Grenze der normal zulässigen Umstände</dc:title>
  <dc:creator>dietz-ri</dc:creator>
  <cp:lastModifiedBy>Sabrina Kritzinger</cp:lastModifiedBy>
  <cp:revision>83</cp:revision>
  <dcterms:created xsi:type="dcterms:W3CDTF">2013-01-15T09:21:51Z</dcterms:created>
  <dcterms:modified xsi:type="dcterms:W3CDTF">2023-11-30T10:40:32Z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Company">
    <vt:lpwstr>TÜV SÜD Industrie Service GmbH</vt:lpwstr>
  </property>
  <property fmtid="{D5CDD505-2E9C-101B-9397-08002B2CF9AE}" pid="3" name="_Lang">
    <vt:lpwstr>DE</vt:lpwstr>
  </property>
</Properties>
</file>